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75" r:id="rId7"/>
    <p:sldId id="262" r:id="rId8"/>
    <p:sldId id="264" r:id="rId9"/>
    <p:sldId id="277" r:id="rId10"/>
    <p:sldId id="266" r:id="rId11"/>
    <p:sldId id="265" r:id="rId12"/>
    <p:sldId id="276" r:id="rId13"/>
    <p:sldId id="278" r:id="rId14"/>
    <p:sldId id="282" r:id="rId15"/>
    <p:sldId id="283" r:id="rId16"/>
    <p:sldId id="285" r:id="rId17"/>
    <p:sldId id="284" r:id="rId18"/>
    <p:sldId id="286" r:id="rId19"/>
    <p:sldId id="287" r:id="rId20"/>
    <p:sldId id="267" r:id="rId21"/>
    <p:sldId id="288" r:id="rId22"/>
    <p:sldId id="279" r:id="rId23"/>
    <p:sldId id="289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8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2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91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2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6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41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1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9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7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2BB4-722F-4F92-B027-1C8C9A9C8CE3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1880-1F53-4996-92A2-73736B2BCA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9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3096344" cy="412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15616" y="1340768"/>
            <a:ext cx="7344816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utumn" pitchFamily="2" charset="0"/>
              </a:rPr>
              <a:t>Les Examens </a:t>
            </a:r>
          </a:p>
          <a:p>
            <a:pPr algn="r">
              <a:lnSpc>
                <a:spcPct val="150000"/>
              </a:lnSpc>
            </a:pP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utumn" pitchFamily="2" charset="0"/>
              </a:rPr>
              <a:t>Complémentaires</a:t>
            </a:r>
          </a:p>
          <a:p>
            <a:pPr algn="r">
              <a:lnSpc>
                <a:spcPct val="150000"/>
              </a:lnSpc>
            </a:pP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utumn" pitchFamily="2" charset="0"/>
              </a:rPr>
              <a:t>en Hématologie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utum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509120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/>
              <a:t>Dr Benabdellah F.Z(CHU Tlemcen, Algérie)</a:t>
            </a:r>
            <a:endParaRPr lang="fr-F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9" name="AutoShape 5" descr="http://cytologie-sanguine.com/image/moelle_normale_gd/Megacaryocyte_x10.gif"/>
          <p:cNvSpPr>
            <a:spLocks noChangeAspect="1" noChangeArrowheads="1"/>
          </p:cNvSpPr>
          <p:nvPr/>
        </p:nvSpPr>
        <p:spPr bwMode="auto">
          <a:xfrm>
            <a:off x="155575" y="-2185988"/>
            <a:ext cx="6105525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pic>
        <p:nvPicPr>
          <p:cNvPr id="11270" name="Picture 6" descr="C:\Users\info\Desktop\EXAMEN COMP\Megacaryocyte_x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56490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3995936" y="1268760"/>
            <a:ext cx="28360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Faible grossissement (X 10)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Deux mégacaryocytes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 rot="13852766">
            <a:off x="1207101" y="1216519"/>
            <a:ext cx="324983" cy="576064"/>
          </a:xfrm>
          <a:prstGeom prst="downArrow">
            <a:avLst>
              <a:gd name="adj1" fmla="val 16974"/>
              <a:gd name="adj2" fmla="val 294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13852766">
            <a:off x="2071198" y="1144511"/>
            <a:ext cx="324982" cy="576064"/>
          </a:xfrm>
          <a:prstGeom prst="downArrow">
            <a:avLst>
              <a:gd name="adj1" fmla="val 16974"/>
              <a:gd name="adj2" fmla="val 294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11271" name="Picture 7" descr="C:\Users\info\Desktop\EXAMEN COMP\Megacaryocyte_x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3257745" cy="243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/>
          <p:cNvSpPr txBox="1"/>
          <p:nvPr/>
        </p:nvSpPr>
        <p:spPr>
          <a:xfrm>
            <a:off x="1763688" y="4437112"/>
            <a:ext cx="274286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Fort grossissement (X 100)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Mégacaryocyte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49-22146"/>
          <p:cNvPicPr>
            <a:picLocks noChangeAspect="1" noChangeArrowheads="1"/>
          </p:cNvPicPr>
          <p:nvPr/>
        </p:nvPicPr>
        <p:blipFill>
          <a:blip r:embed="rId3" cstate="print"/>
          <a:srcRect l="26842" t="45775" r="43684" b="16197"/>
          <a:stretch>
            <a:fillRect/>
          </a:stretch>
        </p:blipFill>
        <p:spPr bwMode="auto">
          <a:xfrm>
            <a:off x="0" y="0"/>
            <a:ext cx="1619672" cy="156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49-22161"/>
          <p:cNvPicPr>
            <a:picLocks noChangeAspect="1" noChangeArrowheads="1"/>
          </p:cNvPicPr>
          <p:nvPr/>
        </p:nvPicPr>
        <p:blipFill>
          <a:blip r:embed="rId4" cstate="print"/>
          <a:srcRect l="16628" t="38733" r="43684" b="19014"/>
          <a:stretch>
            <a:fillRect/>
          </a:stretch>
        </p:blipFill>
        <p:spPr bwMode="auto">
          <a:xfrm>
            <a:off x="4860032" y="4221088"/>
            <a:ext cx="1728192" cy="137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49-22218"/>
          <p:cNvPicPr>
            <a:picLocks noChangeAspect="1" noChangeArrowheads="1"/>
          </p:cNvPicPr>
          <p:nvPr/>
        </p:nvPicPr>
        <p:blipFill>
          <a:blip r:embed="rId5" cstate="print"/>
          <a:srcRect l="52106" t="6339" r="-2631" b="45775"/>
          <a:stretch>
            <a:fillRect/>
          </a:stretch>
        </p:blipFill>
        <p:spPr bwMode="auto">
          <a:xfrm>
            <a:off x="3131840" y="2924944"/>
            <a:ext cx="1786638" cy="1265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49-22159"/>
          <p:cNvPicPr>
            <a:picLocks noChangeAspect="1" noChangeArrowheads="1"/>
          </p:cNvPicPr>
          <p:nvPr/>
        </p:nvPicPr>
        <p:blipFill>
          <a:blip r:embed="rId6" cstate="print"/>
          <a:srcRect l="526" t="6339" r="43684" b="40141"/>
          <a:stretch>
            <a:fillRect/>
          </a:stretch>
        </p:blipFill>
        <p:spPr bwMode="auto">
          <a:xfrm>
            <a:off x="1619672" y="1556792"/>
            <a:ext cx="1505893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0" y="381000"/>
            <a:ext cx="403225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i="1" dirty="0">
                <a:ln w="50800"/>
                <a:solidFill>
                  <a:srgbClr val="FF0000"/>
                </a:solidFill>
                <a:latin typeface="Times New Roman" pitchFamily="18" charset="0"/>
              </a:rPr>
              <a:t>La lignée </a:t>
            </a:r>
            <a:r>
              <a:rPr lang="fr-FR" sz="2800" b="1" i="1" dirty="0" err="1">
                <a:ln w="50800"/>
                <a:solidFill>
                  <a:srgbClr val="FF0000"/>
                </a:solidFill>
                <a:latin typeface="Times New Roman" pitchFamily="18" charset="0"/>
              </a:rPr>
              <a:t>érythroblastique</a:t>
            </a:r>
            <a:endParaRPr lang="fr-FR" sz="2800" b="1" i="1" dirty="0">
              <a:ln w="50800"/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91680" y="332656"/>
            <a:ext cx="169545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800" b="1" dirty="0">
                <a:latin typeface="Times New Roman" pitchFamily="18" charset="0"/>
              </a:rPr>
              <a:t>PROER</a:t>
            </a:r>
            <a:endParaRPr lang="fr-FR" sz="1800" dirty="0">
              <a:latin typeface="Times New Roman" pitchFamily="18" charset="0"/>
            </a:endParaRPr>
          </a:p>
          <a:p>
            <a:r>
              <a:rPr lang="fr-FR" sz="1800" dirty="0">
                <a:latin typeface="Times New Roman" pitchFamily="18" charset="0"/>
              </a:rPr>
              <a:t>Proérythroblaste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03848" y="1916832"/>
            <a:ext cx="23495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800" b="1" dirty="0">
                <a:latin typeface="Times New Roman" pitchFamily="18" charset="0"/>
              </a:rPr>
              <a:t>ERB</a:t>
            </a:r>
            <a:endParaRPr lang="fr-FR" sz="1800" dirty="0">
              <a:latin typeface="Times New Roman" pitchFamily="18" charset="0"/>
            </a:endParaRPr>
          </a:p>
          <a:p>
            <a:r>
              <a:rPr lang="fr-FR" sz="1800" dirty="0">
                <a:latin typeface="Times New Roman" pitchFamily="18" charset="0"/>
              </a:rPr>
              <a:t>Érythroblaste basophile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48064" y="3212976"/>
            <a:ext cx="345638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b="1" dirty="0">
                <a:latin typeface="Times New Roman" pitchFamily="18" charset="0"/>
              </a:rPr>
              <a:t>ERP</a:t>
            </a:r>
            <a:endParaRPr lang="fr-FR" sz="1800" dirty="0">
              <a:latin typeface="Times New Roman" pitchFamily="18" charset="0"/>
            </a:endParaRPr>
          </a:p>
          <a:p>
            <a:r>
              <a:rPr lang="fr-FR" sz="1800" dirty="0">
                <a:latin typeface="Times New Roman" pitchFamily="18" charset="0"/>
              </a:rPr>
              <a:t>Érythroblaste </a:t>
            </a:r>
            <a:r>
              <a:rPr lang="fr-FR" sz="1800" dirty="0" err="1" smtClean="0">
                <a:latin typeface="Times New Roman" pitchFamily="18" charset="0"/>
              </a:rPr>
              <a:t>polychromatophile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48450" y="4509120"/>
            <a:ext cx="2495550" cy="671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latin typeface="Times New Roman" pitchFamily="18" charset="0"/>
              </a:rPr>
              <a:t>ERA</a:t>
            </a:r>
            <a:endParaRPr lang="fr-FR" sz="1800" dirty="0">
              <a:latin typeface="Times New Roman" pitchFamily="18" charset="0"/>
            </a:endParaRPr>
          </a:p>
          <a:p>
            <a:r>
              <a:rPr lang="fr-FR" sz="1800" dirty="0">
                <a:latin typeface="Times New Roman" pitchFamily="18" charset="0"/>
              </a:rPr>
              <a:t>Érythroblaste acidophile</a:t>
            </a: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1007604" y="1808820"/>
            <a:ext cx="576064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2519772" y="3176972"/>
            <a:ext cx="576064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4175956" y="4473116"/>
            <a:ext cx="576064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49-22187"/>
          <p:cNvPicPr>
            <a:picLocks noChangeAspect="1" noChangeArrowheads="1"/>
          </p:cNvPicPr>
          <p:nvPr/>
        </p:nvPicPr>
        <p:blipFill>
          <a:blip r:embed="rId3" cstate="print"/>
          <a:srcRect l="15263" t="12956" r="36491" b="34418"/>
          <a:stretch>
            <a:fillRect/>
          </a:stretch>
        </p:blipFill>
        <p:spPr bwMode="auto">
          <a:xfrm>
            <a:off x="1331640" y="1124744"/>
            <a:ext cx="1428328" cy="1163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49-22206"/>
          <p:cNvPicPr>
            <a:picLocks noChangeAspect="1" noChangeArrowheads="1"/>
          </p:cNvPicPr>
          <p:nvPr/>
        </p:nvPicPr>
        <p:blipFill>
          <a:blip r:embed="rId4" cstate="print"/>
          <a:srcRect l="23680" t="16635" r="33630" b="37325"/>
          <a:stretch>
            <a:fillRect/>
          </a:stretch>
        </p:blipFill>
        <p:spPr bwMode="auto">
          <a:xfrm>
            <a:off x="2699792" y="2276872"/>
            <a:ext cx="151816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49-22212"/>
          <p:cNvPicPr>
            <a:picLocks noChangeAspect="1" noChangeArrowheads="1"/>
          </p:cNvPicPr>
          <p:nvPr/>
        </p:nvPicPr>
        <p:blipFill>
          <a:blip r:embed="rId5" cstate="print"/>
          <a:srcRect l="5138" t="5472" r="39656" b="34344"/>
          <a:stretch>
            <a:fillRect/>
          </a:stretch>
        </p:blipFill>
        <p:spPr bwMode="auto">
          <a:xfrm>
            <a:off x="5868144" y="4797152"/>
            <a:ext cx="1512168" cy="1232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49-22214"/>
          <p:cNvPicPr>
            <a:picLocks noChangeAspect="1" noChangeArrowheads="1"/>
          </p:cNvPicPr>
          <p:nvPr/>
        </p:nvPicPr>
        <p:blipFill>
          <a:blip r:embed="rId6" cstate="print">
            <a:lum bright="12000" contrast="18000"/>
          </a:blip>
          <a:srcRect l="14211" t="35271" r="43684" b="18864"/>
          <a:stretch>
            <a:fillRect/>
          </a:stretch>
        </p:blipFill>
        <p:spPr bwMode="auto">
          <a:xfrm>
            <a:off x="4211960" y="3501008"/>
            <a:ext cx="1584176" cy="129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49-22232"/>
          <p:cNvPicPr>
            <a:picLocks noChangeAspect="1" noChangeArrowheads="1"/>
          </p:cNvPicPr>
          <p:nvPr/>
        </p:nvPicPr>
        <p:blipFill>
          <a:blip r:embed="rId7" cstate="print"/>
          <a:srcRect l="29425" t="15694" r="25789" b="35506"/>
          <a:stretch>
            <a:fillRect/>
          </a:stretch>
        </p:blipFill>
        <p:spPr bwMode="auto">
          <a:xfrm>
            <a:off x="0" y="0"/>
            <a:ext cx="1380368" cy="112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75656" y="188640"/>
            <a:ext cx="138211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MB</a:t>
            </a:r>
            <a:endParaRPr lang="fr-FR" sz="1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Myéloblaste</a:t>
            </a:r>
            <a:endParaRPr lang="fr-FR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14099" y="1340768"/>
            <a:ext cx="154561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Promyélocyte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283968" y="2564904"/>
            <a:ext cx="241675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Myélocyte neutrophile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868144" y="3789040"/>
            <a:ext cx="172085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</a:t>
            </a:r>
          </a:p>
          <a:p>
            <a:r>
              <a:rPr lang="fr-F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Métamyélocyte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452320" y="5085184"/>
            <a:ext cx="151509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PN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Polynucléaire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36096" y="260648"/>
            <a:ext cx="331533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2800" b="1" i="1" dirty="0">
                <a:ln w="50800"/>
                <a:solidFill>
                  <a:srgbClr val="FF0000"/>
                </a:solidFill>
                <a:latin typeface="Times New Roman" pitchFamily="18" charset="0"/>
              </a:rPr>
              <a:t>La lignée </a:t>
            </a:r>
            <a:r>
              <a:rPr lang="fr-FR" sz="2800" b="1" i="1" dirty="0" smtClean="0">
                <a:ln w="50800"/>
                <a:solidFill>
                  <a:srgbClr val="FF0000"/>
                </a:solidFill>
                <a:latin typeface="Times New Roman" pitchFamily="18" charset="0"/>
              </a:rPr>
              <a:t>granuleuse</a:t>
            </a:r>
            <a:endParaRPr lang="fr-FR" sz="2800" b="1" i="1" dirty="0">
              <a:ln w="50800"/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Flèche à angle droit 17"/>
          <p:cNvSpPr/>
          <p:nvPr/>
        </p:nvSpPr>
        <p:spPr>
          <a:xfrm rot="5400000">
            <a:off x="647564" y="1376772"/>
            <a:ext cx="576064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2015716" y="2528900"/>
            <a:ext cx="576064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Flèche à angle droit 19"/>
          <p:cNvSpPr/>
          <p:nvPr/>
        </p:nvSpPr>
        <p:spPr>
          <a:xfrm rot="5400000">
            <a:off x="3527884" y="3681028"/>
            <a:ext cx="576064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Flèche à angle droit 20"/>
          <p:cNvSpPr/>
          <p:nvPr/>
        </p:nvSpPr>
        <p:spPr>
          <a:xfrm rot="5400000">
            <a:off x="5224264" y="5008984"/>
            <a:ext cx="639688" cy="50405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836712"/>
            <a:ext cx="8712968" cy="4450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</a:t>
            </a:r>
            <a:r>
              <a:rPr lang="fr-FR" sz="3600" b="1" dirty="0" smtClean="0"/>
              <a:t> 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</a:t>
            </a:r>
            <a:endParaRPr lang="fr-F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Toute suspicion </a:t>
            </a: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d’anomalie centrale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 production des éléments du sang</a:t>
            </a:r>
          </a:p>
          <a:p>
            <a:pPr lvl="1">
              <a:lnSpc>
                <a:spcPct val="150000"/>
              </a:lnSpc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Anémies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normo ou macrocytaires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arégénératives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et/ou 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Neutropénies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et/ou 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Thrombopénie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Pancytopénie</a:t>
            </a:r>
            <a:endParaRPr lang="fr-F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Pic monoclonal (à l’EPP)</a:t>
            </a:r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60648"/>
            <a:ext cx="74142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Clarendon BT" pitchFamily="18" charset="0"/>
              </a:rPr>
              <a:t>Cytoponction</a:t>
            </a:r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 ganglionnaire ou Adénogramme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36712"/>
            <a:ext cx="8712968" cy="2086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Organe </a:t>
            </a:r>
            <a:r>
              <a:rPr lang="fr-FR" sz="2400" dirty="0" smtClean="0">
                <a:solidFill>
                  <a:srgbClr val="FFFF00"/>
                </a:solidFill>
              </a:rPr>
              <a:t>lymphoïde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Etude cytologique</a:t>
            </a:r>
            <a:r>
              <a:rPr lang="fr-FR" sz="2400" dirty="0" smtClean="0"/>
              <a:t>: Exploration des lignées Lymphoïdes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Ponction aiguille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Frottis</a:t>
            </a:r>
            <a:endParaRPr lang="fr-FR" sz="2400" dirty="0"/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 descr="http://www-sante.ujf-grenoble.fr/sante/corpus/disciplines/endoc/endoc/241b/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937860" cy="146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4" name="Picture 2" descr="http://www.hematologie-dz.com/img/ens010_003.jpg"/>
          <p:cNvPicPr>
            <a:picLocks noChangeAspect="1" noChangeArrowheads="1"/>
          </p:cNvPicPr>
          <p:nvPr/>
        </p:nvPicPr>
        <p:blipFill>
          <a:blip r:embed="rId4" cstate="print"/>
          <a:srcRect r="50909"/>
          <a:stretch>
            <a:fillRect/>
          </a:stretch>
        </p:blipFill>
        <p:spPr bwMode="auto">
          <a:xfrm>
            <a:off x="2339752" y="3356992"/>
            <a:ext cx="1944216" cy="1521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://t0.gstatic.com/images?q=tbn:ANd9GcSt1NN94K6VKERKpI1p5gRAQCaw-EwsUsckKc2unfi-oMxdw3nPP_CvTM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122413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Picture 6" descr="Hodgkin lymphoma cytology 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212976"/>
            <a:ext cx="1979712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3" descr="C:\Users\info\Desktop\EXAMEN COMP\microscopes-optiques-binoculaires-laboratoire-veterinaire-79746-29458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212976"/>
            <a:ext cx="136515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888" y="188640"/>
            <a:ext cx="20938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Les Biopsies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36712"/>
            <a:ext cx="5976664" cy="38225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rgbClr val="FFFF00"/>
                </a:solidFill>
              </a:rPr>
              <a:t>  A l’aiguille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400" dirty="0" smtClean="0"/>
              <a:t>La Biopsie </a:t>
            </a:r>
            <a:r>
              <a:rPr lang="fr-FR" sz="2400" dirty="0" err="1" smtClean="0"/>
              <a:t>Ostéo</a:t>
            </a:r>
            <a:r>
              <a:rPr lang="fr-FR" sz="2400" dirty="0" smtClean="0"/>
              <a:t>-Médullaire (BOM)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400" dirty="0" smtClean="0"/>
              <a:t>Sous Scanner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endParaRPr lang="fr-FR" sz="2400" dirty="0" smtClean="0"/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rgbClr val="FFFF00"/>
                </a:solidFill>
              </a:rPr>
              <a:t> Chirurgicales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400" dirty="0" smtClean="0"/>
              <a:t>Ganglion  : La biopsie ganglionnaire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400" dirty="0" smtClean="0"/>
              <a:t>Masse tumorale (lymphomes)</a:t>
            </a:r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0" name="Picture 2" descr="http://rms.medhyg.ch/loadimg.php?FILE=RMS/RMS_177/RMS_177_2337/print_RMS_idPAS_D_ISBN_pu2008-39s_sa06_art06_img003.jpg"/>
          <p:cNvPicPr>
            <a:picLocks noChangeAspect="1" noChangeArrowheads="1"/>
          </p:cNvPicPr>
          <p:nvPr/>
        </p:nvPicPr>
        <p:blipFill>
          <a:blip r:embed="rId3" cstate="print"/>
          <a:srcRect l="6065" t="32887" r="8886" b="3317"/>
          <a:stretch>
            <a:fillRect/>
          </a:stretch>
        </p:blipFill>
        <p:spPr bwMode="auto">
          <a:xfrm>
            <a:off x="6228184" y="836712"/>
            <a:ext cx="272190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548680"/>
            <a:ext cx="56101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La biopsie </a:t>
            </a:r>
            <a:r>
              <a:rPr lang="fr-FR" sz="2400" dirty="0" err="1" smtClean="0">
                <a:solidFill>
                  <a:srgbClr val="FF0000"/>
                </a:solidFill>
                <a:latin typeface="Clarendon BT" pitchFamily="18" charset="0"/>
              </a:rPr>
              <a:t>Ostéo</a:t>
            </a:r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-Médullaire (BOM)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8424936" cy="22344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Ponction Iliaque Post &gt; </a:t>
            </a:r>
            <a:r>
              <a:rPr lang="fr-FR" sz="2400" dirty="0" err="1" smtClean="0">
                <a:solidFill>
                  <a:schemeClr val="tx1"/>
                </a:solidFill>
              </a:rPr>
              <a:t>Ant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>
                <a:solidFill>
                  <a:schemeClr val="tx1"/>
                </a:solidFill>
              </a:rPr>
              <a:t> Etude </a:t>
            </a:r>
            <a:r>
              <a:rPr lang="fr-FR" sz="2400" dirty="0" err="1" smtClean="0">
                <a:solidFill>
                  <a:schemeClr val="tx1"/>
                </a:solidFill>
              </a:rPr>
              <a:t>anapath</a:t>
            </a:r>
            <a:r>
              <a:rPr lang="fr-FR" sz="2400" dirty="0" smtClean="0">
                <a:solidFill>
                  <a:schemeClr val="tx1"/>
                </a:solidFill>
              </a:rPr>
              <a:t> : étude histologique et </a:t>
            </a:r>
            <a:r>
              <a:rPr lang="fr-FR" sz="2400" dirty="0" err="1" smtClean="0">
                <a:solidFill>
                  <a:schemeClr val="tx1"/>
                </a:solidFill>
              </a:rPr>
              <a:t>immunohistochimie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>
                <a:solidFill>
                  <a:schemeClr val="tx1"/>
                </a:solidFill>
              </a:rPr>
              <a:t> Indications: Nombreuses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Diagnostic et Bilan d’extension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Analyses spécialisées</a:t>
            </a:r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C:\Users\info\Desktop\EXAMEN COMP\Bone_bios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736304" cy="21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6" name="Picture 2" descr="http://www.jle.com/fr/revues/medecine/hpg/e-docs/00/04/2C/0A/texte_alt_jlehpg00196_g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77469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rms.medhyg.ch/loadimg.php?FILE=RMS/RMS_177/RMS_177_2337/print_RMS_idPAS_D_ISBN_pu2008-39s_sa06_art06_img003.jpg"/>
          <p:cNvPicPr>
            <a:picLocks noChangeAspect="1" noChangeArrowheads="1"/>
          </p:cNvPicPr>
          <p:nvPr/>
        </p:nvPicPr>
        <p:blipFill>
          <a:blip r:embed="rId5" cstate="print"/>
          <a:srcRect l="6065" t="32887" r="8886" b="3317"/>
          <a:stretch>
            <a:fillRect/>
          </a:stretch>
        </p:blipFill>
        <p:spPr bwMode="auto">
          <a:xfrm>
            <a:off x="3347864" y="3717032"/>
            <a:ext cx="272190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764704"/>
            <a:ext cx="40430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La biopsie ganglionnaire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484784"/>
            <a:ext cx="763284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rgbClr val="FFFF00"/>
                </a:solidFill>
              </a:rPr>
              <a:t> Prélèvement ganglion </a:t>
            </a:r>
            <a:r>
              <a:rPr lang="fr-FR" sz="2400" b="1" dirty="0" smtClean="0">
                <a:solidFill>
                  <a:schemeClr val="tx1"/>
                </a:solidFill>
              </a:rPr>
              <a:t>entier par technique chirurgicale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chemeClr val="tx1"/>
                </a:solidFill>
              </a:rPr>
              <a:t> Etude ana </a:t>
            </a:r>
            <a:r>
              <a:rPr lang="fr-FR" sz="2400" b="1" dirty="0" err="1" smtClean="0">
                <a:solidFill>
                  <a:schemeClr val="tx1"/>
                </a:solidFill>
              </a:rPr>
              <a:t>path</a:t>
            </a:r>
            <a:r>
              <a:rPr lang="fr-FR" sz="2400" b="1" dirty="0" smtClean="0">
                <a:solidFill>
                  <a:schemeClr val="tx1"/>
                </a:solidFill>
              </a:rPr>
              <a:t>: Morphologie, </a:t>
            </a:r>
            <a:r>
              <a:rPr lang="fr-FR" sz="2400" b="1" dirty="0" smtClean="0">
                <a:solidFill>
                  <a:srgbClr val="FFFF00"/>
                </a:solidFill>
              </a:rPr>
              <a:t>coupes histologique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chemeClr val="tx1"/>
                </a:solidFill>
              </a:rPr>
              <a:t> Immun marquages sur lame,  </a:t>
            </a:r>
            <a:r>
              <a:rPr lang="fr-FR" sz="2400" b="1" dirty="0" err="1" smtClean="0">
                <a:solidFill>
                  <a:schemeClr val="tx1"/>
                </a:solidFill>
              </a:rPr>
              <a:t>immunocytochimie</a:t>
            </a:r>
            <a:endParaRPr lang="fr-FR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 descr="http://i1.ytimg.com/vi/F6ypo2EKAmQ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2747798" cy="206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4" name="Picture 2" descr="http://t0.gstatic.com/images?q=tbn:ANd9GcR6gejBgSxT6CzMXTCNfdaDrZqCuPh5mDwheeFyTbepGdfvqOeVBhwpZ_P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487254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7428" y="188641"/>
            <a:ext cx="36455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La </a:t>
            </a:r>
            <a:r>
              <a:rPr lang="fr-FR" sz="2400" dirty="0" err="1" smtClean="0">
                <a:solidFill>
                  <a:srgbClr val="FF0000"/>
                </a:solidFill>
                <a:latin typeface="Clarendon BT" pitchFamily="18" charset="0"/>
              </a:rPr>
              <a:t>Cytométrie</a:t>
            </a:r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 en Flux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08720"/>
            <a:ext cx="8496944" cy="49675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Étude précise de cellules isolées entraînées par </a:t>
            </a:r>
            <a:r>
              <a:rPr lang="fr-FR" sz="2400" dirty="0" smtClean="0">
                <a:solidFill>
                  <a:srgbClr val="FFFF00"/>
                </a:solidFill>
              </a:rPr>
              <a:t>un flux liquide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Technique de caractérisation individuelle, </a:t>
            </a:r>
            <a:r>
              <a:rPr lang="fr-FR" sz="2400" dirty="0" smtClean="0">
                <a:solidFill>
                  <a:srgbClr val="FFFF00"/>
                </a:solidFill>
              </a:rPr>
              <a:t>quantitative et qualitative </a:t>
            </a:r>
            <a:r>
              <a:rPr lang="fr-FR" sz="2400" dirty="0" smtClean="0"/>
              <a:t>de particules en suspension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Alignement et passage des cellules une par une dans la chambre d’analyse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Les cellules expriment des </a:t>
            </a:r>
            <a:r>
              <a:rPr lang="fr-FR" sz="2400" dirty="0" smtClean="0">
                <a:solidFill>
                  <a:srgbClr val="FFFF00"/>
                </a:solidFill>
              </a:rPr>
              <a:t>marqueurs antigéniques </a:t>
            </a:r>
            <a:r>
              <a:rPr lang="fr-FR" sz="2400" dirty="0" smtClean="0"/>
              <a:t>(Protéines, Sucres,) en surface ou en </a:t>
            </a:r>
            <a:r>
              <a:rPr lang="fr-FR" sz="2400" dirty="0" err="1" smtClean="0"/>
              <a:t>intracytoplasmique</a:t>
            </a:r>
            <a:endParaRPr lang="fr-FR" sz="2400" dirty="0" smtClean="0"/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Marqueurs classés en </a:t>
            </a:r>
            <a:r>
              <a:rPr lang="fr-FR" sz="2400" dirty="0" smtClean="0">
                <a:solidFill>
                  <a:srgbClr val="FFFF00"/>
                </a:solidFill>
              </a:rPr>
              <a:t>CD</a:t>
            </a:r>
            <a:r>
              <a:rPr lang="fr-FR" sz="2400" dirty="0" smtClean="0"/>
              <a:t> (Cluster de </a:t>
            </a:r>
            <a:r>
              <a:rPr lang="fr-FR" sz="2400" dirty="0" err="1" smtClean="0"/>
              <a:t>Differenciation</a:t>
            </a:r>
            <a:r>
              <a:rPr lang="fr-FR" sz="2400" dirty="0" smtClean="0"/>
              <a:t>)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Sélection d’anticorps reconnaissant spécifiquement ces marqueurs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Couplage des anticorps à différents </a:t>
            </a:r>
            <a:r>
              <a:rPr lang="fr-FR" sz="2400" dirty="0" err="1" smtClean="0"/>
              <a:t>fluorochromes</a:t>
            </a:r>
            <a:endParaRPr lang="fr-FR" sz="2400" dirty="0" smtClean="0"/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064" y="1484784"/>
            <a:ext cx="36455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La </a:t>
            </a:r>
            <a:r>
              <a:rPr lang="fr-FR" sz="2400" dirty="0" err="1" smtClean="0">
                <a:solidFill>
                  <a:srgbClr val="FF0000"/>
                </a:solidFill>
                <a:latin typeface="Clarendon BT" pitchFamily="18" charset="0"/>
              </a:rPr>
              <a:t>Cytométrie</a:t>
            </a:r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 en Flux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6" name="Picture 2" descr="Principe simplifié d'un cytomètre en fl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436245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1052736"/>
            <a:ext cx="88204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Arial" pitchFamily="34" charset="0"/>
              </a:rPr>
              <a:t>Les examens complémentaires (ou para clinique) sont les examens qui sont pratiqués en complément de l'examen clinique pour permettre </a:t>
            </a:r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d'améliorer la démarche diagnostique</a:t>
            </a:r>
            <a:r>
              <a:rPr lang="fr-FR" dirty="0" smtClean="0">
                <a:latin typeface="Calibri" pitchFamily="34" charset="0"/>
                <a:cs typeface="Arial" pitchFamily="34" charset="0"/>
              </a:rPr>
              <a:t> qui permettra la prescription thérapeutique la plus adaptée à l'état du patient</a:t>
            </a:r>
            <a:endParaRPr lang="fr-FR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0"/>
            <a:ext cx="7344816" cy="19835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utumn" pitchFamily="2" charset="0"/>
              </a:rPr>
              <a:t>Introduction</a:t>
            </a:r>
          </a:p>
          <a:p>
            <a:pPr algn="ctr">
              <a:lnSpc>
                <a:spcPct val="150000"/>
              </a:lnSpc>
            </a:pP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utum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492896"/>
            <a:ext cx="88204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  <a:cs typeface="Arial" pitchFamily="34" charset="0"/>
              </a:rPr>
              <a:t>La prescription d’examens complémentaires  se pratique dans deux circonstances :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  <a:cs typeface="Arial" pitchFamily="34" charset="0"/>
              </a:rPr>
              <a:t> Le dépistage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  <a:cs typeface="Arial" pitchFamily="34" charset="0"/>
              </a:rPr>
              <a:t> Le diagnostic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717032"/>
            <a:ext cx="88204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  <a:cs typeface="Arial" pitchFamily="34" charset="0"/>
              </a:rPr>
              <a:t>La prescription d’examens complémentaires doit toujours être précédée d’une démarche clinique claire, en sachant toujours répondre aux questions :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  <a:cs typeface="Arial" pitchFamily="34" charset="0"/>
              </a:rPr>
              <a:t>Pourquoi je prescris tel examen?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  <a:cs typeface="Arial" pitchFamily="34" charset="0"/>
              </a:rPr>
              <a:t>Qu’est-ce que j’en attends?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>
                <a:latin typeface="Calibri" pitchFamily="34" charset="0"/>
                <a:cs typeface="Arial" pitchFamily="34" charset="0"/>
              </a:rPr>
              <a:t>Qu’est-ce que j’en conclus dans le cas où il est normal et dans le cas où il est anormal?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latin typeface="Comic Sans MS" pitchFamily="66" charset="0"/>
              </a:rPr>
              <a:t>Conversion en données numériques</a:t>
            </a:r>
            <a:endParaRPr lang="fr-FR" sz="2800" b="1"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80728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 </a:t>
            </a:r>
            <a:r>
              <a:rPr lang="fr-FR" sz="1800" dirty="0">
                <a:solidFill>
                  <a:srgbClr val="FFFF00"/>
                </a:solidFill>
                <a:latin typeface="Arial" charset="0"/>
              </a:rPr>
              <a:t>Recueil</a:t>
            </a:r>
            <a:r>
              <a:rPr lang="fr-FR" sz="1800" dirty="0">
                <a:latin typeface="Arial" charset="0"/>
              </a:rPr>
              <a:t> des signaux optiques 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fr-FR" sz="1800" dirty="0">
                <a:latin typeface="Arial" charset="0"/>
              </a:rPr>
              <a:t>Miroirs, filtres, photomultiplicateur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 </a:t>
            </a:r>
            <a:r>
              <a:rPr lang="fr-FR" sz="1800" dirty="0">
                <a:solidFill>
                  <a:srgbClr val="FFFF00"/>
                </a:solidFill>
                <a:latin typeface="Arial" charset="0"/>
              </a:rPr>
              <a:t>Transformation </a:t>
            </a:r>
            <a:r>
              <a:rPr lang="fr-FR" sz="1800" dirty="0">
                <a:latin typeface="Arial" charset="0"/>
              </a:rPr>
              <a:t>en signaux électroniques pour une </a:t>
            </a:r>
            <a:r>
              <a:rPr lang="fr-FR" sz="1800" dirty="0">
                <a:solidFill>
                  <a:srgbClr val="FFFF00"/>
                </a:solidFill>
                <a:latin typeface="Arial" charset="0"/>
              </a:rPr>
              <a:t>analyse</a:t>
            </a:r>
            <a:r>
              <a:rPr lang="fr-FR" sz="1800" dirty="0">
                <a:latin typeface="Arial" charset="0"/>
              </a:rPr>
              <a:t> informatique avec un logiciel dédié</a:t>
            </a: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346729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79512" y="2708920"/>
            <a:ext cx="1371600" cy="1257300"/>
            <a:chOff x="4128" y="960"/>
            <a:chExt cx="1152" cy="1056"/>
          </a:xfrm>
        </p:grpSpPr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4200" y="1632"/>
              <a:ext cx="1008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AutoShape 8"/>
            <p:cNvSpPr>
              <a:spLocks noChangeAspect="1" noChangeArrowheads="1"/>
            </p:cNvSpPr>
            <p:nvPr/>
          </p:nvSpPr>
          <p:spPr bwMode="auto">
            <a:xfrm rot="10800000">
              <a:off x="4128" y="1920"/>
              <a:ext cx="1152" cy="96"/>
            </a:xfrm>
            <a:custGeom>
              <a:avLst/>
              <a:gdLst>
                <a:gd name="T0" fmla="*/ 1008 w 21600"/>
                <a:gd name="T1" fmla="*/ 48 h 21600"/>
                <a:gd name="T2" fmla="*/ 576 w 21600"/>
                <a:gd name="T3" fmla="*/ 96 h 21600"/>
                <a:gd name="T4" fmla="*/ 144 w 21600"/>
                <a:gd name="T5" fmla="*/ 48 h 21600"/>
                <a:gd name="T6" fmla="*/ 57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9"/>
            <p:cNvSpPr>
              <a:spLocks noChangeAspect="1" noChangeArrowheads="1"/>
            </p:cNvSpPr>
            <p:nvPr/>
          </p:nvSpPr>
          <p:spPr bwMode="auto">
            <a:xfrm>
              <a:off x="4296" y="960"/>
              <a:ext cx="816" cy="6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10"/>
            <p:cNvSpPr>
              <a:spLocks noChangeAspect="1" noChangeArrowheads="1"/>
            </p:cNvSpPr>
            <p:nvPr/>
          </p:nvSpPr>
          <p:spPr bwMode="auto">
            <a:xfrm>
              <a:off x="4392" y="1056"/>
              <a:ext cx="624" cy="43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AutoShape 11"/>
          <p:cNvSpPr>
            <a:spLocks noChangeAspect="1" noChangeArrowheads="1"/>
          </p:cNvSpPr>
          <p:nvPr/>
        </p:nvSpPr>
        <p:spPr bwMode="auto">
          <a:xfrm rot="1225709">
            <a:off x="1537001" y="3559588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39752" y="3501008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Mise en forme des données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1800" dirty="0">
                <a:latin typeface="Arial" charset="0"/>
              </a:rPr>
              <a:t>Analyse des </a:t>
            </a:r>
            <a:r>
              <a:rPr lang="fr-FR" sz="1800" dirty="0">
                <a:solidFill>
                  <a:srgbClr val="FFFF00"/>
                </a:solidFill>
                <a:latin typeface="Arial" charset="0"/>
              </a:rPr>
              <a:t>graphes</a:t>
            </a:r>
            <a:r>
              <a:rPr lang="fr-FR" sz="1800" dirty="0">
                <a:latin typeface="Arial" charset="0"/>
              </a:rPr>
              <a:t>, positionnement des seuils de positivité et des populations d’intérêt, statistiques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419872" y="4509120"/>
          <a:ext cx="1917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Image Photo Editor" r:id="rId5" imgW="2095793" imgH="2095793" progId="">
                  <p:embed/>
                </p:oleObj>
              </mc:Choice>
              <mc:Fallback>
                <p:oleObj name="Image Photo Editor" r:id="rId5" imgW="2095793" imgH="2095793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09120"/>
                        <a:ext cx="19177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5796136" y="4581128"/>
          <a:ext cx="1917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Image Photo Editor" r:id="rId7" imgW="2095793" imgH="2095793" progId="">
                  <p:embed/>
                </p:oleObj>
              </mc:Choice>
              <mc:Fallback>
                <p:oleObj name="Image Photo Editor" r:id="rId7" imgW="2095793" imgH="2095793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581128"/>
                        <a:ext cx="19177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620688"/>
            <a:ext cx="8820472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altLang="en-US" sz="2400" dirty="0" smtClean="0">
                <a:solidFill>
                  <a:srgbClr val="FFFF00"/>
                </a:solidFill>
                <a:latin typeface="Comic Sans MS" pitchFamily="66" charset="0"/>
              </a:rPr>
              <a:t>Applications en Biologie Médicale</a:t>
            </a:r>
          </a:p>
          <a:p>
            <a:endParaRPr lang="fr-F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7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Immunophénotypage</a:t>
            </a:r>
            <a:r>
              <a:rPr lang="fr-FR" altLang="en-US" sz="2400" dirty="0" smtClean="0"/>
              <a:t> Leucémie et Lymphomes</a:t>
            </a:r>
          </a:p>
          <a:p>
            <a:pPr>
              <a:spcBef>
                <a:spcPct val="7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Suivi de la maladie résiduelle des hémopathies</a:t>
            </a:r>
          </a:p>
          <a:p>
            <a:pPr>
              <a:spcBef>
                <a:spcPct val="7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Immunophénotypage</a:t>
            </a:r>
            <a:r>
              <a:rPr lang="fr-FR" altLang="en-US" sz="2400" dirty="0" smtClean="0"/>
              <a:t> VIH, Comptes Absolus CD4</a:t>
            </a:r>
          </a:p>
          <a:p>
            <a:pPr>
              <a:spcBef>
                <a:spcPct val="7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Numération cellules </a:t>
            </a:r>
            <a:r>
              <a:rPr lang="fr-FR" altLang="en-US" sz="2400" dirty="0" err="1" smtClean="0"/>
              <a:t>progéniteurs</a:t>
            </a:r>
            <a:r>
              <a:rPr lang="fr-FR" altLang="en-US" sz="2400" dirty="0" smtClean="0"/>
              <a:t> (CD34)</a:t>
            </a:r>
          </a:p>
          <a:p>
            <a:pPr>
              <a:spcBef>
                <a:spcPct val="7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Analyse des glycoprotéines plaquettaires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620688"/>
            <a:ext cx="8820472" cy="4579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45000"/>
              </a:spcBef>
              <a:buClr>
                <a:schemeClr val="tx2"/>
              </a:buClr>
            </a:pPr>
            <a:r>
              <a:rPr lang="fr-FR" altLang="en-US" sz="2400" dirty="0" smtClean="0">
                <a:solidFill>
                  <a:srgbClr val="FFFF00"/>
                </a:solidFill>
                <a:latin typeface="Comic Sans MS" pitchFamily="66" charset="0"/>
              </a:rPr>
              <a:t>Applications dans un Laboratoire de Recherche</a:t>
            </a:r>
            <a:endParaRPr lang="fr-F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45000"/>
              </a:spcBef>
              <a:buClr>
                <a:schemeClr val="tx2"/>
              </a:buClr>
            </a:pPr>
            <a:endParaRPr lang="fr-FR" altLang="en-US" sz="2400" dirty="0" smtClean="0"/>
          </a:p>
          <a:p>
            <a:pPr>
              <a:spcBef>
                <a:spcPct val="45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Cellules Hématopoïétiques</a:t>
            </a:r>
          </a:p>
          <a:p>
            <a:pPr>
              <a:spcBef>
                <a:spcPct val="45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Etudes de la fonction Immune</a:t>
            </a:r>
          </a:p>
          <a:p>
            <a:pPr>
              <a:spcBef>
                <a:spcPct val="45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Etudes Multi-</a:t>
            </a:r>
            <a:r>
              <a:rPr lang="fr-FR" altLang="en-US" sz="2400" dirty="0" err="1" smtClean="0"/>
              <a:t>drug</a:t>
            </a:r>
            <a:r>
              <a:rPr lang="fr-FR" altLang="en-US" sz="2400" dirty="0" smtClean="0"/>
              <a:t> résistance</a:t>
            </a:r>
          </a:p>
          <a:p>
            <a:pPr>
              <a:spcBef>
                <a:spcPct val="45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Etudes cinétiques (fonction cellulaire)</a:t>
            </a:r>
          </a:p>
          <a:p>
            <a:pPr>
              <a:spcBef>
                <a:spcPct val="45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Analyse des plaquettes</a:t>
            </a:r>
          </a:p>
          <a:p>
            <a:pPr>
              <a:spcBef>
                <a:spcPct val="45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altLang="en-US" sz="2400" dirty="0" smtClean="0"/>
              <a:t> Détection des Microorganismes  (Bactéries,  Parasites) et  Microparticules &amp; Virus</a:t>
            </a:r>
            <a:endParaRPr lang="fr-FR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188640"/>
            <a:ext cx="28803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La Cytogénétique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08720"/>
            <a:ext cx="4320480" cy="1902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Caryotype: </a:t>
            </a:r>
            <a:endParaRPr lang="fr-F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Culture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Mitoses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Classement des chromosomes</a:t>
            </a:r>
            <a:endParaRPr lang="fr-FR" sz="2000" dirty="0" smtClean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148064" y="692696"/>
            <a:ext cx="3423742" cy="2880320"/>
            <a:chOff x="3264" y="1152"/>
            <a:chExt cx="2404" cy="1584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354" y="1200"/>
              <a:ext cx="2224" cy="1487"/>
              <a:chOff x="1057" y="709"/>
              <a:chExt cx="2224" cy="1487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750" y="709"/>
                <a:ext cx="531" cy="1487"/>
                <a:chOff x="2750" y="709"/>
                <a:chExt cx="531" cy="1487"/>
              </a:xfrm>
            </p:grpSpPr>
            <p:graphicFrame>
              <p:nvGraphicFramePr>
                <p:cNvPr id="16" name="Object 1"/>
                <p:cNvGraphicFramePr>
                  <a:graphicFrameLocks noChangeAspect="1"/>
                </p:cNvGraphicFramePr>
                <p:nvPr/>
              </p:nvGraphicFramePr>
              <p:xfrm>
                <a:off x="2750" y="709"/>
                <a:ext cx="531" cy="6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013" name="Clip" r:id="rId4" imgW="7314286" imgH="5485714" progId="">
                        <p:embed/>
                      </p:oleObj>
                    </mc:Choice>
                    <mc:Fallback>
                      <p:oleObj name="Clip" r:id="rId4" imgW="7314286" imgH="5485714" progId="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73335" t="32813" r="16734" b="51187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50" y="709"/>
                              <a:ext cx="531" cy="664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2"/>
                <p:cNvGraphicFramePr>
                  <a:graphicFrameLocks noChangeAspect="1"/>
                </p:cNvGraphicFramePr>
                <p:nvPr/>
              </p:nvGraphicFramePr>
              <p:xfrm>
                <a:off x="2764" y="1480"/>
                <a:ext cx="505" cy="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014" name="Clip" r:id="rId6" imgW="7314286" imgH="5485714" progId="">
                        <p:embed/>
                      </p:oleObj>
                    </mc:Choice>
                    <mc:Fallback>
                      <p:oleObj name="Clip" r:id="rId6" imgW="7314286" imgH="5485714" progId="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20180" t="52499" r="70383" b="3018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64" y="1480"/>
                              <a:ext cx="505" cy="716"/>
                            </a:xfrm>
                            <a:prstGeom prst="rect">
                              <a:avLst/>
                            </a:prstGeom>
                            <a:noFill/>
                            <a:ln w="28575">
                              <a:solidFill>
                                <a:srgbClr val="FF505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057" y="856"/>
                <a:ext cx="1684" cy="1195"/>
                <a:chOff x="1057" y="856"/>
                <a:chExt cx="1684" cy="1195"/>
              </a:xfrm>
            </p:grpSpPr>
            <p:grpSp>
              <p:nvGrpSpPr>
                <p:cNvPr id="10" name="Group 11"/>
                <p:cNvGrpSpPr>
                  <a:grpSpLocks/>
                </p:cNvGrpSpPr>
                <p:nvPr/>
              </p:nvGrpSpPr>
              <p:grpSpPr bwMode="auto">
                <a:xfrm>
                  <a:off x="1057" y="856"/>
                  <a:ext cx="1541" cy="1195"/>
                  <a:chOff x="3740" y="2841"/>
                  <a:chExt cx="1723" cy="1331"/>
                </a:xfrm>
              </p:grpSpPr>
              <p:graphicFrame>
                <p:nvGraphicFramePr>
                  <p:cNvPr id="13" name="Object 0"/>
                  <p:cNvGraphicFramePr>
                    <a:graphicFrameLocks noChangeAspect="1"/>
                  </p:cNvGraphicFramePr>
                  <p:nvPr/>
                </p:nvGraphicFramePr>
                <p:xfrm>
                  <a:off x="3740" y="2841"/>
                  <a:ext cx="1723" cy="13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3015" name="Clip" r:id="rId7" imgW="7314286" imgH="5485714" progId="">
                          <p:embed/>
                        </p:oleObj>
                      </mc:Choice>
                      <mc:Fallback>
                        <p:oleObj name="Clip" r:id="rId7" imgW="7314286" imgH="5485714" progId="">
                          <p:embed/>
                          <p:pic>
                            <p:nvPicPr>
                              <p:cNvPr id="0" name="Object 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40" y="2841"/>
                                <a:ext cx="1723" cy="13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64" y="3203"/>
                    <a:ext cx="273" cy="318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5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3521"/>
                    <a:ext cx="273" cy="318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505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424" y="1162"/>
                  <a:ext cx="272" cy="117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" name="Line 16"/>
                <p:cNvSpPr>
                  <a:spLocks noChangeShapeType="1"/>
                </p:cNvSpPr>
                <p:nvPr/>
              </p:nvSpPr>
              <p:spPr bwMode="auto">
                <a:xfrm>
                  <a:off x="1562" y="1688"/>
                  <a:ext cx="1179" cy="109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3264" y="1152"/>
              <a:ext cx="2404" cy="15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1520" y="3501008"/>
            <a:ext cx="3672408" cy="8863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"/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FISH</a:t>
            </a: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</a:pPr>
            <a:r>
              <a:rPr lang="fr-FR" sz="1200" dirty="0" smtClean="0">
                <a:latin typeface="Comic Sans MS" pitchFamily="66" charset="0"/>
              </a:rPr>
              <a:t>Hybridation in situ de sondes fluorescentes</a:t>
            </a:r>
            <a:endParaRPr lang="fr-FR" sz="1200" dirty="0">
              <a:latin typeface="Comic Sans MS" pitchFamily="66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148064" y="3645024"/>
            <a:ext cx="2160240" cy="2276872"/>
            <a:chOff x="482" y="3022"/>
            <a:chExt cx="1179" cy="1208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 l="14700" r="16800"/>
            <a:stretch>
              <a:fillRect/>
            </a:stretch>
          </p:blipFill>
          <p:spPr bwMode="auto">
            <a:xfrm>
              <a:off x="498" y="3056"/>
              <a:ext cx="1147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spect="1" noChangeArrowheads="1"/>
            </p:cNvSpPr>
            <p:nvPr/>
          </p:nvSpPr>
          <p:spPr bwMode="auto">
            <a:xfrm>
              <a:off x="482" y="3022"/>
              <a:ext cx="1179" cy="120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0" y="692696"/>
            <a:ext cx="5761037" cy="15843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PCR :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Polymerase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Chain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Reaction</a:t>
            </a:r>
            <a:endParaRPr lang="fr-FR" sz="2000" dirty="0" smtClean="0">
              <a:solidFill>
                <a:srgbClr val="FFFF00"/>
              </a:solidFill>
            </a:endParaRPr>
          </a:p>
          <a:p>
            <a:pPr lvl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Sur ADN</a:t>
            </a:r>
          </a:p>
          <a:p>
            <a:pPr lvl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Sur ADN complémentaire RT-PCR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2843808" y="188640"/>
            <a:ext cx="3491880" cy="575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Biologie Moléculaire</a:t>
            </a:r>
          </a:p>
        </p:txBody>
      </p:sp>
      <p:pic>
        <p:nvPicPr>
          <p:cNvPr id="59" name="Picture 4" descr="Cours D1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534873" cy="23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79512" y="2132856"/>
            <a:ext cx="736600" cy="2124075"/>
            <a:chOff x="382" y="2115"/>
            <a:chExt cx="545" cy="167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382" y="2115"/>
              <a:ext cx="545" cy="1542"/>
            </a:xfrm>
            <a:custGeom>
              <a:avLst/>
              <a:gdLst>
                <a:gd name="T0" fmla="*/ 0 w 190"/>
                <a:gd name="T1" fmla="*/ 0 h 817"/>
                <a:gd name="T2" fmla="*/ 182 w 190"/>
                <a:gd name="T3" fmla="*/ 91 h 817"/>
                <a:gd name="T4" fmla="*/ 0 w 190"/>
                <a:gd name="T5" fmla="*/ 182 h 817"/>
                <a:gd name="T6" fmla="*/ 182 w 190"/>
                <a:gd name="T7" fmla="*/ 273 h 817"/>
                <a:gd name="T8" fmla="*/ 46 w 190"/>
                <a:gd name="T9" fmla="*/ 363 h 817"/>
                <a:gd name="T10" fmla="*/ 182 w 190"/>
                <a:gd name="T11" fmla="*/ 454 h 817"/>
                <a:gd name="T12" fmla="*/ 0 w 190"/>
                <a:gd name="T13" fmla="*/ 545 h 817"/>
                <a:gd name="T14" fmla="*/ 182 w 190"/>
                <a:gd name="T15" fmla="*/ 635 h 817"/>
                <a:gd name="T16" fmla="*/ 0 w 190"/>
                <a:gd name="T17" fmla="*/ 726 h 817"/>
                <a:gd name="T18" fmla="*/ 182 w 190"/>
                <a:gd name="T19" fmla="*/ 817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817"/>
                <a:gd name="T32" fmla="*/ 190 w 190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817">
                  <a:moveTo>
                    <a:pt x="0" y="0"/>
                  </a:moveTo>
                  <a:cubicBezTo>
                    <a:pt x="91" y="30"/>
                    <a:pt x="182" y="61"/>
                    <a:pt x="182" y="91"/>
                  </a:cubicBezTo>
                  <a:cubicBezTo>
                    <a:pt x="182" y="121"/>
                    <a:pt x="0" y="152"/>
                    <a:pt x="0" y="182"/>
                  </a:cubicBezTo>
                  <a:cubicBezTo>
                    <a:pt x="0" y="212"/>
                    <a:pt x="174" y="243"/>
                    <a:pt x="182" y="273"/>
                  </a:cubicBezTo>
                  <a:cubicBezTo>
                    <a:pt x="190" y="303"/>
                    <a:pt x="46" y="333"/>
                    <a:pt x="46" y="363"/>
                  </a:cubicBezTo>
                  <a:cubicBezTo>
                    <a:pt x="46" y="393"/>
                    <a:pt x="190" y="424"/>
                    <a:pt x="182" y="454"/>
                  </a:cubicBezTo>
                  <a:cubicBezTo>
                    <a:pt x="174" y="484"/>
                    <a:pt x="0" y="515"/>
                    <a:pt x="0" y="545"/>
                  </a:cubicBezTo>
                  <a:cubicBezTo>
                    <a:pt x="0" y="575"/>
                    <a:pt x="182" y="605"/>
                    <a:pt x="182" y="635"/>
                  </a:cubicBezTo>
                  <a:cubicBezTo>
                    <a:pt x="182" y="665"/>
                    <a:pt x="0" y="696"/>
                    <a:pt x="0" y="726"/>
                  </a:cubicBezTo>
                  <a:cubicBezTo>
                    <a:pt x="0" y="756"/>
                    <a:pt x="152" y="802"/>
                    <a:pt x="182" y="817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 rot="10800000">
              <a:off x="382" y="2251"/>
              <a:ext cx="545" cy="1542"/>
            </a:xfrm>
            <a:custGeom>
              <a:avLst/>
              <a:gdLst>
                <a:gd name="T0" fmla="*/ 0 w 190"/>
                <a:gd name="T1" fmla="*/ 0 h 817"/>
                <a:gd name="T2" fmla="*/ 182 w 190"/>
                <a:gd name="T3" fmla="*/ 91 h 817"/>
                <a:gd name="T4" fmla="*/ 0 w 190"/>
                <a:gd name="T5" fmla="*/ 182 h 817"/>
                <a:gd name="T6" fmla="*/ 182 w 190"/>
                <a:gd name="T7" fmla="*/ 273 h 817"/>
                <a:gd name="T8" fmla="*/ 46 w 190"/>
                <a:gd name="T9" fmla="*/ 363 h 817"/>
                <a:gd name="T10" fmla="*/ 182 w 190"/>
                <a:gd name="T11" fmla="*/ 454 h 817"/>
                <a:gd name="T12" fmla="*/ 0 w 190"/>
                <a:gd name="T13" fmla="*/ 545 h 817"/>
                <a:gd name="T14" fmla="*/ 182 w 190"/>
                <a:gd name="T15" fmla="*/ 635 h 817"/>
                <a:gd name="T16" fmla="*/ 0 w 190"/>
                <a:gd name="T17" fmla="*/ 726 h 817"/>
                <a:gd name="T18" fmla="*/ 182 w 190"/>
                <a:gd name="T19" fmla="*/ 817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817"/>
                <a:gd name="T32" fmla="*/ 190 w 190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817">
                  <a:moveTo>
                    <a:pt x="0" y="0"/>
                  </a:moveTo>
                  <a:cubicBezTo>
                    <a:pt x="91" y="30"/>
                    <a:pt x="182" y="61"/>
                    <a:pt x="182" y="91"/>
                  </a:cubicBezTo>
                  <a:cubicBezTo>
                    <a:pt x="182" y="121"/>
                    <a:pt x="0" y="152"/>
                    <a:pt x="0" y="182"/>
                  </a:cubicBezTo>
                  <a:cubicBezTo>
                    <a:pt x="0" y="212"/>
                    <a:pt x="174" y="243"/>
                    <a:pt x="182" y="273"/>
                  </a:cubicBezTo>
                  <a:cubicBezTo>
                    <a:pt x="190" y="303"/>
                    <a:pt x="46" y="333"/>
                    <a:pt x="46" y="363"/>
                  </a:cubicBezTo>
                  <a:cubicBezTo>
                    <a:pt x="46" y="393"/>
                    <a:pt x="190" y="424"/>
                    <a:pt x="182" y="454"/>
                  </a:cubicBezTo>
                  <a:cubicBezTo>
                    <a:pt x="174" y="484"/>
                    <a:pt x="0" y="515"/>
                    <a:pt x="0" y="545"/>
                  </a:cubicBezTo>
                  <a:cubicBezTo>
                    <a:pt x="0" y="575"/>
                    <a:pt x="182" y="605"/>
                    <a:pt x="182" y="635"/>
                  </a:cubicBezTo>
                  <a:cubicBezTo>
                    <a:pt x="182" y="665"/>
                    <a:pt x="0" y="696"/>
                    <a:pt x="0" y="726"/>
                  </a:cubicBezTo>
                  <a:cubicBezTo>
                    <a:pt x="0" y="756"/>
                    <a:pt x="152" y="802"/>
                    <a:pt x="182" y="817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" name="Group 8"/>
          <p:cNvGrpSpPr>
            <a:grpSpLocks/>
          </p:cNvGrpSpPr>
          <p:nvPr/>
        </p:nvGrpSpPr>
        <p:grpSpPr bwMode="auto">
          <a:xfrm>
            <a:off x="1373188" y="2591842"/>
            <a:ext cx="4030662" cy="144462"/>
            <a:chOff x="973" y="2069"/>
            <a:chExt cx="2857" cy="91"/>
          </a:xfrm>
        </p:grpSpPr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973" y="2069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973" y="2160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6" name="Group 11"/>
          <p:cNvGrpSpPr>
            <a:grpSpLocks/>
          </p:cNvGrpSpPr>
          <p:nvPr/>
        </p:nvGrpSpPr>
        <p:grpSpPr bwMode="auto">
          <a:xfrm>
            <a:off x="1373188" y="3241129"/>
            <a:ext cx="4030662" cy="358775"/>
            <a:chOff x="973" y="2478"/>
            <a:chExt cx="2857" cy="226"/>
          </a:xfrm>
        </p:grpSpPr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1245" y="2659"/>
              <a:ext cx="40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>
              <a:off x="3105" y="2523"/>
              <a:ext cx="40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973" y="2478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973" y="2704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" name="Group 16"/>
          <p:cNvGrpSpPr>
            <a:grpSpLocks/>
          </p:cNvGrpSpPr>
          <p:nvPr/>
        </p:nvGrpSpPr>
        <p:grpSpPr bwMode="auto">
          <a:xfrm>
            <a:off x="1435100" y="4104729"/>
            <a:ext cx="4032250" cy="358775"/>
            <a:chOff x="791" y="3793"/>
            <a:chExt cx="2857" cy="226"/>
          </a:xfrm>
        </p:grpSpPr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1063" y="3974"/>
              <a:ext cx="40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2923" y="3838"/>
              <a:ext cx="40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>
              <a:off x="791" y="3793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20"/>
            <p:cNvSpPr>
              <a:spLocks noChangeShapeType="1"/>
            </p:cNvSpPr>
            <p:nvPr/>
          </p:nvSpPr>
          <p:spPr bwMode="auto">
            <a:xfrm>
              <a:off x="791" y="4019"/>
              <a:ext cx="285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1471" y="3974"/>
              <a:ext cx="1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972" y="3838"/>
              <a:ext cx="1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8" name="Oval 23"/>
          <p:cNvSpPr>
            <a:spLocks noChangeArrowheads="1"/>
          </p:cNvSpPr>
          <p:nvPr/>
        </p:nvSpPr>
        <p:spPr bwMode="auto">
          <a:xfrm>
            <a:off x="4892675" y="4249192"/>
            <a:ext cx="44767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2139950" y="3384004"/>
            <a:ext cx="44767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Oval 25"/>
          <p:cNvSpPr>
            <a:spLocks noChangeArrowheads="1"/>
          </p:cNvSpPr>
          <p:nvPr/>
        </p:nvSpPr>
        <p:spPr bwMode="auto">
          <a:xfrm>
            <a:off x="4443413" y="3096667"/>
            <a:ext cx="449262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Oval 26"/>
          <p:cNvSpPr>
            <a:spLocks noChangeArrowheads="1"/>
          </p:cNvSpPr>
          <p:nvPr/>
        </p:nvSpPr>
        <p:spPr bwMode="auto">
          <a:xfrm>
            <a:off x="1627188" y="4031704"/>
            <a:ext cx="449262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2" name="Group 27"/>
          <p:cNvGrpSpPr>
            <a:grpSpLocks/>
          </p:cNvGrpSpPr>
          <p:nvPr/>
        </p:nvGrpSpPr>
        <p:grpSpPr bwMode="auto">
          <a:xfrm>
            <a:off x="5595938" y="3384004"/>
            <a:ext cx="965200" cy="865188"/>
            <a:chOff x="3966" y="2568"/>
            <a:chExt cx="684" cy="545"/>
          </a:xfrm>
        </p:grpSpPr>
        <p:sp>
          <p:nvSpPr>
            <p:cNvPr id="83" name="AutoShape 28"/>
            <p:cNvSpPr>
              <a:spLocks/>
            </p:cNvSpPr>
            <p:nvPr/>
          </p:nvSpPr>
          <p:spPr bwMode="auto">
            <a:xfrm>
              <a:off x="3966" y="2568"/>
              <a:ext cx="90" cy="545"/>
            </a:xfrm>
            <a:prstGeom prst="rightBracket">
              <a:avLst>
                <a:gd name="adj" fmla="val 50463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4225" y="2696"/>
              <a:ext cx="425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FF00"/>
                  </a:solidFill>
                  <a:latin typeface="Comic Sans MS" pitchFamily="66" charset="0"/>
                </a:rPr>
                <a:t>X2</a:t>
              </a:r>
            </a:p>
          </p:txBody>
        </p:sp>
      </p:grpSp>
      <p:grpSp>
        <p:nvGrpSpPr>
          <p:cNvPr id="85" name="Group 30"/>
          <p:cNvGrpSpPr>
            <a:grpSpLocks/>
          </p:cNvGrpSpPr>
          <p:nvPr/>
        </p:nvGrpSpPr>
        <p:grpSpPr bwMode="auto">
          <a:xfrm>
            <a:off x="5595938" y="4392067"/>
            <a:ext cx="965200" cy="865187"/>
            <a:chOff x="3966" y="2568"/>
            <a:chExt cx="684" cy="545"/>
          </a:xfrm>
        </p:grpSpPr>
        <p:sp>
          <p:nvSpPr>
            <p:cNvPr id="86" name="AutoShape 31"/>
            <p:cNvSpPr>
              <a:spLocks/>
            </p:cNvSpPr>
            <p:nvPr/>
          </p:nvSpPr>
          <p:spPr bwMode="auto">
            <a:xfrm>
              <a:off x="3966" y="2568"/>
              <a:ext cx="90" cy="545"/>
            </a:xfrm>
            <a:prstGeom prst="rightBracket">
              <a:avLst>
                <a:gd name="adj" fmla="val 50463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225" y="2696"/>
              <a:ext cx="425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FF00"/>
                  </a:solidFill>
                  <a:latin typeface="Comic Sans MS" pitchFamily="66" charset="0"/>
                </a:rPr>
                <a:t>X2</a:t>
              </a:r>
            </a:p>
          </p:txBody>
        </p:sp>
      </p:grpSp>
      <p:sp>
        <p:nvSpPr>
          <p:cNvPr id="88" name="Line 33"/>
          <p:cNvSpPr>
            <a:spLocks noChangeShapeType="1"/>
          </p:cNvSpPr>
          <p:nvPr/>
        </p:nvSpPr>
        <p:spPr bwMode="auto">
          <a:xfrm>
            <a:off x="1435100" y="5112792"/>
            <a:ext cx="40322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Line 34"/>
          <p:cNvSpPr>
            <a:spLocks noChangeShapeType="1"/>
          </p:cNvSpPr>
          <p:nvPr/>
        </p:nvSpPr>
        <p:spPr bwMode="auto">
          <a:xfrm>
            <a:off x="1435100" y="5904954"/>
            <a:ext cx="40322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90" name="Group 35"/>
          <p:cNvGrpSpPr>
            <a:grpSpLocks/>
          </p:cNvGrpSpPr>
          <p:nvPr/>
        </p:nvGrpSpPr>
        <p:grpSpPr bwMode="auto">
          <a:xfrm>
            <a:off x="1819275" y="5616029"/>
            <a:ext cx="3392488" cy="0"/>
            <a:chOff x="1289" y="3838"/>
            <a:chExt cx="2404" cy="0"/>
          </a:xfrm>
        </p:grpSpPr>
        <p:sp>
          <p:nvSpPr>
            <p:cNvPr id="91" name="Line 36"/>
            <p:cNvSpPr>
              <a:spLocks noChangeShapeType="1"/>
            </p:cNvSpPr>
            <p:nvPr/>
          </p:nvSpPr>
          <p:spPr bwMode="auto">
            <a:xfrm>
              <a:off x="1289" y="3838"/>
              <a:ext cx="40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37"/>
            <p:cNvSpPr>
              <a:spLocks noChangeShapeType="1"/>
            </p:cNvSpPr>
            <p:nvPr/>
          </p:nvSpPr>
          <p:spPr bwMode="auto">
            <a:xfrm>
              <a:off x="1697" y="3838"/>
              <a:ext cx="1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3" name="Group 38"/>
          <p:cNvGrpSpPr>
            <a:grpSpLocks/>
          </p:cNvGrpSpPr>
          <p:nvPr/>
        </p:nvGrpSpPr>
        <p:grpSpPr bwMode="auto">
          <a:xfrm>
            <a:off x="1690688" y="5400129"/>
            <a:ext cx="3457575" cy="73025"/>
            <a:chOff x="1198" y="3702"/>
            <a:chExt cx="2359" cy="0"/>
          </a:xfrm>
        </p:grpSpPr>
        <p:sp>
          <p:nvSpPr>
            <p:cNvPr id="94" name="Line 39"/>
            <p:cNvSpPr>
              <a:spLocks noChangeShapeType="1"/>
            </p:cNvSpPr>
            <p:nvPr/>
          </p:nvSpPr>
          <p:spPr bwMode="auto">
            <a:xfrm>
              <a:off x="3149" y="3702"/>
              <a:ext cx="40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40"/>
            <p:cNvSpPr>
              <a:spLocks noChangeShapeType="1"/>
            </p:cNvSpPr>
            <p:nvPr/>
          </p:nvSpPr>
          <p:spPr bwMode="auto">
            <a:xfrm>
              <a:off x="1198" y="3702"/>
              <a:ext cx="1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6" name="Oval 41"/>
          <p:cNvSpPr>
            <a:spLocks noChangeArrowheads="1"/>
          </p:cNvSpPr>
          <p:nvPr/>
        </p:nvSpPr>
        <p:spPr bwMode="auto">
          <a:xfrm>
            <a:off x="412750" y="5616029"/>
            <a:ext cx="44767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Oval 42"/>
          <p:cNvSpPr>
            <a:spLocks noChangeArrowheads="1"/>
          </p:cNvSpPr>
          <p:nvPr/>
        </p:nvSpPr>
        <p:spPr bwMode="auto">
          <a:xfrm>
            <a:off x="412750" y="5184229"/>
            <a:ext cx="44767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Line 43"/>
          <p:cNvSpPr>
            <a:spLocks noChangeShapeType="1"/>
          </p:cNvSpPr>
          <p:nvPr/>
        </p:nvSpPr>
        <p:spPr bwMode="auto">
          <a:xfrm>
            <a:off x="1820863" y="5831929"/>
            <a:ext cx="5746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" name="Line 44"/>
          <p:cNvSpPr>
            <a:spLocks noChangeShapeType="1"/>
          </p:cNvSpPr>
          <p:nvPr/>
        </p:nvSpPr>
        <p:spPr bwMode="auto">
          <a:xfrm>
            <a:off x="4572000" y="5689054"/>
            <a:ext cx="5762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Rectangle 45"/>
          <p:cNvSpPr>
            <a:spLocks noChangeArrowheads="1"/>
          </p:cNvSpPr>
          <p:nvPr/>
        </p:nvSpPr>
        <p:spPr bwMode="auto">
          <a:xfrm>
            <a:off x="5580112" y="980728"/>
            <a:ext cx="23701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Séquençage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endParaRPr lang="fr-F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1" name="Line 46"/>
          <p:cNvSpPr>
            <a:spLocks noChangeShapeType="1"/>
          </p:cNvSpPr>
          <p:nvPr/>
        </p:nvSpPr>
        <p:spPr bwMode="auto">
          <a:xfrm>
            <a:off x="1820863" y="5328692"/>
            <a:ext cx="5746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" name="Line 47"/>
          <p:cNvSpPr>
            <a:spLocks noChangeShapeType="1"/>
          </p:cNvSpPr>
          <p:nvPr/>
        </p:nvSpPr>
        <p:spPr bwMode="auto">
          <a:xfrm>
            <a:off x="4508500" y="5184229"/>
            <a:ext cx="57626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3" name="Group 48"/>
          <p:cNvGrpSpPr>
            <a:grpSpLocks/>
          </p:cNvGrpSpPr>
          <p:nvPr/>
        </p:nvGrpSpPr>
        <p:grpSpPr bwMode="auto">
          <a:xfrm>
            <a:off x="5595938" y="5538242"/>
            <a:ext cx="965200" cy="592137"/>
            <a:chOff x="3966" y="2568"/>
            <a:chExt cx="684" cy="607"/>
          </a:xfrm>
        </p:grpSpPr>
        <p:sp>
          <p:nvSpPr>
            <p:cNvPr id="104" name="AutoShape 49"/>
            <p:cNvSpPr>
              <a:spLocks/>
            </p:cNvSpPr>
            <p:nvPr/>
          </p:nvSpPr>
          <p:spPr bwMode="auto">
            <a:xfrm>
              <a:off x="3966" y="2568"/>
              <a:ext cx="90" cy="545"/>
            </a:xfrm>
            <a:prstGeom prst="rightBracket">
              <a:avLst>
                <a:gd name="adj" fmla="val 50463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Text Box 50"/>
            <p:cNvSpPr txBox="1">
              <a:spLocks noChangeArrowheads="1"/>
            </p:cNvSpPr>
            <p:nvPr/>
          </p:nvSpPr>
          <p:spPr bwMode="auto">
            <a:xfrm>
              <a:off x="4225" y="2697"/>
              <a:ext cx="425" cy="47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FF00"/>
                  </a:solidFill>
                  <a:latin typeface="Comic Sans MS" pitchFamily="66" charset="0"/>
                </a:rPr>
                <a:t>X2</a:t>
              </a:r>
            </a:p>
          </p:txBody>
        </p:sp>
      </p:grpSp>
      <p:sp>
        <p:nvSpPr>
          <p:cNvPr id="106" name="Text Box 51"/>
          <p:cNvSpPr txBox="1">
            <a:spLocks noChangeArrowheads="1"/>
          </p:cNvSpPr>
          <p:nvPr/>
        </p:nvSpPr>
        <p:spPr bwMode="auto">
          <a:xfrm>
            <a:off x="6762750" y="4465092"/>
            <a:ext cx="2049463" cy="15827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FF00"/>
                </a:solidFill>
                <a:latin typeface="Comic Sans MS" pitchFamily="66" charset="0"/>
              </a:rPr>
              <a:t>n Cycles</a:t>
            </a:r>
          </a:p>
          <a:p>
            <a:pPr algn="ctr"/>
            <a:r>
              <a:rPr lang="fr-FR" sz="3200">
                <a:solidFill>
                  <a:srgbClr val="FFFF00"/>
                </a:solidFill>
                <a:latin typeface="Comic Sans MS" pitchFamily="66" charset="0"/>
              </a:rPr>
              <a:t>=</a:t>
            </a:r>
          </a:p>
          <a:p>
            <a:pPr algn="ctr"/>
            <a:r>
              <a:rPr lang="fr-FR" sz="320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fr-FR" sz="3200" baseline="3000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fr-FR" sz="3200">
                <a:solidFill>
                  <a:srgbClr val="FFFF00"/>
                </a:solidFill>
                <a:latin typeface="Comic Sans MS" pitchFamily="66" charset="0"/>
              </a:rPr>
              <a:t> copies</a:t>
            </a:r>
          </a:p>
        </p:txBody>
      </p:sp>
      <p:sp>
        <p:nvSpPr>
          <p:cNvPr id="107" name="Line 52"/>
          <p:cNvSpPr>
            <a:spLocks noChangeShapeType="1"/>
          </p:cNvSpPr>
          <p:nvPr/>
        </p:nvSpPr>
        <p:spPr bwMode="auto">
          <a:xfrm>
            <a:off x="987425" y="2664867"/>
            <a:ext cx="255588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3421063" y="2880767"/>
            <a:ext cx="0" cy="2014537"/>
            <a:chOff x="2378" y="2251"/>
            <a:chExt cx="0" cy="1269"/>
          </a:xfrm>
        </p:grpSpPr>
        <p:sp>
          <p:nvSpPr>
            <p:cNvPr id="109" name="Line 54"/>
            <p:cNvSpPr>
              <a:spLocks noChangeShapeType="1"/>
            </p:cNvSpPr>
            <p:nvPr/>
          </p:nvSpPr>
          <p:spPr bwMode="auto">
            <a:xfrm rot="5400000">
              <a:off x="2287" y="2342"/>
              <a:ext cx="18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55"/>
            <p:cNvSpPr>
              <a:spLocks noChangeShapeType="1"/>
            </p:cNvSpPr>
            <p:nvPr/>
          </p:nvSpPr>
          <p:spPr bwMode="auto">
            <a:xfrm rot="5400000">
              <a:off x="2287" y="2886"/>
              <a:ext cx="18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56"/>
            <p:cNvSpPr>
              <a:spLocks noChangeShapeType="1"/>
            </p:cNvSpPr>
            <p:nvPr/>
          </p:nvSpPr>
          <p:spPr bwMode="auto">
            <a:xfrm rot="5400000">
              <a:off x="2287" y="3430"/>
              <a:ext cx="18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332656"/>
            <a:ext cx="7848872" cy="50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utumn" pitchFamily="2" charset="0"/>
              </a:rPr>
              <a:t>Les différents examens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1052736"/>
            <a:ext cx="4217218" cy="1146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</a:t>
            </a:r>
          </a:p>
          <a:p>
            <a:pPr algn="ctr"/>
            <a:r>
              <a:rPr lang="fr-FR" dirty="0"/>
              <a:t>NFS ou hémogramme</a:t>
            </a:r>
          </a:p>
          <a:p>
            <a:pPr algn="ctr"/>
            <a:r>
              <a:rPr lang="fr-FR" dirty="0"/>
              <a:t>Frottis sanguin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2348880"/>
            <a:ext cx="4214813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GANGLION (adénopathie)</a:t>
            </a:r>
          </a:p>
          <a:p>
            <a:pPr algn="ctr"/>
            <a:r>
              <a:rPr lang="fr-FR" dirty="0"/>
              <a:t>Ponction </a:t>
            </a:r>
            <a:r>
              <a:rPr lang="fr-FR" dirty="0" err="1"/>
              <a:t>gg</a:t>
            </a:r>
            <a:endParaRPr lang="fr-FR" dirty="0"/>
          </a:p>
          <a:p>
            <a:pPr algn="ctr"/>
            <a:r>
              <a:rPr lang="fr-FR" dirty="0"/>
              <a:t>Biopsie </a:t>
            </a:r>
            <a:r>
              <a:rPr lang="fr-FR" dirty="0" err="1"/>
              <a:t>gg</a:t>
            </a:r>
            <a:endParaRPr lang="fr-F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16016" y="1052736"/>
            <a:ext cx="3890962" cy="3671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MOELLE OSSEUSE</a:t>
            </a:r>
          </a:p>
          <a:p>
            <a:pPr algn="ctr"/>
            <a:r>
              <a:rPr lang="fr-FR" dirty="0"/>
              <a:t>Myélogramme</a:t>
            </a:r>
          </a:p>
          <a:p>
            <a:pPr algn="ctr"/>
            <a:r>
              <a:rPr lang="fr-FR" dirty="0"/>
              <a:t>Biopsie médullaire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3528" y="3717032"/>
            <a:ext cx="4241800" cy="1062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BIOPSIES</a:t>
            </a:r>
          </a:p>
          <a:p>
            <a:pPr algn="ctr"/>
            <a:r>
              <a:rPr lang="fr-FR" dirty="0"/>
              <a:t>Chirurgicales ou à l’aiguille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404664"/>
            <a:ext cx="7925445" cy="49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utumn" pitchFamily="2" charset="0"/>
              </a:rPr>
              <a:t>Les différentes techniques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196752"/>
            <a:ext cx="2829496" cy="1336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CYTOLOGIE</a:t>
            </a:r>
          </a:p>
          <a:p>
            <a:pPr algn="ctr"/>
            <a:r>
              <a:rPr lang="fr-FR" dirty="0"/>
              <a:t>Cytochimie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2636912"/>
            <a:ext cx="2808312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HISTOLOGIE</a:t>
            </a:r>
          </a:p>
          <a:p>
            <a:pPr algn="ctr"/>
            <a:r>
              <a:rPr lang="fr-FR" dirty="0"/>
              <a:t>ou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ANATOMO-PATHOLOGIE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3928" y="1196752"/>
            <a:ext cx="4124325" cy="1336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CYTOMETRIE EN FLUX</a:t>
            </a:r>
          </a:p>
          <a:p>
            <a:pPr algn="ctr"/>
            <a:r>
              <a:rPr lang="fr-FR" dirty="0"/>
              <a:t>ou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IMMUNOPHENOTYPAGE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2636913"/>
            <a:ext cx="4106094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CYTOGENETIQUE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3928" y="3356992"/>
            <a:ext cx="4106093" cy="7606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MOLECULAIRE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0" y="260648"/>
            <a:ext cx="3571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Hémogramme ou NFS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36712"/>
            <a:ext cx="8712968" cy="2086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Analyse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fr-FR" sz="2400" dirty="0" smtClean="0"/>
              <a:t> et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r>
              <a:rPr lang="fr-FR" sz="2400" dirty="0" smtClean="0"/>
              <a:t> des éléments figurés du sang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Décompte</a:t>
            </a:r>
            <a:r>
              <a:rPr lang="fr-FR" sz="2400" dirty="0" smtClean="0"/>
              <a:t> des GR, GB, et plaquettes </a:t>
            </a:r>
            <a:r>
              <a:rPr lang="fr-FR" dirty="0" smtClean="0"/>
              <a:t>par unité de vol de sang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Décompte des différents </a:t>
            </a:r>
            <a:r>
              <a:rPr lang="fr-FR" sz="2400" b="1" dirty="0" smtClean="0">
                <a:solidFill>
                  <a:srgbClr val="FFFF00"/>
                </a:solidFill>
              </a:rPr>
              <a:t>sous-types de GB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Frottis de sang: Analyse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morphologique</a:t>
            </a:r>
            <a:r>
              <a:rPr lang="fr-FR" sz="2400" dirty="0" smtClean="0"/>
              <a:t> de ces éléments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79512" y="3068960"/>
            <a:ext cx="8712968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Ponction de sang veineux, Prélèvement sur anticoagulant : EDTA</a:t>
            </a:r>
          </a:p>
        </p:txBody>
      </p:sp>
      <p:pic>
        <p:nvPicPr>
          <p:cNvPr id="14338" name="Picture 2" descr="http://www.memoireonline.com/10/10/4017/Importance-du-prelevement-sanguin-en-hemostaseobservations-faites-au-cnhu-de-cotonou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3"/>
            <a:ext cx="2400300" cy="16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img.diytrade.com/cdimg/1227365/13552584/0/1279614468/EDTA_Tube.jpg"/>
          <p:cNvPicPr>
            <a:picLocks noChangeAspect="1" noChangeArrowheads="1"/>
          </p:cNvPicPr>
          <p:nvPr/>
        </p:nvPicPr>
        <p:blipFill>
          <a:blip r:embed="rId3" cstate="print"/>
          <a:srcRect l="25116" r="34699"/>
          <a:stretch>
            <a:fillRect/>
          </a:stretch>
        </p:blipFill>
        <p:spPr bwMode="auto">
          <a:xfrm>
            <a:off x="2771800" y="3717032"/>
            <a:ext cx="504056" cy="165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2" name="Picture 6" descr="http://www.premiermedical-cmr.com/www.p006MarsPM.com/00B_laboratoire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3"/>
            <a:ext cx="1600269" cy="165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8" descr="http://www.unifr.ch/med/assets/files/hemosurf/Data/Lab-Images/chamber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3"/>
            <a:ext cx="158158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51520" y="5445552"/>
            <a:ext cx="8640960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Les Réticulocytes: 25 000/mm3 à 100 000 quand </a:t>
            </a:r>
            <a:r>
              <a:rPr lang="fr-FR" sz="2400" dirty="0" err="1" smtClean="0"/>
              <a:t>Hb</a:t>
            </a:r>
            <a:r>
              <a:rPr lang="fr-FR" sz="2400" dirty="0" smtClean="0"/>
              <a:t> Normale</a:t>
            </a:r>
          </a:p>
        </p:txBody>
      </p:sp>
      <p:pic>
        <p:nvPicPr>
          <p:cNvPr id="5122" name="Picture 2" descr="https://lh4.googleusercontent.com/HlgFWIQgfLhfnQHbYnBgk847VGS89ZE_N1JMCIANj0pkvPkOBjpIsJ_ymMzRcf_YdP_Xj0Fskgo0Fl8hcFM2kDJUGNVthB37RhXS1s-l2-eH2ow8JTMHHRn0R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17032"/>
            <a:ext cx="1958436" cy="1605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0" y="476672"/>
            <a:ext cx="8604448" cy="41365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 smtClean="0">
                <a:solidFill>
                  <a:srgbClr val="FFFF00"/>
                </a:solidFill>
              </a:rPr>
              <a:t>Indications d’hémogramme</a:t>
            </a:r>
          </a:p>
          <a:p>
            <a:pPr>
              <a:lnSpc>
                <a:spcPct val="90000"/>
              </a:lnSpc>
            </a:pP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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Pâleur intense, asthénie, </a:t>
            </a:r>
          </a:p>
          <a:p>
            <a:pPr>
              <a:lnSpc>
                <a:spcPct val="150000"/>
              </a:lnSpc>
              <a:buFont typeface="Wingdings" pitchFamily="2" charset="2"/>
              <a:buChar char="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Etat de choc</a:t>
            </a:r>
          </a:p>
          <a:p>
            <a:pPr>
              <a:lnSpc>
                <a:spcPct val="150000"/>
              </a:lnSpc>
              <a:buFont typeface="Wingdings" pitchFamily="2" charset="2"/>
              <a:buChar char="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Angine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ulcéro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-nécrotique ou résistante aux antibiotiques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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Fièvre élevée après prise de médicament, surtout après chimiothérapie</a:t>
            </a:r>
          </a:p>
          <a:p>
            <a:pPr>
              <a:lnSpc>
                <a:spcPct val="150000"/>
              </a:lnSpc>
              <a:buFont typeface="Wingdings" pitchFamily="2" charset="2"/>
              <a:buChar char="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Fièvre résistante aux antibiotiques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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Purpura pétéchial, syndrome hémorragique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://clg.lorris.svt.free.fr/IMG/jpg/sang_mi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2952328" cy="2214246"/>
          </a:xfrm>
          <a:prstGeom prst="rect">
            <a:avLst/>
          </a:prstGeom>
          <a:noFill/>
        </p:spPr>
      </p:pic>
      <p:pic>
        <p:nvPicPr>
          <p:cNvPr id="13316" name="Picture 4" descr="http://svt.seconde.free.fr/seconde/productions_eleves/sang/1frotti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887409" y="3343794"/>
            <a:ext cx="3429986" cy="115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http://www.esst-inrs.fr/3rb/ressources/images/frottis4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34026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8" descr="http://www.esst-inrs.fr/3rb/ressources/images/frottis5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88640"/>
            <a:ext cx="2381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2" name="Picture 10" descr="http://www.esst-inrs.fr/3rb/ressources/images/frottis6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88640"/>
            <a:ext cx="2381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4" name="Picture 12" descr="http://home.scarlet.be/be079660/96/frottis.JPG"/>
          <p:cNvPicPr>
            <a:picLocks noChangeAspect="1" noChangeArrowheads="1"/>
          </p:cNvPicPr>
          <p:nvPr/>
        </p:nvPicPr>
        <p:blipFill>
          <a:blip r:embed="rId8" cstate="print"/>
          <a:srcRect l="37048" t="9450" r="39220" b="8651"/>
          <a:stretch>
            <a:fillRect/>
          </a:stretch>
        </p:blipFill>
        <p:spPr bwMode="auto">
          <a:xfrm>
            <a:off x="1763688" y="2204864"/>
            <a:ext cx="122413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5" name="Picture 13" descr="C:\Users\info\Desktop\EXAMEN COMP\microscopes-optiques-binoculaires-laboratoire-veterinaire-79746-29458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204864"/>
            <a:ext cx="252028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ZoneTexte 13"/>
          <p:cNvSpPr txBox="1"/>
          <p:nvPr/>
        </p:nvSpPr>
        <p:spPr>
          <a:xfrm>
            <a:off x="1331640" y="5373216"/>
            <a:ext cx="18722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FR" sz="1600" dirty="0" smtClean="0">
                <a:solidFill>
                  <a:schemeClr val="bg1"/>
                </a:solidFill>
              </a:rPr>
              <a:t>Coloration </a:t>
            </a:r>
            <a:r>
              <a:rPr lang="fr-FR" sz="1600" dirty="0" smtClean="0">
                <a:solidFill>
                  <a:schemeClr val="bg1"/>
                </a:solidFill>
                <a:latin typeface="Comic Sans MS" pitchFamily="66" charset="0"/>
              </a:rPr>
              <a:t>May-</a:t>
            </a:r>
            <a:r>
              <a:rPr lang="fr-FR" sz="1600" dirty="0" err="1" smtClean="0">
                <a:solidFill>
                  <a:schemeClr val="bg1"/>
                </a:solidFill>
                <a:latin typeface="Comic Sans MS" pitchFamily="66" charset="0"/>
              </a:rPr>
              <a:t>Grünwald</a:t>
            </a:r>
            <a:r>
              <a:rPr lang="fr-FR" sz="16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  <a:latin typeface="Comic Sans MS" pitchFamily="66" charset="0"/>
              </a:rPr>
              <a:t>Giemsa</a:t>
            </a:r>
            <a:r>
              <a:rPr lang="fr-FR" sz="1600" dirty="0" smtClean="0">
                <a:solidFill>
                  <a:schemeClr val="bg1"/>
                </a:solidFill>
                <a:latin typeface="Comic Sans MS" pitchFamily="66" charset="0"/>
              </a:rPr>
              <a:t> (MGG)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27784" y="260648"/>
            <a:ext cx="42947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fr-FR" dirty="0" smtClean="0"/>
              <a:t>Étalement d’une goutte de sang sur une lame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5856" y="5229200"/>
            <a:ext cx="2732030" cy="341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fr-FR" dirty="0" smtClean="0"/>
              <a:t>Analyse au microscope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9792" y="6237312"/>
            <a:ext cx="41774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Réalisation d’un frottis de sang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0" y="476672"/>
            <a:ext cx="8316416" cy="4579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 smtClean="0">
                <a:solidFill>
                  <a:srgbClr val="FFFF00"/>
                </a:solidFill>
              </a:rPr>
              <a:t>Indications de FS</a:t>
            </a:r>
          </a:p>
          <a:p>
            <a:pPr>
              <a:lnSpc>
                <a:spcPct val="90000"/>
              </a:lnSpc>
            </a:pPr>
            <a:endParaRPr lang="fr-FR" sz="3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fr-FR" sz="2000" dirty="0" smtClean="0"/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Diagnostic d’anomalies morphologiques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Des GR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Des GB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Des plaquettes</a:t>
            </a:r>
          </a:p>
          <a:p>
            <a:pPr lvl="1">
              <a:lnSpc>
                <a:spcPct val="9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Recherche et identification de cellules anormales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myélémie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blastes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cellules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lymphomateuses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Vérification du nombre de plaquettes++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872" y="243548"/>
            <a:ext cx="23807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larendon BT" pitchFamily="18" charset="0"/>
              </a:rPr>
              <a:t>Myélogramme</a:t>
            </a:r>
            <a:endParaRPr lang="fr-FR" sz="2400" dirty="0">
              <a:solidFill>
                <a:srgbClr val="FF0000"/>
              </a:solidFill>
              <a:latin typeface="Clarendon B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92228"/>
            <a:ext cx="91440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cytologique </a:t>
            </a:r>
            <a:r>
              <a:rPr lang="fr-FR" sz="2400" dirty="0" smtClean="0"/>
              <a:t>de la moelle osseuse 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>
                <a:solidFill>
                  <a:srgbClr val="FFFF00"/>
                </a:solidFill>
              </a:rPr>
              <a:t>Ponction Sternale</a:t>
            </a:r>
            <a:r>
              <a:rPr lang="fr-FR" sz="2400" dirty="0" smtClean="0"/>
              <a:t>: manubrium sternal, au-dessus de l'angle de Louis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fr-FR" sz="2400" dirty="0" smtClean="0"/>
              <a:t> </a:t>
            </a:r>
            <a:r>
              <a:rPr lang="fr-FR" sz="2000" dirty="0" smtClean="0"/>
              <a:t>ou Iliaque Post &gt; Antérieure</a:t>
            </a:r>
            <a:endParaRPr lang="fr-FR" sz="2400" dirty="0" smtClean="0"/>
          </a:p>
        </p:txBody>
      </p:sp>
      <p:pic>
        <p:nvPicPr>
          <p:cNvPr id="1026" name="Picture 2" descr="http://www.lecancer.fr/media/k2/items/cache/d3787968271aadf66b69e2f7e02571e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80120" cy="1052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948264" y="2492896"/>
          <a:ext cx="1916131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 Photo Editor" r:id="rId4" imgW="6657143" imgH="7257143" progId="">
                  <p:embed/>
                </p:oleObj>
              </mc:Choice>
              <mc:Fallback>
                <p:oleObj name="Image Photo Editor" r:id="rId4" imgW="6657143" imgH="7257143" progId="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92896"/>
                        <a:ext cx="1916131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2448412"/>
            <a:ext cx="6660232" cy="2086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>
                <a:solidFill>
                  <a:schemeClr val="lt1"/>
                </a:solidFill>
              </a:rPr>
              <a:t> Déroulement du geste:</a:t>
            </a:r>
          </a:p>
          <a:p>
            <a:pPr marL="457200" lvl="2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lt1"/>
                </a:solidFill>
              </a:rPr>
              <a:t> Anesthésie locale</a:t>
            </a:r>
          </a:p>
          <a:p>
            <a:pPr marL="457200" lvl="2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lt1"/>
                </a:solidFill>
              </a:rPr>
              <a:t> </a:t>
            </a:r>
            <a:r>
              <a:rPr lang="fr-F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Ponction</a:t>
            </a:r>
          </a:p>
          <a:p>
            <a:pPr marL="457200" lvl="2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lt1"/>
                </a:solidFill>
              </a:rPr>
              <a:t> </a:t>
            </a:r>
            <a:r>
              <a:rPr lang="fr-F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Réalisation des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frottis</a:t>
            </a:r>
            <a:r>
              <a:rPr lang="fr-FR" sz="2000" dirty="0" smtClean="0">
                <a:solidFill>
                  <a:schemeClr val="lt1"/>
                </a:solidFill>
              </a:rPr>
              <a:t> (coloration MGG, autres)</a:t>
            </a:r>
            <a:endParaRPr lang="fr-FR" sz="2400" dirty="0" smtClean="0">
              <a:solidFill>
                <a:schemeClr val="l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680660"/>
            <a:ext cx="6480720" cy="10525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>
                <a:solidFill>
                  <a:schemeClr val="lt1"/>
                </a:solidFill>
              </a:rPr>
              <a:t> 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Quantité </a:t>
            </a:r>
            <a:r>
              <a:rPr lang="fr-FR" sz="2400" dirty="0" smtClean="0"/>
              <a:t>&amp; </a:t>
            </a: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</a:t>
            </a:r>
            <a:r>
              <a:rPr lang="fr-FR" sz="2400" dirty="0" smtClean="0"/>
              <a:t> de la Moelle Osseuse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"/>
            </a:pPr>
            <a:r>
              <a:rPr lang="fr-FR" sz="2400" dirty="0" smtClean="0"/>
              <a:t>  Exploration des </a:t>
            </a:r>
            <a:r>
              <a:rPr lang="fr-FR" sz="2400" dirty="0" smtClean="0">
                <a:solidFill>
                  <a:srgbClr val="FFFF00"/>
                </a:solidFill>
              </a:rPr>
              <a:t>lignées Myéloïde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rgbClr val="FFFF00"/>
                </a:solidFill>
              </a:rPr>
              <a:t>Lymphoïde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808</Words>
  <Application>Microsoft Office PowerPoint</Application>
  <PresentationFormat>Affichage à l'écran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Thème Office</vt:lpstr>
      <vt:lpstr>Image Photo Editor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Euh</cp:lastModifiedBy>
  <cp:revision>112</cp:revision>
  <dcterms:created xsi:type="dcterms:W3CDTF">2012-11-17T16:45:56Z</dcterms:created>
  <dcterms:modified xsi:type="dcterms:W3CDTF">2017-01-09T12:58:12Z</dcterms:modified>
</cp:coreProperties>
</file>