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3"/>
  </p:notesMasterIdLst>
  <p:handoutMasterIdLst>
    <p:handoutMasterId r:id="rId14"/>
  </p:handoutMasterIdLst>
  <p:sldIdLst>
    <p:sldId id="272" r:id="rId2"/>
    <p:sldId id="273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4" r:id="rId11"/>
    <p:sldId id="271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47" d="100"/>
          <a:sy n="47" d="100"/>
        </p:scale>
        <p:origin x="-9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6BC2EA-8026-4602-8D5F-AC43D434D3B6}" type="datetimeFigureOut">
              <a:rPr lang="fr-FR"/>
              <a:pPr>
                <a:defRPr/>
              </a:pPr>
              <a:t>08/09/2015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E12B09-13DA-461B-AD0F-86F9FBA6368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77991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B20DA3-A719-49FA-8953-DA582C9971D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8781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6B96E-9229-4265-B721-0AB0CE72A022}" type="slidenum">
              <a:rPr lang="fr-FR" smtClean="0"/>
              <a:pPr/>
              <a:t>10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85392-22B2-422B-9916-54DD381581E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077C-439B-43DF-B708-24696BB8E76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E3729-2AF3-42B6-B7B0-C146667FA35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9640B-166F-4344-8AAA-9387760A63C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CAAA5-BAA6-4BC3-BD15-5C91D011E7F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9B427-AF9D-4FD7-AF5C-29FE915AC79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520AD-C21A-4ECF-8ED2-C16538E5D07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F8DF3-3541-4016-A8CD-623FCF0BAB05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FF8E-A3DC-4387-AE64-9465AC41D94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225907-7663-40A0-B243-539BB9D8150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DCC02-71F6-4EAA-8F5E-3F0A9B64EFC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 smtClean="0"/>
              <a:t>Cours d'immunologie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111743-50FE-40F3-8723-C19CEAC945C3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r-FR" sz="3000" dirty="0" smtClean="0"/>
              <a:t>Faculté de médecine </a:t>
            </a:r>
            <a:r>
              <a:rPr lang="fr-FR" sz="1800" dirty="0" smtClean="0"/>
              <a:t>B. BENZERDJEB </a:t>
            </a:r>
            <a:r>
              <a:rPr lang="fr-FR" sz="3000" dirty="0" smtClean="0"/>
              <a:t>TLEMCEN</a:t>
            </a:r>
            <a:endParaRPr lang="fr-FR" sz="3200" dirty="0"/>
          </a:p>
        </p:txBody>
      </p:sp>
      <p:sp>
        <p:nvSpPr>
          <p:cNvPr id="8195" name="Espace réservé du pied de page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/>
              <a:t>Immunologie fondamentale par le Pr A GHAFFOUR</a:t>
            </a:r>
          </a:p>
        </p:txBody>
      </p:sp>
      <p:sp>
        <p:nvSpPr>
          <p:cNvPr id="8196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68AC4ED-3EC7-4BEC-8F03-5C92D5A622FA}" type="slidenum">
              <a:rPr lang="fr-FR" smtClean="0"/>
              <a:pPr/>
              <a:t>1</a:t>
            </a:fld>
            <a:endParaRPr lang="fr-FR" smtClean="0"/>
          </a:p>
        </p:txBody>
      </p:sp>
      <p:pic>
        <p:nvPicPr>
          <p:cNvPr id="8197" name="Picture 4" descr="top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Image 19" descr="BENZERJEBBENADOU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3000375"/>
            <a:ext cx="12144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protéines de membrane</a:t>
            </a:r>
            <a:br>
              <a:rPr lang="fr-FR" smtClean="0"/>
            </a:br>
            <a:r>
              <a:rPr lang="fr-FR" smtClean="0"/>
              <a:t>Fonctions</a:t>
            </a:r>
            <a:endParaRPr lang="fr-FR" dirty="0"/>
          </a:p>
        </p:txBody>
      </p:sp>
      <p:sp>
        <p:nvSpPr>
          <p:cNvPr id="17411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Fonction de reconnaissance d’	</a:t>
            </a:r>
          </a:p>
          <a:p>
            <a:pPr lvl="1"/>
            <a:r>
              <a:rPr lang="fr-FR" sz="2400" dirty="0" smtClean="0"/>
              <a:t>Un ligand spécifique (molécule de la matrice extracellulaire)</a:t>
            </a:r>
          </a:p>
          <a:p>
            <a:pPr lvl="1"/>
            <a:r>
              <a:rPr lang="fr-FR" sz="2400" dirty="0" smtClean="0"/>
              <a:t>Une molécule membranaire d'une autre cellule</a:t>
            </a:r>
          </a:p>
          <a:p>
            <a:pPr lvl="1"/>
            <a:r>
              <a:rPr lang="fr-FR" sz="2400" dirty="0" smtClean="0"/>
              <a:t>Un médiateur soluble</a:t>
            </a:r>
          </a:p>
          <a:p>
            <a:r>
              <a:rPr lang="fr-FR" sz="2400" dirty="0" smtClean="0"/>
              <a:t>Fonction effectrice, permettent</a:t>
            </a:r>
          </a:p>
          <a:p>
            <a:pPr lvl="1"/>
            <a:r>
              <a:rPr lang="fr-FR" sz="2400" dirty="0" smtClean="0"/>
              <a:t>L'adhésion des cellules reconnues comme étrangères et / ou </a:t>
            </a:r>
          </a:p>
          <a:p>
            <a:pPr lvl="1"/>
            <a:r>
              <a:rPr lang="fr-FR" sz="2400" dirty="0" smtClean="0"/>
              <a:t>La délivrance des signaux à la cellule </a:t>
            </a:r>
          </a:p>
          <a:p>
            <a:pPr lvl="2"/>
            <a:r>
              <a:rPr lang="fr-FR" sz="2400" dirty="0" smtClean="0"/>
              <a:t>Captés par des enzymes de la membranaires ou du cytosol</a:t>
            </a:r>
          </a:p>
          <a:p>
            <a:pPr lvl="2"/>
            <a:r>
              <a:rPr lang="fr-FR" sz="2400" dirty="0" smtClean="0"/>
              <a:t>Transmis au noyau pour activer ou inhiber l'expression de certains gènes</a:t>
            </a:r>
          </a:p>
          <a:p>
            <a:endParaRPr lang="fr-FR" sz="2400" dirty="0" smtClean="0"/>
          </a:p>
        </p:txBody>
      </p:sp>
      <p:sp>
        <p:nvSpPr>
          <p:cNvPr id="1741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174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1BD4-F357-4B53-AE5F-CD7EF11B5DA4}" type="slidenum">
              <a:rPr lang="fr-FR" smtClean="0"/>
              <a:pPr/>
              <a:t>10</a:t>
            </a:fld>
            <a:endParaRPr lang="fr-F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714500"/>
            <a:ext cx="3500437" cy="3786188"/>
          </a:xfrm>
        </p:spPr>
      </p:pic>
      <p:pic>
        <p:nvPicPr>
          <p:cNvPr id="18438" name="Picture 5" descr="C:\My Documents\My Pictures\yacine sciences\Membran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29188" y="1714500"/>
            <a:ext cx="3571875" cy="3786188"/>
          </a:xfrm>
          <a:noFill/>
          <a:ln>
            <a:solidFill>
              <a:schemeClr val="tx1"/>
            </a:solidFill>
          </a:ln>
        </p:spPr>
      </p:pic>
      <p:sp>
        <p:nvSpPr>
          <p:cNvPr id="1843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/>
              <a:t>Immunologie fondamentale par le Pr A GHAFFOUR</a:t>
            </a:r>
          </a:p>
        </p:txBody>
      </p:sp>
      <p:sp>
        <p:nvSpPr>
          <p:cNvPr id="18436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70000" lnSpcReduction="20000"/>
          </a:bodyPr>
          <a:lstStyle/>
          <a:p>
            <a:fld id="{D3CA797F-33C4-4F4E-8841-76E9E5697211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88" y="512763"/>
            <a:ext cx="7758112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folHlink"/>
                </a:solidFill>
              </a:rPr>
              <a:t>Les protéines de membrane</a:t>
            </a:r>
            <a:br>
              <a:rPr lang="fr-FR" dirty="0" smtClean="0">
                <a:solidFill>
                  <a:schemeClr val="folHlink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Structure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Enseignement d’immunologie</a:t>
            </a:r>
            <a:endParaRPr lang="fr-FR" dirty="0"/>
          </a:p>
        </p:txBody>
      </p:sp>
      <p:sp>
        <p:nvSpPr>
          <p:cNvPr id="9219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fr-FR" dirty="0" smtClean="0"/>
              <a:t>2008 </a:t>
            </a:r>
          </a:p>
          <a:p>
            <a:pPr>
              <a:spcBef>
                <a:spcPct val="0"/>
              </a:spcBef>
            </a:pPr>
            <a:r>
              <a:rPr lang="fr-FR" dirty="0" smtClean="0"/>
              <a:t>Troisième année de médecine</a:t>
            </a:r>
          </a:p>
        </p:txBody>
      </p:sp>
      <p:sp>
        <p:nvSpPr>
          <p:cNvPr id="9220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/>
              <a:t>Immunologie fondamentale par le Pr A GHAFFOUR</a:t>
            </a:r>
          </a:p>
        </p:txBody>
      </p:sp>
      <p:sp>
        <p:nvSpPr>
          <p:cNvPr id="922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68B1233-6AD8-4457-B2BF-BC2DB3390E75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Immunité</a:t>
            </a:r>
            <a:endParaRPr lang="fr-FR" dirty="0"/>
          </a:p>
        </p:txBody>
      </p:sp>
      <p:sp>
        <p:nvSpPr>
          <p:cNvPr id="10243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fr-FR" smtClean="0"/>
              <a:t>Préfixe latin marquant la négation : im</a:t>
            </a:r>
            <a:br>
              <a:rPr lang="fr-FR" smtClean="0"/>
            </a:br>
            <a:r>
              <a:rPr lang="fr-FR" smtClean="0"/>
              <a:t>Charge, impôt : munus</a:t>
            </a:r>
          </a:p>
        </p:txBody>
      </p:sp>
      <p:sp>
        <p:nvSpPr>
          <p:cNvPr id="1024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/>
              <a:t>Immunologie fondamentale par le Pr A GHAFFOUR</a:t>
            </a:r>
          </a:p>
        </p:txBody>
      </p:sp>
      <p:sp>
        <p:nvSpPr>
          <p:cNvPr id="1024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D43377D-A33B-4DF5-835A-2ABE58227636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Plan</a:t>
            </a:r>
            <a:endParaRPr lang="fr-FR" dirty="0"/>
          </a:p>
        </p:txBody>
      </p:sp>
      <p:sp>
        <p:nvSpPr>
          <p:cNvPr id="11267" name="Rectangle 1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Définition</a:t>
            </a:r>
          </a:p>
          <a:p>
            <a:pPr lvl="1"/>
            <a:r>
              <a:rPr lang="fr-FR" sz="2400" dirty="0" smtClean="0"/>
              <a:t>L’immunité</a:t>
            </a:r>
          </a:p>
          <a:p>
            <a:pPr lvl="1"/>
            <a:r>
              <a:rPr lang="fr-FR" sz="2400" dirty="0" smtClean="0"/>
              <a:t>Le non soi</a:t>
            </a:r>
          </a:p>
          <a:p>
            <a:r>
              <a:rPr lang="fr-FR" sz="2400" dirty="0" smtClean="0"/>
              <a:t>Processus</a:t>
            </a:r>
          </a:p>
          <a:p>
            <a:pPr lvl="1"/>
            <a:r>
              <a:rPr lang="fr-FR" sz="2400" dirty="0" smtClean="0"/>
              <a:t>Immunité  adaptative</a:t>
            </a:r>
          </a:p>
          <a:p>
            <a:pPr lvl="1"/>
            <a:r>
              <a:rPr lang="fr-FR" sz="2400" dirty="0" smtClean="0"/>
              <a:t>Immunité non adaptative</a:t>
            </a:r>
          </a:p>
          <a:p>
            <a:r>
              <a:rPr lang="fr-FR" sz="2400" dirty="0" smtClean="0"/>
              <a:t>Outils</a:t>
            </a:r>
          </a:p>
          <a:p>
            <a:pPr lvl="1"/>
            <a:r>
              <a:rPr lang="fr-FR" sz="2400" dirty="0" smtClean="0"/>
              <a:t>Les outils de la reconnaissance des agents et des substances reconnus comme étrangers</a:t>
            </a:r>
          </a:p>
          <a:p>
            <a:pPr lvl="1"/>
            <a:r>
              <a:rPr lang="fr-FR" sz="2400" dirty="0" smtClean="0"/>
              <a:t>Les outils de la communication intercellulaires</a:t>
            </a:r>
          </a:p>
          <a:p>
            <a:pPr lvl="1"/>
            <a:r>
              <a:rPr lang="fr-FR" sz="2400" dirty="0" smtClean="0"/>
              <a:t>Les effecteurs de l’immunité</a:t>
            </a:r>
          </a:p>
          <a:p>
            <a:r>
              <a:rPr lang="fr-FR" sz="2400" dirty="0" smtClean="0"/>
              <a:t>Le soi et le </a:t>
            </a:r>
            <a:r>
              <a:rPr lang="fr-FR" sz="2400" dirty="0" err="1" smtClean="0"/>
              <a:t>non-soi</a:t>
            </a:r>
            <a:endParaRPr lang="fr-FR" sz="2400" dirty="0" smtClean="0"/>
          </a:p>
        </p:txBody>
      </p:sp>
      <p:sp>
        <p:nvSpPr>
          <p:cNvPr id="1126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1126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BD58-9630-4229-8541-63D49BEF2DAA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Définition</a:t>
            </a:r>
            <a:endParaRPr lang="fr-FR" dirty="0"/>
          </a:p>
        </p:txBody>
      </p:sp>
      <p:sp>
        <p:nvSpPr>
          <p:cNvPr id="1126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Ensemble des mécanismes biologiques permettant à un organisme de</a:t>
            </a:r>
          </a:p>
          <a:p>
            <a:pPr lvl="1"/>
            <a:r>
              <a:rPr lang="fr-FR" sz="2800" dirty="0" smtClean="0"/>
              <a:t>Reconnaître et tolérer ce qui lui appartient en propre (le soi) </a:t>
            </a:r>
          </a:p>
          <a:p>
            <a:pPr lvl="1"/>
            <a:r>
              <a:rPr lang="fr-FR" sz="2800" dirty="0" smtClean="0"/>
              <a:t>Reconnaître et rejeter ce qui lui est étranger (non soi) </a:t>
            </a:r>
          </a:p>
          <a:p>
            <a:r>
              <a:rPr lang="fr-FR" sz="2800" dirty="0" smtClean="0"/>
              <a:t>Le non soi est représenté par </a:t>
            </a:r>
          </a:p>
          <a:p>
            <a:pPr lvl="1"/>
            <a:r>
              <a:rPr lang="fr-FR" sz="2800" dirty="0" smtClean="0"/>
              <a:t>Les substances étrangères ou les agents infectieux auxquels l’organisme est exposé</a:t>
            </a:r>
          </a:p>
          <a:p>
            <a:pPr lvl="1"/>
            <a:r>
              <a:rPr lang="fr-FR" sz="2800" dirty="0" smtClean="0"/>
              <a:t>Les propres constituants altérés  de l’organisme comme des cellules tumorales</a:t>
            </a:r>
            <a:endParaRPr lang="fr-FR" sz="2800" dirty="0" smtClean="0"/>
          </a:p>
        </p:txBody>
      </p:sp>
      <p:sp>
        <p:nvSpPr>
          <p:cNvPr id="1229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1229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BBB9-F270-4B88-B1A4-3FB308DC8E53}" type="slidenum">
              <a:rPr lang="fr-FR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Processus</a:t>
            </a:r>
            <a:endParaRPr lang="fr-FR" dirty="0"/>
          </a:p>
        </p:txBody>
      </p:sp>
      <p:sp>
        <p:nvSpPr>
          <p:cNvPr id="13315" name="Rectangle 11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L'immunité met en jeu deux processus apparus successivement au cours de l'évolution des espèces</a:t>
            </a:r>
          </a:p>
          <a:p>
            <a:pPr lvl="1"/>
            <a:r>
              <a:rPr lang="fr-FR" sz="2400" dirty="0" smtClean="0"/>
              <a:t>L'immunité non adaptative</a:t>
            </a:r>
          </a:p>
          <a:p>
            <a:pPr lvl="2"/>
            <a:r>
              <a:rPr lang="fr-FR" sz="2400" dirty="0" smtClean="0"/>
              <a:t>D'action immédiate</a:t>
            </a:r>
          </a:p>
          <a:p>
            <a:pPr lvl="2"/>
            <a:r>
              <a:rPr lang="fr-FR" sz="2400" dirty="0" smtClean="0"/>
              <a:t>Fait intervenir des cellules responsables de la phagocytose </a:t>
            </a:r>
          </a:p>
          <a:p>
            <a:pPr lvl="1"/>
            <a:r>
              <a:rPr lang="fr-FR" sz="2400" dirty="0" smtClean="0"/>
              <a:t>L'immunité adaptative </a:t>
            </a:r>
          </a:p>
          <a:p>
            <a:pPr lvl="2"/>
            <a:r>
              <a:rPr lang="fr-FR" sz="2400" dirty="0" smtClean="0"/>
              <a:t>Se développe en quelques jours</a:t>
            </a:r>
          </a:p>
          <a:p>
            <a:pPr lvl="2"/>
            <a:r>
              <a:rPr lang="fr-FR" sz="2400" dirty="0" smtClean="0"/>
              <a:t>Dépend de la reconnaissance spécifique de la substance étrangère, prélude à sa destruction</a:t>
            </a:r>
          </a:p>
          <a:p>
            <a:pPr lvl="2"/>
            <a:r>
              <a:rPr lang="fr-FR" sz="2400" dirty="0" smtClean="0"/>
              <a:t>Garde le souvenir de la rencontre</a:t>
            </a:r>
            <a:endParaRPr lang="fr-FR" sz="2400" dirty="0" smtClean="0"/>
          </a:p>
        </p:txBody>
      </p:sp>
      <p:sp>
        <p:nvSpPr>
          <p:cNvPr id="133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133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0CD-3A6C-482E-8DBA-EA75E01FDB75}" type="slidenum">
              <a:rPr lang="fr-FR" smtClean="0"/>
              <a:pPr/>
              <a:t>6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</a:t>
            </a:r>
            <a:endParaRPr lang="fr-FR" dirty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Les outils de la reconnaissance des agents et des substances reconnus comme étrangères</a:t>
            </a:r>
          </a:p>
          <a:p>
            <a:pPr lvl="1"/>
            <a:r>
              <a:rPr lang="fr-FR" sz="2800" dirty="0" smtClean="0"/>
              <a:t>Les cellules du système immunitaire</a:t>
            </a:r>
          </a:p>
          <a:p>
            <a:pPr lvl="1"/>
            <a:r>
              <a:rPr lang="fr-FR" sz="2800" dirty="0" smtClean="0"/>
              <a:t>Les récepteurs solubles</a:t>
            </a:r>
          </a:p>
          <a:p>
            <a:r>
              <a:rPr lang="fr-FR" sz="2800" dirty="0" smtClean="0"/>
              <a:t>Les outils de la communication intercellulaires</a:t>
            </a:r>
          </a:p>
          <a:p>
            <a:pPr lvl="1"/>
            <a:r>
              <a:rPr lang="fr-FR" sz="2800" dirty="0" smtClean="0"/>
              <a:t>Les facteurs de croissance</a:t>
            </a:r>
          </a:p>
          <a:p>
            <a:pPr lvl="1"/>
            <a:r>
              <a:rPr lang="fr-FR" sz="2800" dirty="0" smtClean="0"/>
              <a:t>Les interleukines</a:t>
            </a:r>
          </a:p>
          <a:p>
            <a:r>
              <a:rPr lang="fr-FR" sz="2800" dirty="0" smtClean="0"/>
              <a:t>Les effecteurs de l’immunité</a:t>
            </a:r>
          </a:p>
          <a:p>
            <a:pPr lvl="1"/>
            <a:r>
              <a:rPr lang="fr-FR" sz="2800" dirty="0" smtClean="0"/>
              <a:t>Les interférons</a:t>
            </a:r>
          </a:p>
          <a:p>
            <a:pPr lvl="1"/>
            <a:r>
              <a:rPr lang="fr-FR" sz="2800" dirty="0" smtClean="0"/>
              <a:t>Les cytokines</a:t>
            </a:r>
            <a:endParaRPr lang="fr-FR" sz="2800" dirty="0" smtClean="0"/>
          </a:p>
        </p:txBody>
      </p:sp>
      <p:sp>
        <p:nvSpPr>
          <p:cNvPr id="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04A4-9345-4102-9757-19F6EC2170D6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soi et le non-soi</a:t>
            </a:r>
            <a:endParaRPr lang="fr-FR" dirty="0"/>
          </a:p>
        </p:txBody>
      </p:sp>
      <p:sp>
        <p:nvSpPr>
          <p:cNvPr id="15363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Le système immunitaire a la capacité de :</a:t>
            </a:r>
          </a:p>
          <a:p>
            <a:pPr lvl="1"/>
            <a:r>
              <a:rPr lang="fr-FR" sz="2800" dirty="0" smtClean="0"/>
              <a:t>Reconnaître ses propres structures (le soi) </a:t>
            </a:r>
          </a:p>
          <a:p>
            <a:pPr lvl="1"/>
            <a:r>
              <a:rPr lang="fr-FR" sz="2800" dirty="0" smtClean="0"/>
              <a:t>Distinguer les structures qui lui sont (le </a:t>
            </a:r>
            <a:r>
              <a:rPr lang="fr-FR" sz="2800" dirty="0" err="1" smtClean="0"/>
              <a:t>non-soi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Cette faculté de discernement est à la base :</a:t>
            </a:r>
          </a:p>
          <a:p>
            <a:pPr lvl="1"/>
            <a:r>
              <a:rPr lang="fr-FR" sz="2800" dirty="0" smtClean="0"/>
              <a:t>De la protection du soi</a:t>
            </a:r>
          </a:p>
          <a:p>
            <a:pPr lvl="1"/>
            <a:r>
              <a:rPr lang="fr-FR" sz="2800" dirty="0" smtClean="0"/>
              <a:t>Du rejet et de l’élimination du non soi</a:t>
            </a:r>
          </a:p>
          <a:p>
            <a:r>
              <a:rPr lang="fr-FR" sz="2800" dirty="0" smtClean="0"/>
              <a:t>Apanage des protéines de membranes</a:t>
            </a:r>
            <a:endParaRPr lang="fr-FR" sz="2800" dirty="0" smtClean="0"/>
          </a:p>
        </p:txBody>
      </p:sp>
      <p:sp>
        <p:nvSpPr>
          <p:cNvPr id="1536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1536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108-4E87-4CEC-B6F6-80CD62EB9ED9}" type="slidenum">
              <a:rPr lang="fr-FR" smtClean="0"/>
              <a:pPr/>
              <a:t>8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protéines de membrane</a:t>
            </a:r>
            <a:br>
              <a:rPr lang="fr-FR" smtClean="0"/>
            </a:br>
            <a:r>
              <a:rPr lang="fr-FR" smtClean="0"/>
              <a:t>Caractéristiques</a:t>
            </a:r>
            <a:br>
              <a:rPr lang="fr-FR" smtClean="0"/>
            </a:br>
            <a:endParaRPr lang="fr-FR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Synthétisées par la cellule puis insérées dans la membrane</a:t>
            </a:r>
          </a:p>
          <a:p>
            <a:r>
              <a:rPr lang="fr-FR" sz="2000" dirty="0" smtClean="0"/>
              <a:t>Interviennent dans les communications intercellulaires</a:t>
            </a:r>
          </a:p>
          <a:p>
            <a:r>
              <a:rPr lang="fr-FR" sz="2000" dirty="0" smtClean="0"/>
              <a:t>Assurent une double fonction :</a:t>
            </a:r>
          </a:p>
          <a:p>
            <a:pPr lvl="1"/>
            <a:r>
              <a:rPr lang="fr-FR" sz="2000" dirty="0" smtClean="0"/>
              <a:t>Fonction de reconnaissance </a:t>
            </a:r>
          </a:p>
          <a:p>
            <a:pPr lvl="1"/>
            <a:r>
              <a:rPr lang="fr-FR" sz="2000" dirty="0" smtClean="0"/>
              <a:t>Fonction effectrice</a:t>
            </a:r>
          </a:p>
          <a:p>
            <a:r>
              <a:rPr lang="fr-FR" sz="2000" dirty="0" smtClean="0"/>
              <a:t>Modulables en fonction du signal ; la cellule stimulée devenant :</a:t>
            </a:r>
          </a:p>
          <a:p>
            <a:pPr lvl="1"/>
            <a:r>
              <a:rPr lang="fr-FR" sz="2000" dirty="0" smtClean="0"/>
              <a:t>Plus sensible ou </a:t>
            </a:r>
          </a:p>
          <a:p>
            <a:pPr lvl="1"/>
            <a:r>
              <a:rPr lang="fr-FR" sz="2000" dirty="0" smtClean="0"/>
              <a:t>Temporairement réfractaire au signal</a:t>
            </a:r>
          </a:p>
          <a:p>
            <a:r>
              <a:rPr lang="fr-FR" sz="2000" dirty="0" smtClean="0"/>
              <a:t>Reconnues (découvertes) par hétéro immunisation de souris contre des leucocytes humains :</a:t>
            </a:r>
          </a:p>
          <a:p>
            <a:pPr lvl="1"/>
            <a:r>
              <a:rPr lang="fr-FR" sz="2000" dirty="0" smtClean="0"/>
              <a:t>Les antigènes sont regroupés en « clusters de différenciation » </a:t>
            </a:r>
          </a:p>
          <a:p>
            <a:pPr lvl="1"/>
            <a:r>
              <a:rPr lang="fr-FR" sz="2000" dirty="0" smtClean="0"/>
              <a:t>Les antigènes reconnus sont désignés par le préfixe CD</a:t>
            </a:r>
            <a:endParaRPr lang="fr-FR" sz="2000" dirty="0" smtClean="0"/>
          </a:p>
        </p:txBody>
      </p:sp>
      <p:sp>
        <p:nvSpPr>
          <p:cNvPr id="1638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1638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5229-66C7-4CC3-B9EA-5D9DEC4AFDDD}" type="slidenum">
              <a:rPr lang="fr-FR" smtClean="0"/>
              <a:pPr/>
              <a:t>9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700</TotalTime>
  <Words>407</Words>
  <Application>Microsoft Office PowerPoint</Application>
  <PresentationFormat>Affichage à l'écran (4:3)</PresentationFormat>
  <Paragraphs>98</Paragraphs>
  <Slides>11</Slides>
  <Notes>1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Angles</vt:lpstr>
      <vt:lpstr>Faculté de médecine B. BENZERDJEB TLEMCEN</vt:lpstr>
      <vt:lpstr>Enseignement d’immunologie</vt:lpstr>
      <vt:lpstr>Immunité</vt:lpstr>
      <vt:lpstr>Plan</vt:lpstr>
      <vt:lpstr>Définition</vt:lpstr>
      <vt:lpstr>Processus</vt:lpstr>
      <vt:lpstr>Outils</vt:lpstr>
      <vt:lpstr>Le soi et le non-soi</vt:lpstr>
      <vt:lpstr>Les protéines de membrane Caractéristiques </vt:lpstr>
      <vt:lpstr>Les protéines de membrane Fonctions</vt:lpstr>
      <vt:lpstr>Les protéines de membrane Structure</vt:lpstr>
    </vt:vector>
  </TitlesOfParts>
  <Company>Privé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GHAFFOUR</dc:creator>
  <cp:lastModifiedBy>Ghaffour</cp:lastModifiedBy>
  <cp:revision>53</cp:revision>
  <dcterms:created xsi:type="dcterms:W3CDTF">2003-10-14T13:54:58Z</dcterms:created>
  <dcterms:modified xsi:type="dcterms:W3CDTF">2015-09-08T11:21:21Z</dcterms:modified>
</cp:coreProperties>
</file>