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7" r:id="rId4"/>
    <p:sldId id="268" r:id="rId5"/>
    <p:sldId id="266" r:id="rId6"/>
    <p:sldId id="259" r:id="rId7"/>
    <p:sldId id="265" r:id="rId8"/>
    <p:sldId id="270" r:id="rId9"/>
    <p:sldId id="271" r:id="rId10"/>
    <p:sldId id="273" r:id="rId11"/>
    <p:sldId id="272" r:id="rId12"/>
    <p:sldId id="274" r:id="rId13"/>
    <p:sldId id="285" r:id="rId14"/>
    <p:sldId id="275" r:id="rId15"/>
    <p:sldId id="276" r:id="rId16"/>
    <p:sldId id="277" r:id="rId17"/>
    <p:sldId id="278" r:id="rId18"/>
    <p:sldId id="279" r:id="rId19"/>
    <p:sldId id="283" r:id="rId20"/>
    <p:sldId id="282" r:id="rId21"/>
    <p:sldId id="281" r:id="rId22"/>
    <p:sldId id="288" r:id="rId23"/>
    <p:sldId id="307" r:id="rId24"/>
    <p:sldId id="289" r:id="rId25"/>
    <p:sldId id="291" r:id="rId26"/>
    <p:sldId id="305" r:id="rId27"/>
    <p:sldId id="306" r:id="rId28"/>
    <p:sldId id="294" r:id="rId29"/>
    <p:sldId id="297" r:id="rId30"/>
    <p:sldId id="296" r:id="rId31"/>
    <p:sldId id="298" r:id="rId32"/>
    <p:sldId id="299" r:id="rId33"/>
    <p:sldId id="300" r:id="rId34"/>
    <p:sldId id="304" r:id="rId35"/>
    <p:sldId id="308" r:id="rId36"/>
    <p:sldId id="309" r:id="rId37"/>
    <p:sldId id="310" r:id="rId38"/>
    <p:sldId id="311" r:id="rId39"/>
    <p:sldId id="312" r:id="rId40"/>
    <p:sldId id="313" r:id="rId41"/>
    <p:sldId id="314" r:id="rId42"/>
    <p:sldId id="315" r:id="rId4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8EC750-4A42-4FB1-86DB-7B8DA735C7E3}"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fr-FR"/>
        </a:p>
      </dgm:t>
    </dgm:pt>
    <dgm:pt modelId="{01C54FF1-539E-41EC-BCED-AF782A9C3432}">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600" b="1" dirty="0" smtClean="0"/>
            <a:t>Age, Sexe</a:t>
          </a:r>
        </a:p>
        <a:p>
          <a:pPr defTabSz="1422400">
            <a:lnSpc>
              <a:spcPct val="90000"/>
            </a:lnSpc>
            <a:spcBef>
              <a:spcPct val="0"/>
            </a:spcBef>
            <a:spcAft>
              <a:spcPct val="35000"/>
            </a:spcAft>
          </a:pPr>
          <a:endParaRPr lang="fr-FR" sz="2300" dirty="0"/>
        </a:p>
      </dgm:t>
    </dgm:pt>
    <dgm:pt modelId="{3290194C-118B-4CDA-8380-9D379FDE1925}" type="parTrans" cxnId="{E675DE11-999F-4E95-BE8E-33FABFCD5D54}">
      <dgm:prSet/>
      <dgm:spPr/>
      <dgm:t>
        <a:bodyPr/>
        <a:lstStyle/>
        <a:p>
          <a:endParaRPr lang="fr-FR"/>
        </a:p>
      </dgm:t>
    </dgm:pt>
    <dgm:pt modelId="{1263685E-239A-4BB2-A6FD-18E5A893AE28}" type="sibTrans" cxnId="{E675DE11-999F-4E95-BE8E-33FABFCD5D54}">
      <dgm:prSet/>
      <dgm:spPr/>
      <dgm:t>
        <a:bodyPr/>
        <a:lstStyle/>
        <a:p>
          <a:endParaRPr lang="fr-FR"/>
        </a:p>
      </dgm:t>
    </dgm:pt>
    <dgm:pt modelId="{DA953EF2-9E8A-4032-AACA-694699017DF1}">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600" b="1" dirty="0" smtClean="0"/>
            <a:t>Signes non spécifiques</a:t>
          </a:r>
        </a:p>
        <a:p>
          <a:endParaRPr lang="fr-FR" sz="2200" dirty="0"/>
        </a:p>
      </dgm:t>
    </dgm:pt>
    <dgm:pt modelId="{A02AF1C7-B871-47F1-8042-E1BDBEC55A7F}" type="parTrans" cxnId="{29670F7D-81F2-4AA6-B2CD-B8231926618C}">
      <dgm:prSet/>
      <dgm:spPr/>
      <dgm:t>
        <a:bodyPr/>
        <a:lstStyle/>
        <a:p>
          <a:endParaRPr lang="fr-FR"/>
        </a:p>
      </dgm:t>
    </dgm:pt>
    <dgm:pt modelId="{296B89E6-352A-463E-A13A-AA7C3A76206F}" type="sibTrans" cxnId="{29670F7D-81F2-4AA6-B2CD-B8231926618C}">
      <dgm:prSet/>
      <dgm:spPr/>
      <dgm:t>
        <a:bodyPr/>
        <a:lstStyle/>
        <a:p>
          <a:endParaRPr lang="fr-FR"/>
        </a:p>
      </dgm:t>
    </dgm:pt>
    <dgm:pt modelId="{2A1ACA12-800A-415F-A246-8F0F1142794E}">
      <dgm:prSet phldrT="[Texte]"/>
      <dgm:spPr/>
      <dgm:t>
        <a:bodyPr/>
        <a:lstStyle/>
        <a:p>
          <a:pPr defTabSz="1022350">
            <a:lnSpc>
              <a:spcPct val="90000"/>
            </a:lnSpc>
            <a:spcBef>
              <a:spcPct val="0"/>
            </a:spcBef>
            <a:spcAft>
              <a:spcPct val="35000"/>
            </a:spcAft>
          </a:pPr>
          <a:endParaRPr lang="fr-FR" dirty="0"/>
        </a:p>
      </dgm:t>
    </dgm:pt>
    <dgm:pt modelId="{24F410EC-0BE8-4A5E-9156-04422B690E77}" type="parTrans" cxnId="{3EDFF159-60E2-485D-BA00-8CB74A404138}">
      <dgm:prSet/>
      <dgm:spPr/>
      <dgm:t>
        <a:bodyPr/>
        <a:lstStyle/>
        <a:p>
          <a:endParaRPr lang="fr-FR"/>
        </a:p>
      </dgm:t>
    </dgm:pt>
    <dgm:pt modelId="{1ABB9EE2-DE8C-4105-AC33-D2534F0F06C5}" type="sibTrans" cxnId="{3EDFF159-60E2-485D-BA00-8CB74A404138}">
      <dgm:prSet/>
      <dgm:spPr/>
      <dgm:t>
        <a:bodyPr/>
        <a:lstStyle/>
        <a:p>
          <a:endParaRPr lang="fr-FR"/>
        </a:p>
      </dgm:t>
    </dgm:pt>
    <dgm:pt modelId="{4AD264FA-0CBF-47DA-A2C2-62C5831F6CD9}">
      <dgm:prSet/>
      <dgm:spPr/>
      <dgm:t>
        <a:bodyPr/>
        <a:lstStyle/>
        <a:p>
          <a:endParaRPr lang="fr-FR"/>
        </a:p>
      </dgm:t>
    </dgm:pt>
    <dgm:pt modelId="{F91CCC24-2831-40D5-9702-944D568052B5}" type="parTrans" cxnId="{9C241D47-3D99-46DF-9EAF-CD49DA7714EA}">
      <dgm:prSet/>
      <dgm:spPr/>
      <dgm:t>
        <a:bodyPr/>
        <a:lstStyle/>
        <a:p>
          <a:endParaRPr lang="fr-FR"/>
        </a:p>
      </dgm:t>
    </dgm:pt>
    <dgm:pt modelId="{7816E288-2F72-4D15-B076-8D7AECBCCFE6}" type="sibTrans" cxnId="{9C241D47-3D99-46DF-9EAF-CD49DA7714EA}">
      <dgm:prSet/>
      <dgm:spPr/>
      <dgm:t>
        <a:bodyPr/>
        <a:lstStyle/>
        <a:p>
          <a:endParaRPr lang="fr-FR"/>
        </a:p>
      </dgm:t>
    </dgm:pt>
    <dgm:pt modelId="{06E33ACE-6E28-4476-A25C-820DE2B16353}" type="pres">
      <dgm:prSet presAssocID="{4A8EC750-4A42-4FB1-86DB-7B8DA735C7E3}" presName="arrowDiagram" presStyleCnt="0">
        <dgm:presLayoutVars>
          <dgm:chMax val="5"/>
          <dgm:dir/>
          <dgm:resizeHandles val="exact"/>
        </dgm:presLayoutVars>
      </dgm:prSet>
      <dgm:spPr/>
      <dgm:t>
        <a:bodyPr/>
        <a:lstStyle/>
        <a:p>
          <a:endParaRPr lang="fr-FR"/>
        </a:p>
      </dgm:t>
    </dgm:pt>
    <dgm:pt modelId="{370B4E12-3AD5-4D44-8588-DE888D608A93}" type="pres">
      <dgm:prSet presAssocID="{4A8EC750-4A42-4FB1-86DB-7B8DA735C7E3}" presName="arrow" presStyleLbl="bgShp" presStyleIdx="0" presStyleCnt="1" custScaleX="95566" custLinFactNeighborX="-9357" custLinFactNeighborY="-15935"/>
      <dgm:spPr/>
    </dgm:pt>
    <dgm:pt modelId="{84F0E7A8-8F2E-4199-A839-3D67C3680552}" type="pres">
      <dgm:prSet presAssocID="{4A8EC750-4A42-4FB1-86DB-7B8DA735C7E3}" presName="arrowDiagram4" presStyleCnt="0"/>
      <dgm:spPr/>
    </dgm:pt>
    <dgm:pt modelId="{AF236EC6-4A83-4BA3-BFD6-979C55B84F26}" type="pres">
      <dgm:prSet presAssocID="{01C54FF1-539E-41EC-BCED-AF782A9C3432}" presName="bullet4a" presStyleLbl="node1" presStyleIdx="0" presStyleCnt="4" custLinFactX="-154465" custLinFactNeighborX="-200000" custLinFactNeighborY="14513"/>
      <dgm:spPr/>
    </dgm:pt>
    <dgm:pt modelId="{F1D93A13-9278-4236-960F-5925BD375872}" type="pres">
      <dgm:prSet presAssocID="{01C54FF1-539E-41EC-BCED-AF782A9C3432}" presName="textBox4a" presStyleLbl="revTx" presStyleIdx="0" presStyleCnt="4" custLinFactNeighborX="-25281" custLinFactNeighborY="1208">
        <dgm:presLayoutVars>
          <dgm:bulletEnabled val="1"/>
        </dgm:presLayoutVars>
      </dgm:prSet>
      <dgm:spPr/>
      <dgm:t>
        <a:bodyPr/>
        <a:lstStyle/>
        <a:p>
          <a:endParaRPr lang="fr-FR"/>
        </a:p>
      </dgm:t>
    </dgm:pt>
    <dgm:pt modelId="{E2FE9341-A19E-4CF3-8090-E8082FE85642}" type="pres">
      <dgm:prSet presAssocID="{DA953EF2-9E8A-4032-AACA-694699017DF1}" presName="bullet4b" presStyleLbl="node1" presStyleIdx="1" presStyleCnt="4" custLinFactX="-136186" custLinFactNeighborX="-200000" custLinFactNeighborY="73003"/>
      <dgm:spPr/>
    </dgm:pt>
    <dgm:pt modelId="{367B75A0-CBA2-48BF-A150-F2DFDAAF9BDA}" type="pres">
      <dgm:prSet presAssocID="{DA953EF2-9E8A-4032-AACA-694699017DF1}" presName="textBox4b" presStyleLbl="revTx" presStyleIdx="1" presStyleCnt="4" custScaleX="86818" custScaleY="79610" custLinFactNeighborX="-46952" custLinFactNeighborY="6974">
        <dgm:presLayoutVars>
          <dgm:bulletEnabled val="1"/>
        </dgm:presLayoutVars>
      </dgm:prSet>
      <dgm:spPr/>
      <dgm:t>
        <a:bodyPr/>
        <a:lstStyle/>
        <a:p>
          <a:endParaRPr lang="fr-FR"/>
        </a:p>
      </dgm:t>
    </dgm:pt>
    <dgm:pt modelId="{5CB54A31-CEDC-4147-A1CF-3D521454E2AD}" type="pres">
      <dgm:prSet presAssocID="{2A1ACA12-800A-415F-A246-8F0F1142794E}" presName="bullet4c" presStyleLbl="node1" presStyleIdx="2" presStyleCnt="4" custLinFactX="-100000" custLinFactNeighborX="-188202" custLinFactNeighborY="50516"/>
      <dgm:spPr/>
    </dgm:pt>
    <dgm:pt modelId="{CF505E80-2EEF-4402-A1F6-013CB87E9854}" type="pres">
      <dgm:prSet presAssocID="{2A1ACA12-800A-415F-A246-8F0F1142794E}" presName="textBox4c" presStyleLbl="revTx" presStyleIdx="2" presStyleCnt="4">
        <dgm:presLayoutVars>
          <dgm:bulletEnabled val="1"/>
        </dgm:presLayoutVars>
      </dgm:prSet>
      <dgm:spPr/>
      <dgm:t>
        <a:bodyPr/>
        <a:lstStyle/>
        <a:p>
          <a:endParaRPr lang="fr-FR"/>
        </a:p>
      </dgm:t>
    </dgm:pt>
    <dgm:pt modelId="{7B412D90-21A5-44E7-8FA3-6167AFE40818}" type="pres">
      <dgm:prSet presAssocID="{4AD264FA-0CBF-47DA-A2C2-62C5831F6CD9}" presName="bullet4d" presStyleLbl="node1" presStyleIdx="3" presStyleCnt="4" custLinFactX="-68739" custLinFactNeighborX="-100000" custLinFactNeighborY="25316"/>
      <dgm:spPr/>
    </dgm:pt>
    <dgm:pt modelId="{F4E46734-92C5-43F5-B436-EC0E0C9FFD1D}" type="pres">
      <dgm:prSet presAssocID="{4AD264FA-0CBF-47DA-A2C2-62C5831F6CD9}" presName="textBox4d" presStyleLbl="revTx" presStyleIdx="3" presStyleCnt="4">
        <dgm:presLayoutVars>
          <dgm:bulletEnabled val="1"/>
        </dgm:presLayoutVars>
      </dgm:prSet>
      <dgm:spPr/>
      <dgm:t>
        <a:bodyPr/>
        <a:lstStyle/>
        <a:p>
          <a:endParaRPr lang="fr-FR"/>
        </a:p>
      </dgm:t>
    </dgm:pt>
  </dgm:ptLst>
  <dgm:cxnLst>
    <dgm:cxn modelId="{5879D569-DC4D-49EA-BC69-2EF8D04299C9}" type="presOf" srcId="{DA953EF2-9E8A-4032-AACA-694699017DF1}" destId="{367B75A0-CBA2-48BF-A150-F2DFDAAF9BDA}" srcOrd="0" destOrd="0" presId="urn:microsoft.com/office/officeart/2005/8/layout/arrow2"/>
    <dgm:cxn modelId="{9C241D47-3D99-46DF-9EAF-CD49DA7714EA}" srcId="{4A8EC750-4A42-4FB1-86DB-7B8DA735C7E3}" destId="{4AD264FA-0CBF-47DA-A2C2-62C5831F6CD9}" srcOrd="3" destOrd="0" parTransId="{F91CCC24-2831-40D5-9702-944D568052B5}" sibTransId="{7816E288-2F72-4D15-B076-8D7AECBCCFE6}"/>
    <dgm:cxn modelId="{B3985552-91EA-4513-B75D-4CBC05EA2581}" type="presOf" srcId="{01C54FF1-539E-41EC-BCED-AF782A9C3432}" destId="{F1D93A13-9278-4236-960F-5925BD375872}" srcOrd="0" destOrd="0" presId="urn:microsoft.com/office/officeart/2005/8/layout/arrow2"/>
    <dgm:cxn modelId="{4301B1EA-6B86-4758-81AB-F2C658FABF3D}" type="presOf" srcId="{4A8EC750-4A42-4FB1-86DB-7B8DA735C7E3}" destId="{06E33ACE-6E28-4476-A25C-820DE2B16353}" srcOrd="0" destOrd="0" presId="urn:microsoft.com/office/officeart/2005/8/layout/arrow2"/>
    <dgm:cxn modelId="{3EDFF159-60E2-485D-BA00-8CB74A404138}" srcId="{4A8EC750-4A42-4FB1-86DB-7B8DA735C7E3}" destId="{2A1ACA12-800A-415F-A246-8F0F1142794E}" srcOrd="2" destOrd="0" parTransId="{24F410EC-0BE8-4A5E-9156-04422B690E77}" sibTransId="{1ABB9EE2-DE8C-4105-AC33-D2534F0F06C5}"/>
    <dgm:cxn modelId="{E675DE11-999F-4E95-BE8E-33FABFCD5D54}" srcId="{4A8EC750-4A42-4FB1-86DB-7B8DA735C7E3}" destId="{01C54FF1-539E-41EC-BCED-AF782A9C3432}" srcOrd="0" destOrd="0" parTransId="{3290194C-118B-4CDA-8380-9D379FDE1925}" sibTransId="{1263685E-239A-4BB2-A6FD-18E5A893AE28}"/>
    <dgm:cxn modelId="{F0557900-2B17-455E-B21A-A6D950F20AC6}" type="presOf" srcId="{2A1ACA12-800A-415F-A246-8F0F1142794E}" destId="{CF505E80-2EEF-4402-A1F6-013CB87E9854}" srcOrd="0" destOrd="0" presId="urn:microsoft.com/office/officeart/2005/8/layout/arrow2"/>
    <dgm:cxn modelId="{DEA969AA-9C2F-40B0-88C3-40DA1BEEC36E}" type="presOf" srcId="{4AD264FA-0CBF-47DA-A2C2-62C5831F6CD9}" destId="{F4E46734-92C5-43F5-B436-EC0E0C9FFD1D}" srcOrd="0" destOrd="0" presId="urn:microsoft.com/office/officeart/2005/8/layout/arrow2"/>
    <dgm:cxn modelId="{29670F7D-81F2-4AA6-B2CD-B8231926618C}" srcId="{4A8EC750-4A42-4FB1-86DB-7B8DA735C7E3}" destId="{DA953EF2-9E8A-4032-AACA-694699017DF1}" srcOrd="1" destOrd="0" parTransId="{A02AF1C7-B871-47F1-8042-E1BDBEC55A7F}" sibTransId="{296B89E6-352A-463E-A13A-AA7C3A76206F}"/>
    <dgm:cxn modelId="{E43D16CB-B371-4BC2-8858-3E7FAED3646D}" type="presParOf" srcId="{06E33ACE-6E28-4476-A25C-820DE2B16353}" destId="{370B4E12-3AD5-4D44-8588-DE888D608A93}" srcOrd="0" destOrd="0" presId="urn:microsoft.com/office/officeart/2005/8/layout/arrow2"/>
    <dgm:cxn modelId="{BC2B9084-7AFA-41E4-B867-B4CCBE94BA31}" type="presParOf" srcId="{06E33ACE-6E28-4476-A25C-820DE2B16353}" destId="{84F0E7A8-8F2E-4199-A839-3D67C3680552}" srcOrd="1" destOrd="0" presId="urn:microsoft.com/office/officeart/2005/8/layout/arrow2"/>
    <dgm:cxn modelId="{83D64FD3-D6A0-4643-BF84-00C818124BB4}" type="presParOf" srcId="{84F0E7A8-8F2E-4199-A839-3D67C3680552}" destId="{AF236EC6-4A83-4BA3-BFD6-979C55B84F26}" srcOrd="0" destOrd="0" presId="urn:microsoft.com/office/officeart/2005/8/layout/arrow2"/>
    <dgm:cxn modelId="{1B920FB3-F35F-4E27-ACED-85A5A743EEBC}" type="presParOf" srcId="{84F0E7A8-8F2E-4199-A839-3D67C3680552}" destId="{F1D93A13-9278-4236-960F-5925BD375872}" srcOrd="1" destOrd="0" presId="urn:microsoft.com/office/officeart/2005/8/layout/arrow2"/>
    <dgm:cxn modelId="{D0205D03-C1DD-4064-9D3E-6BAA057B2891}" type="presParOf" srcId="{84F0E7A8-8F2E-4199-A839-3D67C3680552}" destId="{E2FE9341-A19E-4CF3-8090-E8082FE85642}" srcOrd="2" destOrd="0" presId="urn:microsoft.com/office/officeart/2005/8/layout/arrow2"/>
    <dgm:cxn modelId="{39AC71CB-0E56-41A2-B6C9-E43E3519BF4E}" type="presParOf" srcId="{84F0E7A8-8F2E-4199-A839-3D67C3680552}" destId="{367B75A0-CBA2-48BF-A150-F2DFDAAF9BDA}" srcOrd="3" destOrd="0" presId="urn:microsoft.com/office/officeart/2005/8/layout/arrow2"/>
    <dgm:cxn modelId="{0E748DE4-7CA4-4BF8-9C56-E5F6596472DF}" type="presParOf" srcId="{84F0E7A8-8F2E-4199-A839-3D67C3680552}" destId="{5CB54A31-CEDC-4147-A1CF-3D521454E2AD}" srcOrd="4" destOrd="0" presId="urn:microsoft.com/office/officeart/2005/8/layout/arrow2"/>
    <dgm:cxn modelId="{A71F223C-31D9-4C81-9EA5-A9F4B8E7AD54}" type="presParOf" srcId="{84F0E7A8-8F2E-4199-A839-3D67C3680552}" destId="{CF505E80-2EEF-4402-A1F6-013CB87E9854}" srcOrd="5" destOrd="0" presId="urn:microsoft.com/office/officeart/2005/8/layout/arrow2"/>
    <dgm:cxn modelId="{473BFF60-1C7C-4861-90E5-34E879F9758B}" type="presParOf" srcId="{84F0E7A8-8F2E-4199-A839-3D67C3680552}" destId="{7B412D90-21A5-44E7-8FA3-6167AFE40818}" srcOrd="6" destOrd="0" presId="urn:microsoft.com/office/officeart/2005/8/layout/arrow2"/>
    <dgm:cxn modelId="{50D3E1B6-9E6E-41A5-9862-433112A61002}" type="presParOf" srcId="{84F0E7A8-8F2E-4199-A839-3D67C3680552}" destId="{F4E46734-92C5-43F5-B436-EC0E0C9FFD1D}" srcOrd="7" destOrd="0" presId="urn:microsoft.com/office/officeart/2005/8/layout/arrow2"/>
  </dgm:cxnLst>
  <dgm:bg/>
  <dgm:whole/>
</dgm:dataModel>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1C161837-B2D5-4BB3-8EB8-2D979E4A70EF}" type="datetimeFigureOut">
              <a:rPr lang="fr-FR" smtClean="0"/>
              <a:pPr/>
              <a:t>21/10/2018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6EC41E-70E3-4F80-B7B1-C270EA078354}"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C161837-B2D5-4BB3-8EB8-2D979E4A70EF}" type="datetimeFigureOut">
              <a:rPr lang="fr-FR" smtClean="0"/>
              <a:pPr/>
              <a:t>21/10/2018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6EC41E-70E3-4F80-B7B1-C270EA07835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C161837-B2D5-4BB3-8EB8-2D979E4A70EF}" type="datetimeFigureOut">
              <a:rPr lang="fr-FR" smtClean="0"/>
              <a:pPr/>
              <a:t>21/10/2018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6EC41E-70E3-4F80-B7B1-C270EA078354}"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C161837-B2D5-4BB3-8EB8-2D979E4A70EF}" type="datetimeFigureOut">
              <a:rPr lang="fr-FR" smtClean="0"/>
              <a:pPr/>
              <a:t>21/10/2018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6EC41E-70E3-4F80-B7B1-C270EA078354}"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C161837-B2D5-4BB3-8EB8-2D979E4A70EF}" type="datetimeFigureOut">
              <a:rPr lang="fr-FR" smtClean="0"/>
              <a:pPr/>
              <a:t>21/10/2018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6EC41E-70E3-4F80-B7B1-C270EA078354}"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C161837-B2D5-4BB3-8EB8-2D979E4A70EF}" type="datetimeFigureOut">
              <a:rPr lang="fr-FR" smtClean="0"/>
              <a:pPr/>
              <a:t>21/10/2018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66EC41E-70E3-4F80-B7B1-C270EA078354}"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C161837-B2D5-4BB3-8EB8-2D979E4A70EF}" type="datetimeFigureOut">
              <a:rPr lang="fr-FR" smtClean="0"/>
              <a:pPr/>
              <a:t>21/10/2018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66EC41E-70E3-4F80-B7B1-C270EA078354}"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1C161837-B2D5-4BB3-8EB8-2D979E4A70EF}" type="datetimeFigureOut">
              <a:rPr lang="fr-FR" smtClean="0"/>
              <a:pPr/>
              <a:t>21/10/2018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66EC41E-70E3-4F80-B7B1-C270EA078354}"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C161837-B2D5-4BB3-8EB8-2D979E4A70EF}" type="datetimeFigureOut">
              <a:rPr lang="fr-FR" smtClean="0"/>
              <a:pPr/>
              <a:t>21/10/2018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66EC41E-70E3-4F80-B7B1-C270EA07835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C161837-B2D5-4BB3-8EB8-2D979E4A70EF}" type="datetimeFigureOut">
              <a:rPr lang="fr-FR" smtClean="0"/>
              <a:pPr/>
              <a:t>21/10/2018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66EC41E-70E3-4F80-B7B1-C270EA078354}"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C161837-B2D5-4BB3-8EB8-2D979E4A70EF}" type="datetimeFigureOut">
              <a:rPr lang="fr-FR" smtClean="0"/>
              <a:pPr/>
              <a:t>21/10/2018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66EC41E-70E3-4F80-B7B1-C270EA078354}"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61837-B2D5-4BB3-8EB8-2D979E4A70EF}" type="datetimeFigureOut">
              <a:rPr lang="fr-FR" smtClean="0"/>
              <a:pPr/>
              <a:t>21/10/2018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EC41E-70E3-4F80-B7B1-C270EA078354}"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2.v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MASSES ABDOMINALES</a:t>
            </a:r>
            <a:endParaRPr lang="fr-FR" dirty="0"/>
          </a:p>
        </p:txBody>
      </p:sp>
      <p:sp>
        <p:nvSpPr>
          <p:cNvPr id="3" name="Sous-titre 2"/>
          <p:cNvSpPr>
            <a:spLocks noGrp="1"/>
          </p:cNvSpPr>
          <p:nvPr>
            <p:ph type="subTitle" idx="1"/>
          </p:nvPr>
        </p:nvSpPr>
        <p:spPr/>
        <p:txBody>
          <a:bodyPr/>
          <a:lstStyle/>
          <a:p>
            <a:r>
              <a:rPr lang="fr-FR" dirty="0" smtClean="0"/>
              <a:t>Pr R.MECIFI</a:t>
            </a:r>
          </a:p>
          <a:p>
            <a:r>
              <a:rPr lang="fr-FR" dirty="0" smtClean="0"/>
              <a:t>Service D’oncologie Pédiatrique</a:t>
            </a:r>
          </a:p>
          <a:p>
            <a:r>
              <a:rPr lang="fr-FR" dirty="0" smtClean="0"/>
              <a:t>CLCC TLEMCEN </a:t>
            </a:r>
            <a:endParaRPr lang="fr-FR" dirty="0"/>
          </a:p>
        </p:txBody>
      </p:sp>
      <p:pic>
        <p:nvPicPr>
          <p:cNvPr id="4" name="Image 5" descr="logo"/>
          <p:cNvPicPr>
            <a:picLocks noChangeAspect="1" noChangeArrowheads="1"/>
          </p:cNvPicPr>
          <p:nvPr/>
        </p:nvPicPr>
        <p:blipFill>
          <a:blip r:embed="rId2"/>
          <a:srcRect/>
          <a:stretch>
            <a:fillRect/>
          </a:stretch>
        </p:blipFill>
        <p:spPr bwMode="auto">
          <a:xfrm>
            <a:off x="428596" y="214290"/>
            <a:ext cx="2286016" cy="22145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SYMPTÔMES NON SPÉCIFIQUES</a:t>
            </a:r>
            <a:endParaRPr lang="fr-FR" dirty="0">
              <a:solidFill>
                <a:srgbClr val="FF0000"/>
              </a:solidFill>
            </a:endParaRPr>
          </a:p>
        </p:txBody>
      </p:sp>
      <p:sp>
        <p:nvSpPr>
          <p:cNvPr id="3" name="Espace réservé du contenu 2"/>
          <p:cNvSpPr>
            <a:spLocks noGrp="1"/>
          </p:cNvSpPr>
          <p:nvPr>
            <p:ph idx="1"/>
          </p:nvPr>
        </p:nvSpPr>
        <p:spPr>
          <a:xfrm>
            <a:off x="457200" y="1214422"/>
            <a:ext cx="8229600" cy="4911741"/>
          </a:xfrm>
        </p:spPr>
        <p:txBody>
          <a:bodyPr>
            <a:normAutofit fontScale="85000" lnSpcReduction="10000"/>
          </a:bodyPr>
          <a:lstStyle/>
          <a:p>
            <a:r>
              <a:rPr lang="fr-FR" dirty="0"/>
              <a:t>Les signes généraux non </a:t>
            </a:r>
            <a:r>
              <a:rPr lang="fr-FR" dirty="0" smtClean="0"/>
              <a:t>spécifiques:  </a:t>
            </a:r>
            <a:r>
              <a:rPr lang="fr-FR" dirty="0"/>
              <a:t>L’asthénie, l’amaigrissement et la cassure de la courbe de croissance suite </a:t>
            </a:r>
            <a:r>
              <a:rPr lang="fr-FR" dirty="0" smtClean="0"/>
              <a:t>à l’anorexie </a:t>
            </a:r>
            <a:r>
              <a:rPr lang="fr-FR" dirty="0"/>
              <a:t>et aux troubles de transit donnant ainsi une AEG. </a:t>
            </a:r>
            <a:endParaRPr lang="fr-FR" dirty="0" smtClean="0"/>
          </a:p>
          <a:p>
            <a:r>
              <a:rPr lang="fr-FR" dirty="0" smtClean="0"/>
              <a:t>La pâleur </a:t>
            </a:r>
            <a:r>
              <a:rPr lang="fr-FR" dirty="0" err="1" smtClean="0"/>
              <a:t>cutanéo</a:t>
            </a:r>
            <a:r>
              <a:rPr lang="fr-FR" dirty="0" smtClean="0"/>
              <a:t>-muqueuse   </a:t>
            </a:r>
          </a:p>
          <a:p>
            <a:r>
              <a:rPr lang="fr-FR" dirty="0" smtClean="0"/>
              <a:t>douleurs </a:t>
            </a:r>
            <a:r>
              <a:rPr lang="fr-FR" dirty="0"/>
              <a:t>abdominales </a:t>
            </a:r>
            <a:r>
              <a:rPr lang="fr-FR" dirty="0" smtClean="0"/>
              <a:t> </a:t>
            </a:r>
          </a:p>
          <a:p>
            <a:r>
              <a:rPr lang="fr-FR" dirty="0" smtClean="0"/>
              <a:t>La fièvre</a:t>
            </a:r>
          </a:p>
          <a:p>
            <a:r>
              <a:rPr lang="fr-FR" dirty="0" smtClean="0"/>
              <a:t>L</a:t>
            </a:r>
            <a:r>
              <a:rPr lang="fr-FR" dirty="0"/>
              <a:t>’ </a:t>
            </a:r>
            <a:r>
              <a:rPr lang="fr-FR" dirty="0" smtClean="0"/>
              <a:t>ictère</a:t>
            </a:r>
            <a:r>
              <a:rPr lang="fr-FR" dirty="0"/>
              <a:t> </a:t>
            </a:r>
            <a:endParaRPr lang="fr-FR" dirty="0" smtClean="0"/>
          </a:p>
          <a:p>
            <a:r>
              <a:rPr lang="fr-FR" dirty="0" smtClean="0"/>
              <a:t>des </a:t>
            </a:r>
            <a:r>
              <a:rPr lang="fr-FR" dirty="0"/>
              <a:t>troubles </a:t>
            </a:r>
            <a:r>
              <a:rPr lang="fr-FR" dirty="0" smtClean="0"/>
              <a:t>urinaires: </a:t>
            </a:r>
            <a:r>
              <a:rPr lang="fr-FR" dirty="0"/>
              <a:t>de dysurie, pollakiurie, </a:t>
            </a:r>
            <a:r>
              <a:rPr lang="fr-FR" dirty="0" smtClean="0"/>
              <a:t>RAU </a:t>
            </a:r>
          </a:p>
          <a:p>
            <a:r>
              <a:rPr lang="fr-FR" dirty="0" smtClean="0"/>
              <a:t>des troubles digestifs </a:t>
            </a:r>
            <a:r>
              <a:rPr lang="fr-FR" dirty="0"/>
              <a:t>à type de nausées ou vomissements, diarrhées ou </a:t>
            </a:r>
            <a:r>
              <a:rPr lang="fr-FR" dirty="0" smtClean="0"/>
              <a:t>constipation.</a:t>
            </a:r>
          </a:p>
          <a:p>
            <a:pPr>
              <a:buNone/>
            </a:pPr>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SYMPTÔMES SPÉCIFIQUES</a:t>
            </a:r>
            <a:endParaRPr lang="fr-FR" dirty="0">
              <a:solidFill>
                <a:srgbClr val="FF0000"/>
              </a:solidFill>
            </a:endParaRPr>
          </a:p>
        </p:txBody>
      </p:sp>
      <p:sp>
        <p:nvSpPr>
          <p:cNvPr id="3" name="Espace réservé du contenu 2"/>
          <p:cNvSpPr>
            <a:spLocks noGrp="1"/>
          </p:cNvSpPr>
          <p:nvPr>
            <p:ph idx="1"/>
          </p:nvPr>
        </p:nvSpPr>
        <p:spPr/>
        <p:txBody>
          <a:bodyPr>
            <a:normAutofit/>
          </a:bodyPr>
          <a:lstStyle/>
          <a:p>
            <a:r>
              <a:rPr lang="fr-FR" dirty="0" smtClean="0"/>
              <a:t>Hématurie</a:t>
            </a:r>
          </a:p>
          <a:p>
            <a:r>
              <a:rPr lang="fr-FR" dirty="0" smtClean="0"/>
              <a:t>Les </a:t>
            </a:r>
            <a:r>
              <a:rPr lang="fr-FR" dirty="0"/>
              <a:t>signes </a:t>
            </a:r>
            <a:r>
              <a:rPr lang="fr-FR" dirty="0" smtClean="0"/>
              <a:t>endocriniens</a:t>
            </a:r>
          </a:p>
          <a:p>
            <a:r>
              <a:rPr lang="fr-FR" dirty="0" smtClean="0"/>
              <a:t>Le </a:t>
            </a:r>
            <a:r>
              <a:rPr lang="fr-FR" dirty="0"/>
              <a:t>syndrome </a:t>
            </a:r>
            <a:r>
              <a:rPr lang="fr-FR" dirty="0" err="1" smtClean="0"/>
              <a:t>oculo</a:t>
            </a:r>
            <a:r>
              <a:rPr lang="fr-FR" dirty="0" smtClean="0"/>
              <a:t>-</a:t>
            </a:r>
            <a:r>
              <a:rPr lang="fr-FR" dirty="0" err="1" smtClean="0"/>
              <a:t>cérébello</a:t>
            </a:r>
            <a:r>
              <a:rPr lang="fr-FR" dirty="0" smtClean="0"/>
              <a:t>-myoclonique</a:t>
            </a:r>
          </a:p>
          <a:p>
            <a:r>
              <a:rPr lang="fr-FR" dirty="0" smtClean="0"/>
              <a:t>Ascite</a:t>
            </a:r>
          </a:p>
          <a:p>
            <a:r>
              <a:rPr lang="fr-FR" dirty="0" smtClean="0"/>
              <a:t>Hypertension artérielle</a:t>
            </a:r>
            <a:r>
              <a:rPr lang="fr-FR" dirty="0"/>
              <a:t> </a:t>
            </a:r>
            <a:endParaRPr lang="fr-FR" dirty="0" smtClean="0"/>
          </a:p>
          <a:p>
            <a:r>
              <a:rPr lang="fr-FR" dirty="0" smtClean="0"/>
              <a:t>Les </a:t>
            </a:r>
            <a:r>
              <a:rPr lang="fr-FR" dirty="0"/>
              <a:t>signes gynécologiques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LES COMPLICATIONS</a:t>
            </a:r>
            <a:endParaRPr lang="fr-FR" dirty="0">
              <a:solidFill>
                <a:srgbClr val="FF0000"/>
              </a:solidFill>
            </a:endParaRPr>
          </a:p>
        </p:txBody>
      </p:sp>
      <p:sp>
        <p:nvSpPr>
          <p:cNvPr id="3" name="Espace réservé du contenu 2"/>
          <p:cNvSpPr>
            <a:spLocks noGrp="1"/>
          </p:cNvSpPr>
          <p:nvPr>
            <p:ph idx="1"/>
          </p:nvPr>
        </p:nvSpPr>
        <p:spPr/>
        <p:txBody>
          <a:bodyPr/>
          <a:lstStyle/>
          <a:p>
            <a:r>
              <a:rPr lang="fr-FR" dirty="0"/>
              <a:t>Une occlusion intestinale </a:t>
            </a:r>
            <a:r>
              <a:rPr lang="fr-FR" dirty="0" smtClean="0"/>
              <a:t>aiguë</a:t>
            </a:r>
            <a:r>
              <a:rPr lang="fr-FR" dirty="0"/>
              <a:t> </a:t>
            </a:r>
            <a:endParaRPr lang="fr-FR" dirty="0" smtClean="0"/>
          </a:p>
          <a:p>
            <a:r>
              <a:rPr lang="fr-FR" dirty="0" smtClean="0"/>
              <a:t>Une rétention </a:t>
            </a:r>
            <a:r>
              <a:rPr lang="fr-FR" dirty="0"/>
              <a:t>aigue des </a:t>
            </a:r>
            <a:r>
              <a:rPr lang="fr-FR" dirty="0" smtClean="0"/>
              <a:t>urines</a:t>
            </a:r>
            <a:r>
              <a:rPr lang="fr-FR" dirty="0"/>
              <a:t> </a:t>
            </a:r>
            <a:endParaRPr lang="fr-FR" dirty="0" smtClean="0"/>
          </a:p>
          <a:p>
            <a:r>
              <a:rPr lang="fr-FR" dirty="0" smtClean="0"/>
              <a:t>Des </a:t>
            </a:r>
            <a:r>
              <a:rPr lang="fr-FR" dirty="0"/>
              <a:t>signes de compression médullaire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496"/>
            <a:ext cx="8229600" cy="1143000"/>
          </a:xfrm>
        </p:spPr>
        <p:txBody>
          <a:bodyPr/>
          <a:lstStyle/>
          <a:p>
            <a:r>
              <a:rPr lang="fr-FR" dirty="0" smtClean="0">
                <a:solidFill>
                  <a:srgbClr val="FF0000"/>
                </a:solidFill>
              </a:rPr>
              <a:t>DÉMARCHE DIAGNOSTIC</a:t>
            </a:r>
            <a:endParaRPr lang="fr-FR"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L’INTERROGATOIRE</a:t>
            </a:r>
            <a:endParaRPr lang="fr-FR" dirty="0">
              <a:solidFill>
                <a:srgbClr val="FF0000"/>
              </a:solidFill>
            </a:endParaRPr>
          </a:p>
        </p:txBody>
      </p:sp>
      <p:sp>
        <p:nvSpPr>
          <p:cNvPr id="3" name="Espace réservé du contenu 2"/>
          <p:cNvSpPr>
            <a:spLocks noGrp="1"/>
          </p:cNvSpPr>
          <p:nvPr>
            <p:ph idx="1"/>
          </p:nvPr>
        </p:nvSpPr>
        <p:spPr/>
        <p:txBody>
          <a:bodyPr/>
          <a:lstStyle/>
          <a:p>
            <a:pPr>
              <a:buNone/>
            </a:pPr>
            <a:r>
              <a:rPr lang="fr-FR" dirty="0" smtClean="0"/>
              <a:t>  </a:t>
            </a:r>
            <a:r>
              <a:rPr lang="fr-FR" dirty="0"/>
              <a:t>doit </a:t>
            </a:r>
            <a:r>
              <a:rPr lang="fr-FR" dirty="0" smtClean="0"/>
              <a:t>chercher </a:t>
            </a:r>
          </a:p>
          <a:p>
            <a:r>
              <a:rPr lang="fr-FR" dirty="0" smtClean="0"/>
              <a:t>les </a:t>
            </a:r>
            <a:r>
              <a:rPr lang="fr-FR" dirty="0"/>
              <a:t>ATCD personnels et familiaux du </a:t>
            </a:r>
            <a:r>
              <a:rPr lang="fr-FR" dirty="0" smtClean="0"/>
              <a:t>patient en </a:t>
            </a:r>
            <a:r>
              <a:rPr lang="fr-FR" dirty="0"/>
              <a:t>rapport avec l’étiologie de la masse</a:t>
            </a:r>
            <a:r>
              <a:rPr lang="fr-FR" dirty="0" smtClean="0"/>
              <a:t>.</a:t>
            </a:r>
          </a:p>
          <a:p>
            <a:r>
              <a:rPr lang="fr-FR" dirty="0" smtClean="0"/>
              <a:t>Le début et la durée d’apparition des signes.</a:t>
            </a:r>
          </a:p>
          <a:p>
            <a:r>
              <a:rPr lang="fr-FR" dirty="0" smtClean="0"/>
              <a:t>La rapidité d'évolution </a:t>
            </a:r>
            <a:r>
              <a:rPr lang="fr-FR" dirty="0"/>
              <a:t>et les éventuelles modifications de la masse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L’EXAMEN CLINIQUE</a:t>
            </a:r>
            <a:endParaRPr lang="fr-FR" dirty="0">
              <a:solidFill>
                <a:srgbClr val="FF0000"/>
              </a:solidFill>
            </a:endParaRPr>
          </a:p>
        </p:txBody>
      </p:sp>
      <p:sp>
        <p:nvSpPr>
          <p:cNvPr id="3" name="Espace réservé du contenu 2"/>
          <p:cNvSpPr>
            <a:spLocks noGrp="1"/>
          </p:cNvSpPr>
          <p:nvPr>
            <p:ph idx="1"/>
          </p:nvPr>
        </p:nvSpPr>
        <p:spPr/>
        <p:txBody>
          <a:bodyPr>
            <a:normAutofit/>
          </a:bodyPr>
          <a:lstStyle/>
          <a:p>
            <a:pPr>
              <a:buNone/>
            </a:pPr>
            <a:r>
              <a:rPr lang="fr-FR" dirty="0">
                <a:solidFill>
                  <a:srgbClr val="002060"/>
                </a:solidFill>
              </a:rPr>
              <a:t>L’ inspection de </a:t>
            </a:r>
            <a:r>
              <a:rPr lang="fr-FR" dirty="0" smtClean="0">
                <a:solidFill>
                  <a:srgbClr val="002060"/>
                </a:solidFill>
              </a:rPr>
              <a:t>l’abdomen à </a:t>
            </a:r>
            <a:r>
              <a:rPr lang="fr-FR" dirty="0">
                <a:solidFill>
                  <a:srgbClr val="002060"/>
                </a:solidFill>
              </a:rPr>
              <a:t>la </a:t>
            </a:r>
            <a:r>
              <a:rPr lang="fr-FR" dirty="0" smtClean="0">
                <a:solidFill>
                  <a:srgbClr val="002060"/>
                </a:solidFill>
              </a:rPr>
              <a:t>recherche de:</a:t>
            </a:r>
            <a:endParaRPr lang="fr-FR" dirty="0">
              <a:solidFill>
                <a:srgbClr val="002060"/>
              </a:solidFill>
            </a:endParaRPr>
          </a:p>
          <a:p>
            <a:r>
              <a:rPr lang="fr-FR" dirty="0" smtClean="0"/>
              <a:t>Une voussure</a:t>
            </a:r>
            <a:r>
              <a:rPr lang="fr-FR" dirty="0"/>
              <a:t>. </a:t>
            </a:r>
            <a:endParaRPr lang="fr-FR" dirty="0" smtClean="0"/>
          </a:p>
          <a:p>
            <a:r>
              <a:rPr lang="fr-FR" dirty="0" smtClean="0"/>
              <a:t>Une </a:t>
            </a:r>
            <a:r>
              <a:rPr lang="fr-FR" dirty="0"/>
              <a:t>circulation veineuse collatérale </a:t>
            </a:r>
          </a:p>
          <a:p>
            <a:r>
              <a:rPr lang="fr-FR" dirty="0" smtClean="0"/>
              <a:t>Un </a:t>
            </a:r>
            <a:r>
              <a:rPr lang="fr-FR" dirty="0"/>
              <a:t>ballonnement abdominal </a:t>
            </a:r>
          </a:p>
          <a:p>
            <a:pPr>
              <a:buNone/>
            </a:pPr>
            <a:r>
              <a:rPr lang="fr-FR" dirty="0" smtClean="0"/>
              <a:t>Examinant soigneusement </a:t>
            </a:r>
            <a:r>
              <a:rPr lang="fr-FR" dirty="0"/>
              <a:t>le périnée, l'anus, les organes génitaux externes.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rgbClr val="FF0000"/>
                </a:solidFill>
              </a:rPr>
              <a:t>LA PALPATION</a:t>
            </a:r>
            <a:endParaRPr lang="fr-FR" dirty="0">
              <a:solidFill>
                <a:srgbClr val="FF0000"/>
              </a:solidFill>
            </a:endParaRPr>
          </a:p>
        </p:txBody>
      </p:sp>
      <p:sp>
        <p:nvSpPr>
          <p:cNvPr id="3" name="Espace réservé du contenu 2"/>
          <p:cNvSpPr>
            <a:spLocks noGrp="1"/>
          </p:cNvSpPr>
          <p:nvPr>
            <p:ph idx="1"/>
          </p:nvPr>
        </p:nvSpPr>
        <p:spPr>
          <a:xfrm>
            <a:off x="457200" y="1142984"/>
            <a:ext cx="8229600" cy="5429288"/>
          </a:xfrm>
        </p:spPr>
        <p:txBody>
          <a:bodyPr>
            <a:normAutofit fontScale="77500" lnSpcReduction="20000"/>
          </a:bodyPr>
          <a:lstStyle/>
          <a:p>
            <a:pPr>
              <a:buNone/>
            </a:pPr>
            <a:r>
              <a:rPr lang="fr-FR" dirty="0" smtClean="0"/>
              <a:t>       </a:t>
            </a:r>
            <a:r>
              <a:rPr lang="fr-FR" sz="3400" dirty="0" smtClean="0"/>
              <a:t>toujours </a:t>
            </a:r>
            <a:r>
              <a:rPr lang="fr-FR" sz="3400" dirty="0"/>
              <a:t>douce</a:t>
            </a:r>
          </a:p>
          <a:p>
            <a:r>
              <a:rPr lang="fr-FR" sz="3400" dirty="0"/>
              <a:t>La palpation soigneuse de l'abdomen et de la région lombaire, combinée </a:t>
            </a:r>
            <a:r>
              <a:rPr lang="fr-FR" sz="3400" dirty="0" smtClean="0"/>
              <a:t>au toucher </a:t>
            </a:r>
            <a:r>
              <a:rPr lang="fr-FR" sz="3400" dirty="0"/>
              <a:t>rectal (qui est l'examen primordial des masses d'origine pelvienne) </a:t>
            </a:r>
            <a:r>
              <a:rPr lang="fr-FR" sz="3400" dirty="0" smtClean="0"/>
              <a:t>est capitale </a:t>
            </a:r>
            <a:r>
              <a:rPr lang="fr-FR" sz="3400" dirty="0"/>
              <a:t>pour essayer de préciser au mieux le siège, la taille, les limites, la consistance</a:t>
            </a:r>
            <a:r>
              <a:rPr lang="fr-FR" sz="3400" dirty="0" smtClean="0"/>
              <a:t>, la </a:t>
            </a:r>
            <a:r>
              <a:rPr lang="fr-FR" sz="3400" dirty="0"/>
              <a:t>sensibilité et la mobilité de la masse</a:t>
            </a:r>
            <a:r>
              <a:rPr lang="fr-FR" sz="3400" dirty="0" smtClean="0"/>
              <a:t>.</a:t>
            </a:r>
          </a:p>
          <a:p>
            <a:r>
              <a:rPr lang="fr-FR" sz="3400" dirty="0" smtClean="0"/>
              <a:t>Une </a:t>
            </a:r>
            <a:r>
              <a:rPr lang="fr-FR" sz="3400" dirty="0"/>
              <a:t>masse mobile oriente vers une </a:t>
            </a:r>
            <a:r>
              <a:rPr lang="fr-FR" sz="3400" dirty="0" smtClean="0"/>
              <a:t>localisation intra péritonéale, </a:t>
            </a:r>
            <a:r>
              <a:rPr lang="fr-FR" sz="3400" dirty="0"/>
              <a:t>et une masse fixe est le plus souvent </a:t>
            </a:r>
            <a:r>
              <a:rPr lang="fr-FR" sz="3400" dirty="0" smtClean="0"/>
              <a:t>rétro péritonéale </a:t>
            </a:r>
            <a:r>
              <a:rPr lang="fr-FR" sz="3400" dirty="0"/>
              <a:t>chez </a:t>
            </a:r>
            <a:r>
              <a:rPr lang="fr-FR" sz="3400" dirty="0" smtClean="0"/>
              <a:t>l’enfant.</a:t>
            </a:r>
          </a:p>
          <a:p>
            <a:r>
              <a:rPr lang="fr-FR" sz="3400" dirty="0" smtClean="0"/>
              <a:t>Les </a:t>
            </a:r>
            <a:r>
              <a:rPr lang="fr-FR" sz="3400" dirty="0"/>
              <a:t>masses </a:t>
            </a:r>
            <a:r>
              <a:rPr lang="fr-FR" sz="3400" dirty="0" smtClean="0"/>
              <a:t>rétro-péritonéales </a:t>
            </a:r>
            <a:r>
              <a:rPr lang="fr-FR" sz="3400" dirty="0"/>
              <a:t>ont le plus souvent </a:t>
            </a:r>
            <a:r>
              <a:rPr lang="fr-FR" sz="3400" dirty="0" smtClean="0"/>
              <a:t>un développement antérieur.</a:t>
            </a:r>
          </a:p>
          <a:p>
            <a:r>
              <a:rPr lang="fr-FR" sz="3400" dirty="0" smtClean="0"/>
              <a:t>Une </a:t>
            </a:r>
            <a:r>
              <a:rPr lang="fr-FR" sz="3400" dirty="0"/>
              <a:t>masse du flanc droit ou gauche n’est pas </a:t>
            </a:r>
            <a:r>
              <a:rPr lang="fr-FR" sz="3400" dirty="0" smtClean="0"/>
              <a:t>forcement une </a:t>
            </a:r>
            <a:r>
              <a:rPr lang="fr-FR" sz="3400" dirty="0"/>
              <a:t>HMG ou SMG, elle est le plus souvent rénale qu’hépatique ou splénique</a:t>
            </a:r>
            <a:r>
              <a:rPr lang="fr-FR"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LA PERCUSSION</a:t>
            </a:r>
            <a:endParaRPr lang="fr-FR" dirty="0">
              <a:solidFill>
                <a:srgbClr val="FF0000"/>
              </a:solidFill>
            </a:endParaRPr>
          </a:p>
        </p:txBody>
      </p:sp>
      <p:sp>
        <p:nvSpPr>
          <p:cNvPr id="3" name="Espace réservé du contenu 2"/>
          <p:cNvSpPr>
            <a:spLocks noGrp="1"/>
          </p:cNvSpPr>
          <p:nvPr>
            <p:ph idx="1"/>
          </p:nvPr>
        </p:nvSpPr>
        <p:spPr/>
        <p:txBody>
          <a:bodyPr/>
          <a:lstStyle/>
          <a:p>
            <a:r>
              <a:rPr lang="fr-FR" dirty="0" smtClean="0"/>
              <a:t>Une </a:t>
            </a:r>
            <a:r>
              <a:rPr lang="fr-FR" dirty="0"/>
              <a:t>matité en cas de masse </a:t>
            </a:r>
            <a:r>
              <a:rPr lang="fr-FR" dirty="0" smtClean="0"/>
              <a:t>kystique.</a:t>
            </a:r>
          </a:p>
          <a:p>
            <a:r>
              <a:rPr lang="fr-FR" dirty="0" smtClean="0"/>
              <a:t>Un </a:t>
            </a:r>
            <a:r>
              <a:rPr lang="fr-FR" dirty="0"/>
              <a:t>hyper tympanisme en cas </a:t>
            </a:r>
            <a:r>
              <a:rPr lang="fr-FR" dirty="0" smtClean="0"/>
              <a:t>de syndrome </a:t>
            </a:r>
            <a:r>
              <a:rPr lang="fr-FR" dirty="0"/>
              <a:t>occlusif. </a:t>
            </a:r>
            <a:endParaRPr lang="fr-FR" dirty="0" smtClean="0"/>
          </a:p>
          <a:p>
            <a:r>
              <a:rPr lang="fr-FR" dirty="0" smtClean="0"/>
              <a:t>Elle </a:t>
            </a:r>
            <a:r>
              <a:rPr lang="fr-FR" dirty="0"/>
              <a:t>permet </a:t>
            </a:r>
            <a:r>
              <a:rPr lang="fr-FR" dirty="0" smtClean="0"/>
              <a:t>d’identifier </a:t>
            </a:r>
            <a:r>
              <a:rPr lang="fr-FR" dirty="0"/>
              <a:t>une ascite et de mesurer la </a:t>
            </a:r>
            <a:r>
              <a:rPr lang="fr-FR" dirty="0" smtClean="0"/>
              <a:t>flèche hépatique</a:t>
            </a:r>
            <a:r>
              <a:rPr lang="fr-FR" dirty="0"/>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rgbClr val="FF0000"/>
                </a:solidFill>
              </a:rPr>
              <a:t>LE TOUCHER RECTAL</a:t>
            </a:r>
            <a:endParaRPr lang="fr-FR" dirty="0">
              <a:solidFill>
                <a:srgbClr val="FF0000"/>
              </a:solidFill>
            </a:endParaRPr>
          </a:p>
        </p:txBody>
      </p:sp>
      <p:sp>
        <p:nvSpPr>
          <p:cNvPr id="3" name="Espace réservé du contenu 2"/>
          <p:cNvSpPr>
            <a:spLocks noGrp="1"/>
          </p:cNvSpPr>
          <p:nvPr>
            <p:ph idx="1"/>
          </p:nvPr>
        </p:nvSpPr>
        <p:spPr>
          <a:xfrm>
            <a:off x="457200" y="1214422"/>
            <a:ext cx="8229600" cy="5643578"/>
          </a:xfrm>
        </p:spPr>
        <p:txBody>
          <a:bodyPr>
            <a:normAutofit fontScale="92500" lnSpcReduction="20000"/>
          </a:bodyPr>
          <a:lstStyle/>
          <a:p>
            <a:r>
              <a:rPr lang="fr-FR" dirty="0" smtClean="0"/>
              <a:t>Détecter </a:t>
            </a:r>
            <a:r>
              <a:rPr lang="fr-FR" dirty="0"/>
              <a:t>les masses </a:t>
            </a:r>
            <a:r>
              <a:rPr lang="fr-FR" dirty="0" smtClean="0"/>
              <a:t>a </a:t>
            </a:r>
            <a:r>
              <a:rPr lang="fr-FR" dirty="0"/>
              <a:t>développement pelvien. </a:t>
            </a:r>
            <a:endParaRPr lang="fr-FR" dirty="0" smtClean="0"/>
          </a:p>
          <a:p>
            <a:r>
              <a:rPr lang="fr-FR" dirty="0" smtClean="0"/>
              <a:t>Une masse antérieure </a:t>
            </a:r>
            <a:r>
              <a:rPr lang="fr-FR" dirty="0"/>
              <a:t>est en faveur d’une tumeur du sinus uro-génital (RMS). </a:t>
            </a:r>
          </a:p>
          <a:p>
            <a:r>
              <a:rPr lang="fr-FR" dirty="0" smtClean="0"/>
              <a:t>Une masse postérieure</a:t>
            </a:r>
            <a:r>
              <a:rPr lang="fr-FR" dirty="0"/>
              <a:t>, on doit suspecter un NBL pelvien ou un tératome sacro coccygien qui </a:t>
            </a:r>
            <a:r>
              <a:rPr lang="fr-FR" dirty="0" smtClean="0"/>
              <a:t>est de </a:t>
            </a:r>
            <a:r>
              <a:rPr lang="fr-FR" dirty="0"/>
              <a:t>développement presque exclusivement </a:t>
            </a:r>
            <a:r>
              <a:rPr lang="fr-FR" dirty="0" smtClean="0"/>
              <a:t>pelvien.</a:t>
            </a:r>
          </a:p>
          <a:p>
            <a:r>
              <a:rPr lang="fr-FR" dirty="0" smtClean="0"/>
              <a:t>La </a:t>
            </a:r>
            <a:r>
              <a:rPr lang="fr-FR" dirty="0"/>
              <a:t>région anale </a:t>
            </a:r>
            <a:r>
              <a:rPr lang="fr-FR" dirty="0" smtClean="0"/>
              <a:t>et fessière </a:t>
            </a:r>
            <a:r>
              <a:rPr lang="fr-FR" dirty="0"/>
              <a:t>sera examinée très soigneusement afin de ne pas passer à côté </a:t>
            </a:r>
            <a:r>
              <a:rPr lang="fr-FR" dirty="0" smtClean="0"/>
              <a:t>d'un bombement </a:t>
            </a:r>
            <a:r>
              <a:rPr lang="fr-FR" dirty="0"/>
              <a:t>périnéal postérieur, d'un déplacement de l'anus, d'une masse fessière, </a:t>
            </a:r>
            <a:r>
              <a:rPr lang="fr-FR" dirty="0" smtClean="0"/>
              <a:t>ou une </a:t>
            </a:r>
            <a:r>
              <a:rPr lang="fr-FR" dirty="0"/>
              <a:t>fistule périnéale dont l'orifice cutané n'a pas de siège spécifique.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28596" y="714356"/>
          <a:ext cx="8501122" cy="4697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7631406" y="1357298"/>
            <a:ext cx="1512594" cy="923330"/>
          </a:xfrm>
          <a:prstGeom prst="rect">
            <a:avLst/>
          </a:prstGeom>
          <a:noFill/>
        </p:spPr>
        <p:txBody>
          <a:bodyPr wrap="none" rtlCol="0">
            <a:spAutoFit/>
          </a:bodyPr>
          <a:lstStyle/>
          <a:p>
            <a:r>
              <a:rPr lang="fr-FR" b="1" dirty="0" smtClean="0"/>
              <a:t>Hypothèses </a:t>
            </a:r>
          </a:p>
          <a:p>
            <a:r>
              <a:rPr lang="fr-FR" b="1" dirty="0" smtClean="0"/>
              <a:t>diagnostiques</a:t>
            </a:r>
            <a:endParaRPr lang="fr-FR" dirty="0" smtClean="0"/>
          </a:p>
          <a:p>
            <a:endParaRPr lang="fr-FR" dirty="0"/>
          </a:p>
        </p:txBody>
      </p:sp>
      <p:sp>
        <p:nvSpPr>
          <p:cNvPr id="6" name="ZoneTexte 5"/>
          <p:cNvSpPr txBox="1"/>
          <p:nvPr/>
        </p:nvSpPr>
        <p:spPr>
          <a:xfrm>
            <a:off x="5715008" y="2357430"/>
            <a:ext cx="2818016" cy="861774"/>
          </a:xfrm>
          <a:prstGeom prst="rect">
            <a:avLst/>
          </a:prstGeom>
          <a:noFill/>
        </p:spPr>
        <p:txBody>
          <a:bodyPr wrap="none" rtlCol="0">
            <a:spAutoFit/>
          </a:bodyPr>
          <a:lstStyle/>
          <a:p>
            <a:r>
              <a:rPr lang="fr-FR" sz="1600" b="1" dirty="0" smtClean="0"/>
              <a:t>Caractéristiques  clinique: </a:t>
            </a:r>
          </a:p>
          <a:p>
            <a:r>
              <a:rPr lang="fr-FR" sz="1600" b="1" dirty="0" smtClean="0"/>
              <a:t>(Siège, mobilité, consistance...)</a:t>
            </a:r>
          </a:p>
          <a:p>
            <a:endParaRPr lang="fr-FR" dirty="0"/>
          </a:p>
        </p:txBody>
      </p:sp>
      <p:sp>
        <p:nvSpPr>
          <p:cNvPr id="7" name="ZoneTexte 6"/>
          <p:cNvSpPr txBox="1"/>
          <p:nvPr/>
        </p:nvSpPr>
        <p:spPr>
          <a:xfrm>
            <a:off x="3857620" y="3000372"/>
            <a:ext cx="1136850" cy="861774"/>
          </a:xfrm>
          <a:prstGeom prst="rect">
            <a:avLst/>
          </a:prstGeom>
          <a:noFill/>
        </p:spPr>
        <p:txBody>
          <a:bodyPr wrap="none" rtlCol="0">
            <a:spAutoFit/>
          </a:bodyPr>
          <a:lstStyle/>
          <a:p>
            <a:r>
              <a:rPr lang="fr-FR" sz="1600" b="1" dirty="0" smtClean="0"/>
              <a:t>Signes </a:t>
            </a:r>
          </a:p>
          <a:p>
            <a:r>
              <a:rPr lang="fr-FR" sz="1600" b="1" dirty="0" smtClean="0"/>
              <a:t>spécifiques</a:t>
            </a:r>
          </a:p>
          <a:p>
            <a:endParaRPr lang="fr-FR" dirty="0"/>
          </a:p>
        </p:txBody>
      </p:sp>
      <p:sp>
        <p:nvSpPr>
          <p:cNvPr id="10" name="ZoneTexte 9"/>
          <p:cNvSpPr txBox="1"/>
          <p:nvPr/>
        </p:nvSpPr>
        <p:spPr>
          <a:xfrm>
            <a:off x="500034" y="5214950"/>
            <a:ext cx="7429552" cy="1200329"/>
          </a:xfrm>
          <a:prstGeom prst="rect">
            <a:avLst/>
          </a:prstGeom>
          <a:noFill/>
        </p:spPr>
        <p:txBody>
          <a:bodyPr wrap="square" rtlCol="0">
            <a:spAutoFit/>
          </a:bodyPr>
          <a:lstStyle/>
          <a:p>
            <a:r>
              <a:rPr lang="fr-FR" b="1" dirty="0"/>
              <a:t>MAP</a:t>
            </a:r>
          </a:p>
          <a:p>
            <a:endParaRPr lang="fr-FR" dirty="0" smtClean="0"/>
          </a:p>
          <a:p>
            <a:endParaRPr lang="fr-FR" dirty="0"/>
          </a:p>
          <a:p>
            <a:r>
              <a:rPr lang="fr-FR" smtClean="0"/>
              <a:t>     Schéma </a:t>
            </a:r>
            <a:r>
              <a:rPr lang="fr-FR" dirty="0"/>
              <a:t>d’orientation diagnostique, selon les données cliniques d’une MAP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85728"/>
            <a:ext cx="9144000" cy="857256"/>
          </a:xfrm>
        </p:spPr>
        <p:txBody>
          <a:bodyPr>
            <a:normAutofit fontScale="90000"/>
          </a:bodyPr>
          <a:lstStyle/>
          <a:p>
            <a:pPr algn="ctr"/>
            <a:r>
              <a:rPr lang="fr-FR" dirty="0" smtClean="0"/>
              <a:t/>
            </a:r>
            <a:br>
              <a:rPr lang="fr-FR" dirty="0" smtClean="0"/>
            </a:br>
            <a:r>
              <a:rPr lang="fr-FR" dirty="0" smtClean="0">
                <a:solidFill>
                  <a:srgbClr val="FF0000"/>
                </a:solidFill>
              </a:rPr>
              <a:t>PLAN DU COURS  </a:t>
            </a:r>
            <a:r>
              <a:rPr lang="fr-FR" dirty="0" smtClean="0">
                <a:solidFill>
                  <a:srgbClr val="C00000"/>
                </a:solidFill>
              </a:rPr>
              <a:t/>
            </a:r>
            <a:br>
              <a:rPr lang="fr-FR" dirty="0" smtClean="0">
                <a:solidFill>
                  <a:srgbClr val="C00000"/>
                </a:solidFill>
              </a:rPr>
            </a:br>
            <a:endParaRPr lang="fr-FR" dirty="0"/>
          </a:p>
        </p:txBody>
      </p:sp>
      <p:sp>
        <p:nvSpPr>
          <p:cNvPr id="3" name="Espace réservé du contenu 2"/>
          <p:cNvSpPr>
            <a:spLocks noGrp="1"/>
          </p:cNvSpPr>
          <p:nvPr>
            <p:ph sz="quarter" idx="1"/>
          </p:nvPr>
        </p:nvSpPr>
        <p:spPr>
          <a:xfrm>
            <a:off x="357158" y="1285860"/>
            <a:ext cx="8358214" cy="5257800"/>
          </a:xfrm>
        </p:spPr>
        <p:txBody>
          <a:bodyPr>
            <a:normAutofit fontScale="85000" lnSpcReduction="20000"/>
          </a:bodyPr>
          <a:lstStyle/>
          <a:p>
            <a:pPr>
              <a:lnSpc>
                <a:spcPct val="150000"/>
              </a:lnSpc>
            </a:pPr>
            <a:r>
              <a:rPr lang="fr-FR" sz="2800" b="1" dirty="0" smtClean="0">
                <a:latin typeface="Times New Roman" pitchFamily="18" charset="0"/>
                <a:cs typeface="Times New Roman" pitchFamily="18" charset="0"/>
              </a:rPr>
              <a:t>DÉFINITION &amp; GÉNERALITÉS</a:t>
            </a:r>
          </a:p>
          <a:p>
            <a:pPr>
              <a:lnSpc>
                <a:spcPct val="150000"/>
              </a:lnSpc>
            </a:pPr>
            <a:r>
              <a:rPr lang="fr-FR" sz="2800" b="1" dirty="0" smtClean="0">
                <a:latin typeface="Times New Roman" pitchFamily="18" charset="0"/>
                <a:cs typeface="Times New Roman" pitchFamily="18" charset="0"/>
              </a:rPr>
              <a:t>RAPPEL EMBRYOLOGIQUE</a:t>
            </a:r>
          </a:p>
          <a:p>
            <a:pPr>
              <a:lnSpc>
                <a:spcPct val="150000"/>
              </a:lnSpc>
            </a:pPr>
            <a:r>
              <a:rPr lang="fr-FR" sz="2800" b="1" dirty="0" smtClean="0">
                <a:latin typeface="Times New Roman" pitchFamily="18" charset="0"/>
                <a:cs typeface="Times New Roman" pitchFamily="18" charset="0"/>
              </a:rPr>
              <a:t>RAPPEL  ANATOMIQUE</a:t>
            </a:r>
          </a:p>
          <a:p>
            <a:pPr>
              <a:lnSpc>
                <a:spcPct val="150000"/>
              </a:lnSpc>
            </a:pPr>
            <a:r>
              <a:rPr lang="fr-FR" sz="2800" b="1" dirty="0" smtClean="0">
                <a:latin typeface="Times New Roman" pitchFamily="18" charset="0"/>
                <a:cs typeface="Times New Roman" pitchFamily="18" charset="0"/>
              </a:rPr>
              <a:t>CIRCONSTANCES DE DÉCOUVERTE</a:t>
            </a:r>
          </a:p>
          <a:p>
            <a:pPr>
              <a:lnSpc>
                <a:spcPct val="150000"/>
              </a:lnSpc>
            </a:pPr>
            <a:r>
              <a:rPr lang="fr-FR" sz="2800" b="1" dirty="0" smtClean="0">
                <a:latin typeface="Times New Roman" pitchFamily="18" charset="0"/>
                <a:cs typeface="Times New Roman" pitchFamily="18" charset="0"/>
              </a:rPr>
              <a:t>DÉMARCHE DIAGNOSTIC </a:t>
            </a:r>
          </a:p>
          <a:p>
            <a:pPr>
              <a:lnSpc>
                <a:spcPct val="150000"/>
              </a:lnSpc>
            </a:pPr>
            <a:r>
              <a:rPr lang="fr-FR" sz="2800" b="1" dirty="0" smtClean="0">
                <a:latin typeface="Times New Roman" pitchFamily="18" charset="0"/>
                <a:cs typeface="Times New Roman" pitchFamily="18" charset="0"/>
              </a:rPr>
              <a:t>MOYENS DIAGNOSTIQUES</a:t>
            </a:r>
          </a:p>
          <a:p>
            <a:pPr>
              <a:lnSpc>
                <a:spcPct val="150000"/>
              </a:lnSpc>
            </a:pPr>
            <a:r>
              <a:rPr lang="fr-FR" sz="2800" b="1" dirty="0" smtClean="0">
                <a:latin typeface="Times New Roman" pitchFamily="18" charset="0"/>
                <a:cs typeface="Times New Roman" pitchFamily="18" charset="0"/>
              </a:rPr>
              <a:t>DIAGNOSTIC TOPOGRAPHIQUE ET ETIOLOGIQUE</a:t>
            </a:r>
          </a:p>
          <a:p>
            <a:pPr>
              <a:lnSpc>
                <a:spcPct val="150000"/>
              </a:lnSpc>
            </a:pPr>
            <a:r>
              <a:rPr lang="fr-FR" sz="2800" b="1" dirty="0" smtClean="0">
                <a:latin typeface="Times New Roman" pitchFamily="18" charset="0"/>
                <a:cs typeface="Times New Roman" pitchFamily="18" charset="0"/>
              </a:rPr>
              <a:t>CONCLUSION</a:t>
            </a: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endParaRPr lang="fr-FR" b="1" i="1" dirty="0" smtClean="0">
              <a:latin typeface="Times New Roman" pitchFamily="18" charset="0"/>
              <a:cs typeface="Times New Roman" pitchFamily="18" charset="0"/>
            </a:endParaRPr>
          </a:p>
          <a:p>
            <a:endParaRPr lang="fr-FR" b="1" i="1" dirty="0" smtClean="0">
              <a:latin typeface="Times New Roman" pitchFamily="18" charset="0"/>
              <a:cs typeface="Times New Roman" pitchFamily="18" charset="0"/>
            </a:endParaRPr>
          </a:p>
          <a:p>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857232"/>
            <a:ext cx="8229600" cy="1143000"/>
          </a:xfrm>
        </p:spPr>
        <p:txBody>
          <a:bodyPr/>
          <a:lstStyle/>
          <a:p>
            <a:pPr>
              <a:lnSpc>
                <a:spcPct val="150000"/>
              </a:lnSpc>
            </a:pPr>
            <a:r>
              <a:rPr lang="fr-FR" dirty="0" smtClean="0">
                <a:solidFill>
                  <a:srgbClr val="FF0000"/>
                </a:solidFill>
                <a:latin typeface="Times New Roman" pitchFamily="18" charset="0"/>
                <a:cs typeface="Times New Roman" pitchFamily="18" charset="0"/>
              </a:rPr>
              <a:t>MOYENS DIAGNOSTIQUES</a:t>
            </a:r>
          </a:p>
        </p:txBody>
      </p:sp>
      <p:graphicFrame>
        <p:nvGraphicFramePr>
          <p:cNvPr id="3074" name="Object 4"/>
          <p:cNvGraphicFramePr>
            <a:graphicFrameLocks noChangeAspect="1"/>
          </p:cNvGraphicFramePr>
          <p:nvPr/>
        </p:nvGraphicFramePr>
        <p:xfrm>
          <a:off x="3428992" y="2857496"/>
          <a:ext cx="2286000" cy="2428875"/>
        </p:xfrm>
        <a:graphic>
          <a:graphicData uri="http://schemas.openxmlformats.org/presentationml/2006/ole">
            <p:oleObj spid="_x0000_s3074" name="Image bitmap" r:id="rId3" imgW="1428949" imgH="1257476" progId="PBrush">
              <p:embed/>
            </p:oleObj>
          </a:graphicData>
        </a:graphic>
      </p:graphicFrame>
      <p:pic>
        <p:nvPicPr>
          <p:cNvPr id="5" name="Espace réservé du contenu 9" descr="mhtml:file://C:\Users\ilhame\Documents\a%20garder\document%20de%20these\partie%20theorique\igr\imagerie\EMconsulte%20-%20Échographie%20en%20urologie%20pédiatrique.mht!http://www.em-consulte.com/showarticlefile/123166/chate_15.jpg"/>
          <p:cNvPicPr>
            <a:picLocks noGrp="1"/>
          </p:cNvPicPr>
          <p:nvPr>
            <p:ph idx="1"/>
          </p:nvPr>
        </p:nvPicPr>
        <p:blipFill>
          <a:blip r:embed="rId4">
            <a:extLst>
              <a:ext uri="{28A0092B-C50C-407E-A947-70E740481C1C}">
                <a14:useLocalDpi xmlns:a14="http://schemas.microsoft.com/office/drawing/2010/main" xmlns="" val="0"/>
              </a:ext>
            </a:extLst>
          </a:blip>
          <a:stretch>
            <a:fillRect/>
          </a:stretch>
        </p:blipFill>
        <p:spPr bwMode="auto">
          <a:xfrm>
            <a:off x="214282" y="2857496"/>
            <a:ext cx="3000396" cy="2466976"/>
          </a:xfrm>
          <a:prstGeom prst="rect">
            <a:avLst/>
          </a:prstGeom>
          <a:noFill/>
          <a:ln>
            <a:noFill/>
          </a:ln>
        </p:spPr>
      </p:pic>
      <p:graphicFrame>
        <p:nvGraphicFramePr>
          <p:cNvPr id="3075" name="Object 4"/>
          <p:cNvGraphicFramePr>
            <a:graphicFrameLocks noChangeAspect="1"/>
          </p:cNvGraphicFramePr>
          <p:nvPr/>
        </p:nvGraphicFramePr>
        <p:xfrm>
          <a:off x="5857884" y="2857496"/>
          <a:ext cx="3071834" cy="2357455"/>
        </p:xfrm>
        <a:graphic>
          <a:graphicData uri="http://schemas.openxmlformats.org/presentationml/2006/ole">
            <p:oleObj spid="_x0000_s3075" name="Image bitmap" r:id="rId5" imgW="3228571" imgH="2448267" progId="PBrush">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FF0000"/>
                </a:solidFill>
              </a:rPr>
              <a:t>APPORT DE L’IMAGERIE</a:t>
            </a:r>
          </a:p>
        </p:txBody>
      </p:sp>
      <p:sp>
        <p:nvSpPr>
          <p:cNvPr id="3" name="Espace réservé du contenu 2"/>
          <p:cNvSpPr>
            <a:spLocks noGrp="1"/>
          </p:cNvSpPr>
          <p:nvPr>
            <p:ph idx="1"/>
          </p:nvPr>
        </p:nvSpPr>
        <p:spPr>
          <a:xfrm>
            <a:off x="457200" y="1357298"/>
            <a:ext cx="8229600" cy="4768865"/>
          </a:xfrm>
        </p:spPr>
        <p:txBody>
          <a:bodyPr>
            <a:normAutofit lnSpcReduction="10000"/>
          </a:bodyPr>
          <a:lstStyle/>
          <a:p>
            <a:r>
              <a:rPr lang="fr-FR" dirty="0"/>
              <a:t>L’imagerie occupe une place essentielle dans le diagnostic des MAP de </a:t>
            </a:r>
            <a:r>
              <a:rPr lang="fr-FR" dirty="0" smtClean="0"/>
              <a:t>l’enfant</a:t>
            </a:r>
          </a:p>
          <a:p>
            <a:pPr>
              <a:buNone/>
            </a:pPr>
            <a:endParaRPr lang="fr-FR" dirty="0"/>
          </a:p>
          <a:p>
            <a:r>
              <a:rPr lang="fr-FR" dirty="0" smtClean="0"/>
              <a:t>Permet </a:t>
            </a:r>
            <a:r>
              <a:rPr lang="fr-FR" dirty="0"/>
              <a:t>le plus souvent de faire le diagnostic topographique « d’organe </a:t>
            </a:r>
            <a:r>
              <a:rPr lang="fr-FR" dirty="0" smtClean="0"/>
              <a:t>»</a:t>
            </a:r>
          </a:p>
          <a:p>
            <a:pPr>
              <a:buNone/>
            </a:pPr>
            <a:endParaRPr lang="fr-FR" dirty="0" smtClean="0"/>
          </a:p>
          <a:p>
            <a:r>
              <a:rPr lang="fr-FR" dirty="0" smtClean="0"/>
              <a:t>L’étude de la composante </a:t>
            </a:r>
            <a:r>
              <a:rPr lang="fr-FR" dirty="0" err="1" smtClean="0"/>
              <a:t>prévalente</a:t>
            </a:r>
            <a:r>
              <a:rPr lang="fr-FR" dirty="0" smtClean="0"/>
              <a:t> au sein de la lésion: masses kystiques, masses graisseuses ou masses tissulaires.</a:t>
            </a:r>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rmAutofit fontScale="90000"/>
          </a:bodyPr>
          <a:lstStyle/>
          <a:p>
            <a:r>
              <a:rPr lang="fr-FR" dirty="0" smtClean="0">
                <a:solidFill>
                  <a:srgbClr val="FF0000"/>
                </a:solidFill>
              </a:rPr>
              <a:t/>
            </a:r>
            <a:br>
              <a:rPr lang="fr-FR" dirty="0" smtClean="0">
                <a:solidFill>
                  <a:srgbClr val="FF0000"/>
                </a:solidFill>
              </a:rPr>
            </a:br>
            <a:r>
              <a:rPr lang="fr-FR" dirty="0" smtClean="0">
                <a:solidFill>
                  <a:srgbClr val="FF0000"/>
                </a:solidFill>
              </a:rPr>
              <a:t>L’ABDOMEN SANS PREPARATION (ASP) </a:t>
            </a:r>
            <a:r>
              <a:rPr lang="fr-FR" dirty="0" smtClean="0"/>
              <a:t/>
            </a:r>
            <a:br>
              <a:rPr lang="fr-FR" dirty="0" smtClean="0"/>
            </a:br>
            <a:endParaRPr lang="fr-FR" dirty="0"/>
          </a:p>
        </p:txBody>
      </p:sp>
      <p:sp>
        <p:nvSpPr>
          <p:cNvPr id="3" name="Espace réservé du contenu 2"/>
          <p:cNvSpPr>
            <a:spLocks noGrp="1"/>
          </p:cNvSpPr>
          <p:nvPr>
            <p:ph sz="half" idx="1"/>
          </p:nvPr>
        </p:nvSpPr>
        <p:spPr>
          <a:xfrm>
            <a:off x="457200" y="1214422"/>
            <a:ext cx="4038600" cy="4911741"/>
          </a:xfrm>
        </p:spPr>
        <p:txBody>
          <a:bodyPr>
            <a:normAutofit fontScale="85000" lnSpcReduction="10000"/>
          </a:bodyPr>
          <a:lstStyle/>
          <a:p>
            <a:r>
              <a:rPr lang="fr-FR" dirty="0" smtClean="0"/>
              <a:t>Réalisé de face et de profil, debout et en décubitus. </a:t>
            </a:r>
          </a:p>
          <a:p>
            <a:r>
              <a:rPr lang="fr-FR" dirty="0" smtClean="0"/>
              <a:t>Comprend en hauteur les coupoles diaphragmatiques et les ischions, et en largeur les parois.</a:t>
            </a:r>
          </a:p>
          <a:p>
            <a:r>
              <a:rPr lang="fr-FR" dirty="0" smtClean="0"/>
              <a:t>Permet de reconnaître l’effet de masse: refoulement des anses digestives par une opacité dont on peut apprécier le volume, la tonalité et les contours.</a:t>
            </a:r>
          </a:p>
          <a:p>
            <a:endParaRPr lang="fr-FR" dirty="0"/>
          </a:p>
        </p:txBody>
      </p:sp>
      <p:pic>
        <p:nvPicPr>
          <p:cNvPr id="2050" name="Picture 2"/>
          <p:cNvPicPr>
            <a:picLocks noGrp="1" noChangeAspect="1" noChangeArrowheads="1"/>
          </p:cNvPicPr>
          <p:nvPr>
            <p:ph sz="half" idx="2"/>
          </p:nvPr>
        </p:nvPicPr>
        <p:blipFill>
          <a:blip r:embed="rId2"/>
          <a:stretch>
            <a:fillRect/>
          </a:stretch>
        </p:blipFill>
        <p:spPr bwMode="auto">
          <a:xfrm>
            <a:off x="5143504" y="1214422"/>
            <a:ext cx="3648075" cy="5191125"/>
          </a:xfrm>
          <a:prstGeom prst="rect">
            <a:avLst/>
          </a:prstGeom>
          <a:noFill/>
          <a:ln>
            <a:noFill/>
          </a:ln>
        </p:spPr>
      </p:pic>
      <p:sp>
        <p:nvSpPr>
          <p:cNvPr id="5" name="ZoneTexte 4"/>
          <p:cNvSpPr txBox="1"/>
          <p:nvPr/>
        </p:nvSpPr>
        <p:spPr>
          <a:xfrm>
            <a:off x="5143504" y="6143644"/>
            <a:ext cx="3643338" cy="369332"/>
          </a:xfrm>
          <a:prstGeom prst="rect">
            <a:avLst/>
          </a:prstGeom>
          <a:solidFill>
            <a:schemeClr val="bg1"/>
          </a:solidFill>
        </p:spPr>
        <p:txBody>
          <a:bodyPr wrap="square" rtlCol="0">
            <a:spAutoFit/>
          </a:bodyPr>
          <a:lstStyle/>
          <a:p>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500034" y="357166"/>
            <a:ext cx="8001055" cy="4857784"/>
          </a:xfrm>
          <a:prstGeom prst="rect">
            <a:avLst/>
          </a:prstGeom>
          <a:noFill/>
          <a:ln w="9525">
            <a:noFill/>
            <a:miter lim="800000"/>
            <a:headEnd/>
            <a:tailEnd/>
          </a:ln>
          <a:effectLst/>
        </p:spPr>
      </p:pic>
      <p:sp>
        <p:nvSpPr>
          <p:cNvPr id="3" name="Rectangle 2"/>
          <p:cNvSpPr/>
          <p:nvPr/>
        </p:nvSpPr>
        <p:spPr>
          <a:xfrm>
            <a:off x="500034" y="5429264"/>
            <a:ext cx="8001056" cy="646331"/>
          </a:xfrm>
          <a:prstGeom prst="rect">
            <a:avLst/>
          </a:prstGeom>
        </p:spPr>
        <p:txBody>
          <a:bodyPr wrap="square">
            <a:spAutoFit/>
          </a:bodyPr>
          <a:lstStyle/>
          <a:p>
            <a:r>
              <a:rPr lang="fr-FR" dirty="0" smtClean="0"/>
              <a:t>Radiographie de l'abdomen sans préparation de profil couché : présence  de fines calcifications et d'une opacité </a:t>
            </a:r>
            <a:r>
              <a:rPr lang="fr-FR" dirty="0" err="1" smtClean="0"/>
              <a:t>prérachidienne</a:t>
            </a:r>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642918"/>
          </a:xfrm>
        </p:spPr>
        <p:txBody>
          <a:bodyPr>
            <a:normAutofit fontScale="90000"/>
          </a:bodyPr>
          <a:lstStyle/>
          <a:p>
            <a:r>
              <a:rPr lang="fr-FR" dirty="0" smtClean="0">
                <a:solidFill>
                  <a:srgbClr val="FF0000"/>
                </a:solidFill>
              </a:rPr>
              <a:t>L’ECHOGRAPHIE</a:t>
            </a:r>
            <a:endParaRPr lang="fr-FR" dirty="0">
              <a:solidFill>
                <a:srgbClr val="FF0000"/>
              </a:solidFill>
            </a:endParaRPr>
          </a:p>
        </p:txBody>
      </p:sp>
      <p:sp>
        <p:nvSpPr>
          <p:cNvPr id="3" name="Espace réservé du contenu 2"/>
          <p:cNvSpPr>
            <a:spLocks noGrp="1"/>
          </p:cNvSpPr>
          <p:nvPr>
            <p:ph sz="half" idx="1"/>
          </p:nvPr>
        </p:nvSpPr>
        <p:spPr>
          <a:xfrm>
            <a:off x="0" y="714356"/>
            <a:ext cx="5072066" cy="6143644"/>
          </a:xfrm>
        </p:spPr>
        <p:txBody>
          <a:bodyPr>
            <a:noAutofit/>
          </a:bodyPr>
          <a:lstStyle/>
          <a:p>
            <a:r>
              <a:rPr lang="fr-FR" sz="1600" dirty="0" smtClean="0"/>
              <a:t>Permet, le plus souvent, le diagnostic topographique de la masse, de la rattacher à un organe, de déterminer avec précision le volume tumoral, et de définir son caractère solide ou liquide, ce qui sera un argument en faveur de la bénignité ou de la malignité : </a:t>
            </a:r>
          </a:p>
          <a:p>
            <a:r>
              <a:rPr lang="fr-FR" sz="1600" dirty="0" smtClean="0"/>
              <a:t>Une masse kystique est pratiquement toujours bénigne</a:t>
            </a:r>
          </a:p>
          <a:p>
            <a:r>
              <a:rPr lang="fr-FR" sz="1600" dirty="0" smtClean="0"/>
              <a:t>Une masse solide, surtout si elle est hétérogène fait craindre une tumeur maligne.</a:t>
            </a:r>
          </a:p>
          <a:p>
            <a:r>
              <a:rPr lang="fr-FR" sz="1600" dirty="0" smtClean="0"/>
              <a:t>Cette distinction peut être difficile et certaines masses ont une </a:t>
            </a:r>
            <a:r>
              <a:rPr lang="fr-FR" sz="1600" dirty="0" err="1" smtClean="0"/>
              <a:t>échostructure</a:t>
            </a:r>
            <a:r>
              <a:rPr lang="fr-FR" sz="1600" dirty="0" smtClean="0"/>
              <a:t> mixte, en particulier dans le cas de tumeurs nécrosées. </a:t>
            </a:r>
          </a:p>
          <a:p>
            <a:r>
              <a:rPr lang="fr-FR" sz="1600" dirty="0" smtClean="0"/>
              <a:t>L’échographie permet aussi un bilan d'extension abdominale des tumeurs malignes en reconnaissant: L'atteinte des gros vaisseaux (aorte et VCI.)</a:t>
            </a:r>
          </a:p>
          <a:p>
            <a:r>
              <a:rPr lang="fr-FR" sz="1600" dirty="0" smtClean="0"/>
              <a:t>Le franchissement de la ligne médiane qui est un critère pronostique . Une ascite. ADP </a:t>
            </a:r>
          </a:p>
          <a:p>
            <a:r>
              <a:rPr lang="fr-FR" sz="1600" dirty="0" smtClean="0"/>
              <a:t>Des métastases hépatiques, rénales, splénique</a:t>
            </a:r>
          </a:p>
          <a:p>
            <a:r>
              <a:rPr lang="fr-FR" sz="1600" dirty="0" smtClean="0"/>
              <a:t>Elle permet de mettre en évidence une hydronéphrose dans le cadre d’un SJPU</a:t>
            </a:r>
          </a:p>
          <a:p>
            <a:r>
              <a:rPr lang="fr-FR" sz="1600" dirty="0" smtClean="0"/>
              <a:t>Elle constitue un outil diagnostique important des masses abdominales </a:t>
            </a:r>
            <a:r>
              <a:rPr lang="fr-FR" sz="1600" dirty="0" err="1" smtClean="0"/>
              <a:t>foetales</a:t>
            </a:r>
            <a:endParaRPr lang="fr-FR" sz="1600" dirty="0" smtClean="0"/>
          </a:p>
          <a:p>
            <a:r>
              <a:rPr lang="fr-FR" sz="1600" dirty="0" err="1" smtClean="0"/>
              <a:t>Cytoponction</a:t>
            </a:r>
            <a:r>
              <a:rPr lang="fr-FR" sz="1600" dirty="0" smtClean="0"/>
              <a:t> </a:t>
            </a:r>
            <a:r>
              <a:rPr lang="fr-FR" sz="1600" dirty="0" err="1" smtClean="0"/>
              <a:t>échoguidée</a:t>
            </a:r>
            <a:r>
              <a:rPr lang="fr-FR" sz="1600" dirty="0" smtClean="0"/>
              <a:t>.</a:t>
            </a:r>
            <a:endParaRPr lang="fr-FR" sz="1600" dirty="0"/>
          </a:p>
        </p:txBody>
      </p:sp>
      <p:pic>
        <p:nvPicPr>
          <p:cNvPr id="5" name="Espace réservé du contenu 5" descr="imgnephr9_1"/>
          <p:cNvPicPr>
            <a:picLocks noGrp="1"/>
          </p:cNvPicPr>
          <p:nvPr>
            <p:ph sz="half" idx="2"/>
          </p:nvPr>
        </p:nvPicPr>
        <p:blipFill>
          <a:blip r:embed="rId2">
            <a:extLst>
              <a:ext uri="{28A0092B-C50C-407E-A947-70E740481C1C}">
                <a14:useLocalDpi xmlns="" xmlns:a14="http://schemas.microsoft.com/office/drawing/2010/main" val="0"/>
              </a:ext>
            </a:extLst>
          </a:blip>
          <a:srcRect/>
          <a:stretch>
            <a:fillRect/>
          </a:stretch>
        </p:blipFill>
        <p:spPr bwMode="auto">
          <a:xfrm>
            <a:off x="5286380" y="928670"/>
            <a:ext cx="3643338" cy="4857784"/>
          </a:xfrm>
          <a:prstGeom prst="rect">
            <a:avLst/>
          </a:prstGeom>
          <a:noFill/>
          <a:ln>
            <a:noFill/>
          </a:ln>
        </p:spPr>
      </p:pic>
      <p:sp>
        <p:nvSpPr>
          <p:cNvPr id="6" name="Rectangle 5"/>
          <p:cNvSpPr/>
          <p:nvPr/>
        </p:nvSpPr>
        <p:spPr>
          <a:xfrm>
            <a:off x="5286380" y="5929330"/>
            <a:ext cx="3857620" cy="646331"/>
          </a:xfrm>
          <a:prstGeom prst="rect">
            <a:avLst/>
          </a:prstGeom>
        </p:spPr>
        <p:txBody>
          <a:bodyPr wrap="square">
            <a:spAutoFit/>
          </a:bodyPr>
          <a:lstStyle/>
          <a:p>
            <a:r>
              <a:rPr lang="fr-FR" dirty="0" smtClean="0"/>
              <a:t> tumeur rénale hétérogène aux limites   imprécises</a:t>
            </a:r>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143000"/>
          </a:xfrm>
        </p:spPr>
        <p:txBody>
          <a:bodyPr/>
          <a:lstStyle/>
          <a:p>
            <a:r>
              <a:rPr lang="fr-FR" dirty="0" smtClean="0">
                <a:solidFill>
                  <a:srgbClr val="FF0000"/>
                </a:solidFill>
              </a:rPr>
              <a:t>SCANNER</a:t>
            </a:r>
            <a:endParaRPr lang="fr-FR" dirty="0"/>
          </a:p>
        </p:txBody>
      </p:sp>
      <p:sp>
        <p:nvSpPr>
          <p:cNvPr id="3" name="Espace réservé du contenu 2"/>
          <p:cNvSpPr>
            <a:spLocks noGrp="1"/>
          </p:cNvSpPr>
          <p:nvPr>
            <p:ph sz="half" idx="1"/>
          </p:nvPr>
        </p:nvSpPr>
        <p:spPr>
          <a:xfrm>
            <a:off x="457200" y="1000108"/>
            <a:ext cx="4038600" cy="5357850"/>
          </a:xfrm>
        </p:spPr>
        <p:txBody>
          <a:bodyPr>
            <a:normAutofit fontScale="70000" lnSpcReduction="20000"/>
          </a:bodyPr>
          <a:lstStyle/>
          <a:p>
            <a:r>
              <a:rPr lang="fr-FR" dirty="0" smtClean="0"/>
              <a:t>Permet d'obtenir des coupes anatomiques très précises,</a:t>
            </a:r>
          </a:p>
          <a:p>
            <a:r>
              <a:rPr lang="fr-FR" dirty="0" smtClean="0"/>
              <a:t>Etudier la densité des différents tissus, et par IIDPC d'apprécier la vascularisation d'un organe ou d'une lésion, et de visualiser les GVX.</a:t>
            </a:r>
          </a:p>
          <a:p>
            <a:r>
              <a:rPr lang="fr-FR" dirty="0" smtClean="0"/>
              <a:t>Permet de poser le diagnostic positif, de mieux étudier les rapports, de faire une cartographie de la MAP, de préciser les organes d’origine.</a:t>
            </a:r>
          </a:p>
          <a:p>
            <a:r>
              <a:rPr lang="fr-FR" dirty="0" smtClean="0"/>
              <a:t>Evoquer la nature bénigne ou maligne, de guider les biopsies </a:t>
            </a:r>
          </a:p>
          <a:p>
            <a:r>
              <a:rPr lang="fr-FR" dirty="0" smtClean="0"/>
              <a:t>Aider le chirurgien pour juger de l’opérabilité de MAP</a:t>
            </a:r>
          </a:p>
          <a:p>
            <a:r>
              <a:rPr lang="fr-FR" dirty="0" smtClean="0"/>
              <a:t>Risque important d’irradiation surtout lors des examens à répétition</a:t>
            </a:r>
          </a:p>
          <a:p>
            <a:endParaRPr lang="fr-FR" dirty="0"/>
          </a:p>
        </p:txBody>
      </p:sp>
      <p:pic>
        <p:nvPicPr>
          <p:cNvPr id="5" name="Espace réservé du contenu 4" descr="imgnephr9_2"/>
          <p:cNvPicPr>
            <a:picLocks noGrp="1"/>
          </p:cNvPicPr>
          <p:nvPr>
            <p:ph sz="half" idx="2"/>
          </p:nvPr>
        </p:nvPicPr>
        <p:blipFill>
          <a:blip r:embed="rId2">
            <a:extLst>
              <a:ext uri="{28A0092B-C50C-407E-A947-70E740481C1C}">
                <a14:useLocalDpi xmlns="" xmlns:a14="http://schemas.microsoft.com/office/drawing/2010/main" val="0"/>
              </a:ext>
            </a:extLst>
          </a:blip>
          <a:stretch>
            <a:fillRect/>
          </a:stretch>
        </p:blipFill>
        <p:spPr bwMode="auto">
          <a:xfrm>
            <a:off x="4786314" y="1214422"/>
            <a:ext cx="3786214" cy="1928826"/>
          </a:xfrm>
          <a:prstGeom prst="rect">
            <a:avLst/>
          </a:prstGeom>
          <a:noFill/>
        </p:spPr>
      </p:pic>
      <p:pic>
        <p:nvPicPr>
          <p:cNvPr id="6" name="Espace réservé du contenu 3" descr="imgnephr13.jpg">
            <a:hlinkClick r:id="" action="ppaction://noaction"/>
          </p:cNvPr>
          <p:cNvPicPr>
            <a:picLocks noChangeAspect="1"/>
          </p:cNvPicPr>
          <p:nvPr/>
        </p:nvPicPr>
        <p:blipFill>
          <a:blip r:embed="rId3"/>
          <a:stretch>
            <a:fillRect/>
          </a:stretch>
        </p:blipFill>
        <p:spPr>
          <a:xfrm>
            <a:off x="4786314" y="3786189"/>
            <a:ext cx="3888453" cy="23907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1285852" y="500042"/>
            <a:ext cx="7215238" cy="4214842"/>
          </a:xfrm>
          <a:prstGeom prst="rect">
            <a:avLst/>
          </a:prstGeom>
          <a:noFill/>
          <a:ln w="9525">
            <a:noFill/>
            <a:miter lim="800000"/>
            <a:headEnd/>
            <a:tailEnd/>
          </a:ln>
          <a:effectLst/>
        </p:spPr>
      </p:pic>
      <p:sp>
        <p:nvSpPr>
          <p:cNvPr id="5" name="Rectangle 4"/>
          <p:cNvSpPr/>
          <p:nvPr/>
        </p:nvSpPr>
        <p:spPr>
          <a:xfrm>
            <a:off x="1428728" y="5000636"/>
            <a:ext cx="7072362" cy="707886"/>
          </a:xfrm>
          <a:prstGeom prst="rect">
            <a:avLst/>
          </a:prstGeom>
        </p:spPr>
        <p:txBody>
          <a:bodyPr wrap="square">
            <a:spAutoFit/>
          </a:bodyPr>
          <a:lstStyle/>
          <a:p>
            <a:r>
              <a:rPr lang="fr-FR" sz="2000" dirty="0" smtClean="0"/>
              <a:t>Coupe </a:t>
            </a:r>
            <a:r>
              <a:rPr lang="fr-FR" sz="2000" dirty="0" err="1" smtClean="0"/>
              <a:t>scanographique</a:t>
            </a:r>
            <a:r>
              <a:rPr lang="fr-FR" sz="2000" dirty="0" smtClean="0"/>
              <a:t> montrant une tumeur de </a:t>
            </a:r>
            <a:r>
              <a:rPr lang="fr-FR" sz="2000" dirty="0" err="1" smtClean="0"/>
              <a:t>Bolande</a:t>
            </a:r>
            <a:r>
              <a:rPr lang="fr-FR" sz="2000" dirty="0" smtClean="0"/>
              <a:t> ou </a:t>
            </a:r>
            <a:r>
              <a:rPr lang="fr-FR" sz="2000" dirty="0" err="1" smtClean="0"/>
              <a:t>hamartome</a:t>
            </a:r>
            <a:r>
              <a:rPr lang="fr-FR" sz="2000" dirty="0" smtClean="0"/>
              <a:t>  Rénal</a:t>
            </a:r>
            <a:endParaRPr lang="fr-FR"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428596" y="285729"/>
            <a:ext cx="8501122" cy="4500593"/>
          </a:xfrm>
          <a:prstGeom prst="rect">
            <a:avLst/>
          </a:prstGeom>
          <a:noFill/>
          <a:ln w="9525">
            <a:noFill/>
            <a:miter lim="800000"/>
            <a:headEnd/>
            <a:tailEnd/>
          </a:ln>
          <a:effectLst/>
        </p:spPr>
      </p:pic>
      <p:sp>
        <p:nvSpPr>
          <p:cNvPr id="3" name="Rectangle 2"/>
          <p:cNvSpPr/>
          <p:nvPr/>
        </p:nvSpPr>
        <p:spPr>
          <a:xfrm>
            <a:off x="428596" y="5143512"/>
            <a:ext cx="8501122" cy="400110"/>
          </a:xfrm>
          <a:prstGeom prst="rect">
            <a:avLst/>
          </a:prstGeom>
        </p:spPr>
        <p:txBody>
          <a:bodyPr wrap="square">
            <a:spAutoFit/>
          </a:bodyPr>
          <a:lstStyle/>
          <a:p>
            <a:r>
              <a:rPr lang="fr-FR" dirty="0" smtClean="0"/>
              <a:t>         </a:t>
            </a:r>
            <a:r>
              <a:rPr lang="fr-FR" sz="2000" b="1" dirty="0" smtClean="0"/>
              <a:t>TDM montrant une masse kystique du rein gauche en rapport avec un KH.</a:t>
            </a:r>
            <a:endParaRPr lang="fr-FR" sz="2000" b="1" dirty="0"/>
          </a:p>
        </p:txBody>
      </p:sp>
      <p:sp>
        <p:nvSpPr>
          <p:cNvPr id="4" name="ZoneTexte 3"/>
          <p:cNvSpPr txBox="1"/>
          <p:nvPr/>
        </p:nvSpPr>
        <p:spPr>
          <a:xfrm>
            <a:off x="1643042" y="4500570"/>
            <a:ext cx="4857784" cy="369332"/>
          </a:xfrm>
          <a:prstGeom prst="rect">
            <a:avLst/>
          </a:prstGeom>
          <a:solidFill>
            <a:schemeClr val="tx1"/>
          </a:solidFill>
        </p:spPr>
        <p:txBody>
          <a:bodyPr wrap="square" rtlCol="0">
            <a:spAutoFit/>
          </a:bodyPr>
          <a:lstStyle/>
          <a:p>
            <a:endParaRPr lang="fr-F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0"/>
            <a:ext cx="8229600" cy="1143000"/>
          </a:xfrm>
        </p:spPr>
        <p:txBody>
          <a:bodyPr/>
          <a:lstStyle/>
          <a:p>
            <a:r>
              <a:rPr lang="fr-FR" dirty="0" smtClean="0">
                <a:solidFill>
                  <a:srgbClr val="FF0000"/>
                </a:solidFill>
              </a:rPr>
              <a:t>L’IRM</a:t>
            </a:r>
            <a:endParaRPr lang="fr-FR" dirty="0">
              <a:solidFill>
                <a:srgbClr val="FF0000"/>
              </a:solidFill>
            </a:endParaRPr>
          </a:p>
        </p:txBody>
      </p:sp>
      <p:sp>
        <p:nvSpPr>
          <p:cNvPr id="3" name="Espace réservé du contenu 2"/>
          <p:cNvSpPr>
            <a:spLocks noGrp="1"/>
          </p:cNvSpPr>
          <p:nvPr>
            <p:ph sz="half" idx="1"/>
          </p:nvPr>
        </p:nvSpPr>
        <p:spPr>
          <a:xfrm>
            <a:off x="457200" y="1142984"/>
            <a:ext cx="4038600" cy="5214974"/>
          </a:xfrm>
        </p:spPr>
        <p:txBody>
          <a:bodyPr>
            <a:normAutofit fontScale="70000" lnSpcReduction="20000"/>
          </a:bodyPr>
          <a:lstStyle/>
          <a:p>
            <a:r>
              <a:rPr lang="fr-FR" dirty="0" smtClean="0"/>
              <a:t>Elle nécessite la même prémédication que TDM.</a:t>
            </a:r>
          </a:p>
          <a:p>
            <a:r>
              <a:rPr lang="fr-FR" dirty="0" smtClean="0"/>
              <a:t>IRM est plus bénéfique avec son caractère non irradiant. IIDPC hydrosoluble (gadolinium DTPA)</a:t>
            </a:r>
          </a:p>
          <a:p>
            <a:r>
              <a:rPr lang="fr-FR" dirty="0" smtClean="0"/>
              <a:t>IRM permet la même approche diagnostique et topographique que l'examen TDM. </a:t>
            </a:r>
          </a:p>
          <a:p>
            <a:r>
              <a:rPr lang="fr-FR" dirty="0" smtClean="0"/>
              <a:t>Des coupes multidirectionnelles, la visibilité spontanée des vaisseaux, la meilleure analyse des structures </a:t>
            </a:r>
            <a:r>
              <a:rPr lang="fr-FR" dirty="0" err="1" smtClean="0"/>
              <a:t>paravertebrales</a:t>
            </a:r>
            <a:r>
              <a:rPr lang="fr-FR" dirty="0" smtClean="0"/>
              <a:t> et intrarachidiennes.</a:t>
            </a:r>
          </a:p>
          <a:p>
            <a:r>
              <a:rPr lang="fr-FR" dirty="0" smtClean="0"/>
              <a:t>Elle peut également révéler des atteintes médullaires osseuses, cliniques ou infra-cliniques, et ainsi guider un geste biopsique</a:t>
            </a:r>
          </a:p>
          <a:p>
            <a:endParaRPr lang="fr-FR" dirty="0"/>
          </a:p>
        </p:txBody>
      </p:sp>
      <p:pic>
        <p:nvPicPr>
          <p:cNvPr id="5" name="Picture 2"/>
          <p:cNvPicPr>
            <a:picLocks noGrp="1" noChangeAspect="1" noChangeArrowheads="1"/>
          </p:cNvPicPr>
          <p:nvPr>
            <p:ph sz="half" idx="2"/>
          </p:nvPr>
        </p:nvPicPr>
        <p:blipFill>
          <a:blip r:embed="rId2"/>
          <a:srcRect/>
          <a:stretch>
            <a:fillRect/>
          </a:stretch>
        </p:blipFill>
        <p:spPr bwMode="auto">
          <a:xfrm>
            <a:off x="4929190" y="1214422"/>
            <a:ext cx="3643338" cy="4857783"/>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FF0000"/>
                </a:solidFill>
              </a:rPr>
              <a:t>L’UROGRAPHIE INTRAVEINEUSE (UIV)</a:t>
            </a:r>
            <a:endParaRPr lang="fr-FR" dirty="0"/>
          </a:p>
        </p:txBody>
      </p:sp>
      <p:sp>
        <p:nvSpPr>
          <p:cNvPr id="3" name="Espace réservé du contenu 2"/>
          <p:cNvSpPr>
            <a:spLocks noGrp="1"/>
          </p:cNvSpPr>
          <p:nvPr>
            <p:ph idx="1"/>
          </p:nvPr>
        </p:nvSpPr>
        <p:spPr/>
        <p:txBody>
          <a:bodyPr/>
          <a:lstStyle/>
          <a:p>
            <a:r>
              <a:rPr lang="fr-FR" dirty="0" smtClean="0"/>
              <a:t>Ses indications se sont beaucoup restreintes.</a:t>
            </a:r>
          </a:p>
          <a:p>
            <a:r>
              <a:rPr lang="fr-FR" dirty="0" smtClean="0"/>
              <a:t>Analyser son retentissement sur le parenchyme sain ou sur les cavités excrétrices.</a:t>
            </a:r>
          </a:p>
          <a:p>
            <a:r>
              <a:rPr lang="fr-FR" dirty="0" smtClean="0"/>
              <a:t>L’UIV reste l’examen de base pour l’exploration des hydronéphroses</a:t>
            </a:r>
          </a:p>
          <a:p>
            <a:pPr>
              <a:buNone/>
            </a:pP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r>
              <a:rPr lang="fr-FR" b="1" dirty="0" smtClean="0">
                <a:latin typeface="Times New Roman" pitchFamily="18" charset="0"/>
                <a:cs typeface="Times New Roman" pitchFamily="18" charset="0"/>
              </a:rPr>
              <a:t/>
            </a:r>
            <a:br>
              <a:rPr lang="fr-FR" b="1" dirty="0" smtClean="0">
                <a:latin typeface="Times New Roman" pitchFamily="18" charset="0"/>
                <a:cs typeface="Times New Roman" pitchFamily="18" charset="0"/>
              </a:rPr>
            </a:br>
            <a:r>
              <a:rPr lang="fr-FR" b="1" dirty="0" smtClean="0">
                <a:solidFill>
                  <a:srgbClr val="FF0000"/>
                </a:solidFill>
                <a:latin typeface="Times New Roman" pitchFamily="18" charset="0"/>
                <a:cs typeface="Times New Roman" pitchFamily="18" charset="0"/>
              </a:rPr>
              <a:t>DÉFINITION &amp; GÉNERALITÉS</a:t>
            </a:r>
            <a:br>
              <a:rPr lang="fr-FR" b="1" dirty="0" smtClean="0">
                <a:solidFill>
                  <a:srgbClr val="FF0000"/>
                </a:solidFill>
                <a:latin typeface="Times New Roman" pitchFamily="18" charset="0"/>
                <a:cs typeface="Times New Roman" pitchFamily="18" charset="0"/>
              </a:rPr>
            </a:br>
            <a:endParaRPr lang="fr-FR" dirty="0">
              <a:solidFill>
                <a:srgbClr val="FF0000"/>
              </a:solidFill>
            </a:endParaRPr>
          </a:p>
        </p:txBody>
      </p:sp>
      <p:sp>
        <p:nvSpPr>
          <p:cNvPr id="3" name="Espace réservé du contenu 2"/>
          <p:cNvSpPr>
            <a:spLocks noGrp="1"/>
          </p:cNvSpPr>
          <p:nvPr>
            <p:ph idx="1"/>
          </p:nvPr>
        </p:nvSpPr>
        <p:spPr/>
        <p:txBody>
          <a:bodyPr>
            <a:normAutofit fontScale="92500" lnSpcReduction="20000"/>
          </a:bodyPr>
          <a:lstStyle/>
          <a:p>
            <a:r>
              <a:rPr lang="fr-FR" dirty="0"/>
              <a:t>Les masses abdomino-pelviennes (MAP) chez l’enfant correspondent à </a:t>
            </a:r>
            <a:r>
              <a:rPr lang="fr-FR" dirty="0" smtClean="0"/>
              <a:t>des néoformations </a:t>
            </a:r>
            <a:r>
              <a:rPr lang="fr-FR" dirty="0"/>
              <a:t>ou processus, se développant dans la cavité abdominale </a:t>
            </a:r>
            <a:r>
              <a:rPr lang="fr-FR" dirty="0" smtClean="0"/>
              <a:t>et/ou pelvienne </a:t>
            </a:r>
            <a:r>
              <a:rPr lang="fr-FR" dirty="0"/>
              <a:t>qu’elles soient dues à une pathologie tumorale maligne, bénigne, </a:t>
            </a:r>
            <a:r>
              <a:rPr lang="fr-FR" dirty="0" smtClean="0"/>
              <a:t>d’origine malformative </a:t>
            </a:r>
            <a:r>
              <a:rPr lang="fr-FR" dirty="0"/>
              <a:t>ou infectieuse</a:t>
            </a:r>
            <a:r>
              <a:rPr lang="fr-FR" dirty="0" smtClean="0"/>
              <a:t>.</a:t>
            </a:r>
          </a:p>
          <a:p>
            <a:r>
              <a:rPr lang="fr-FR" dirty="0" smtClean="0"/>
              <a:t> </a:t>
            </a:r>
            <a:r>
              <a:rPr lang="fr-FR" dirty="0"/>
              <a:t>Ainsi la découverte d’une MAP chez l’enfant </a:t>
            </a:r>
            <a:r>
              <a:rPr lang="fr-FR" dirty="0" smtClean="0"/>
              <a:t>représente un </a:t>
            </a:r>
            <a:r>
              <a:rPr lang="fr-FR" dirty="0"/>
              <a:t>évènement grave pour le praticien comme pour la famille et soulève d’emblé </a:t>
            </a:r>
            <a:r>
              <a:rPr lang="fr-FR" dirty="0" smtClean="0"/>
              <a:t>du diagnostic </a:t>
            </a:r>
            <a:r>
              <a:rPr lang="fr-FR" dirty="0"/>
              <a:t>étiologique, ce qui impose une prise en charge urgente.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857232"/>
          </a:xfrm>
        </p:spPr>
        <p:txBody>
          <a:bodyPr/>
          <a:lstStyle/>
          <a:p>
            <a:r>
              <a:rPr lang="fr-FR" dirty="0" smtClean="0">
                <a:solidFill>
                  <a:srgbClr val="FF0000"/>
                </a:solidFill>
              </a:rPr>
              <a:t>LA SCINTIGRAPHIE</a:t>
            </a:r>
            <a:endParaRPr lang="fr-FR" dirty="0">
              <a:solidFill>
                <a:srgbClr val="FF0000"/>
              </a:solidFill>
            </a:endParaRPr>
          </a:p>
        </p:txBody>
      </p:sp>
      <p:sp>
        <p:nvSpPr>
          <p:cNvPr id="3" name="Espace réservé du contenu 2"/>
          <p:cNvSpPr>
            <a:spLocks noGrp="1"/>
          </p:cNvSpPr>
          <p:nvPr>
            <p:ph sz="half" idx="1"/>
          </p:nvPr>
        </p:nvSpPr>
        <p:spPr>
          <a:xfrm>
            <a:off x="457200" y="1142984"/>
            <a:ext cx="4038600" cy="5715016"/>
          </a:xfrm>
        </p:spPr>
        <p:txBody>
          <a:bodyPr>
            <a:normAutofit fontScale="47500" lnSpcReduction="20000"/>
          </a:bodyPr>
          <a:lstStyle/>
          <a:p>
            <a:r>
              <a:rPr lang="fr-FR" sz="4200" dirty="0" smtClean="0"/>
              <a:t>spécifique sur neuroblastes (95%). </a:t>
            </a:r>
          </a:p>
          <a:p>
            <a:r>
              <a:rPr lang="fr-FR" sz="4200" dirty="0" smtClean="0"/>
              <a:t>utilisant la fixation spécifique par les neuroblastes d’un faux neurotransmetteur, la </a:t>
            </a:r>
            <a:r>
              <a:rPr lang="fr-FR" sz="4200" dirty="0" err="1" smtClean="0"/>
              <a:t>métalodoBenzyl</a:t>
            </a:r>
            <a:r>
              <a:rPr lang="fr-FR" sz="4200" dirty="0" smtClean="0"/>
              <a:t>-Guanidine, radio marquée par de l’iode 131 ou 123</a:t>
            </a:r>
          </a:p>
          <a:p>
            <a:r>
              <a:rPr lang="fr-FR" sz="4200" dirty="0" smtClean="0"/>
              <a:t> Blocage par </a:t>
            </a:r>
            <a:r>
              <a:rPr lang="fr-FR" sz="4200" dirty="0" err="1" smtClean="0"/>
              <a:t>Lugol</a:t>
            </a:r>
            <a:r>
              <a:rPr lang="fr-FR" sz="4200" dirty="0" smtClean="0"/>
              <a:t> ou Iodure de potassium. </a:t>
            </a:r>
          </a:p>
          <a:p>
            <a:r>
              <a:rPr lang="fr-FR" sz="4200" dirty="0" smtClean="0"/>
              <a:t>A pratiquer avant tout geste opératoire++</a:t>
            </a:r>
          </a:p>
          <a:p>
            <a:r>
              <a:rPr lang="fr-FR" sz="4200" dirty="0" smtClean="0"/>
              <a:t>Cartographie: Tr primitive et métastases. </a:t>
            </a:r>
          </a:p>
          <a:p>
            <a:r>
              <a:rPr lang="fr-FR" sz="4200" dirty="0" smtClean="0"/>
              <a:t>Permettra le suivi.</a:t>
            </a:r>
            <a:r>
              <a:rPr lang="fr-FR" sz="4200" b="1" dirty="0" smtClean="0">
                <a:solidFill>
                  <a:srgbClr val="0070C0"/>
                </a:solidFill>
              </a:rPr>
              <a:t> </a:t>
            </a:r>
          </a:p>
          <a:p>
            <a:r>
              <a:rPr lang="fr-FR" sz="4200" b="1" dirty="0" smtClean="0">
                <a:solidFill>
                  <a:srgbClr val="0070C0"/>
                </a:solidFill>
              </a:rPr>
              <a:t>Scintigraphie Tec99</a:t>
            </a:r>
            <a:r>
              <a:rPr lang="fr-FR" sz="4200" b="1" dirty="0" smtClean="0"/>
              <a:t>: </a:t>
            </a:r>
          </a:p>
          <a:p>
            <a:pPr>
              <a:buNone/>
            </a:pPr>
            <a:r>
              <a:rPr lang="fr-FR" sz="4200" dirty="0" smtClean="0"/>
              <a:t>      Recherche lésions osseuses. Moins sensible. Non   spécifique.</a:t>
            </a:r>
          </a:p>
          <a:p>
            <a:endParaRPr lang="fr-FR" dirty="0"/>
          </a:p>
        </p:txBody>
      </p:sp>
      <p:graphicFrame>
        <p:nvGraphicFramePr>
          <p:cNvPr id="6146" name="Object 4"/>
          <p:cNvGraphicFramePr>
            <a:graphicFrameLocks noChangeAspect="1"/>
          </p:cNvGraphicFramePr>
          <p:nvPr>
            <p:ph sz="half" idx="2"/>
          </p:nvPr>
        </p:nvGraphicFramePr>
        <p:xfrm>
          <a:off x="4643438" y="1285860"/>
          <a:ext cx="4038600" cy="4461459"/>
        </p:xfrm>
        <a:graphic>
          <a:graphicData uri="http://schemas.openxmlformats.org/presentationml/2006/ole">
            <p:oleObj spid="_x0000_s6146" name="Image bitmap" r:id="rId3" imgW="4057143" imgH="2057143" progId="PBrush">
              <p:embed/>
            </p:oleObj>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L’ APPORT DE LA BIOLOGIE</a:t>
            </a:r>
            <a:endParaRPr lang="fr-FR" dirty="0">
              <a:solidFill>
                <a:srgbClr val="FF0000"/>
              </a:solidFill>
            </a:endParaRPr>
          </a:p>
        </p:txBody>
      </p:sp>
      <p:sp>
        <p:nvSpPr>
          <p:cNvPr id="3" name="Espace réservé du contenu 2"/>
          <p:cNvSpPr>
            <a:spLocks noGrp="1"/>
          </p:cNvSpPr>
          <p:nvPr>
            <p:ph idx="1"/>
          </p:nvPr>
        </p:nvSpPr>
        <p:spPr/>
        <p:txBody>
          <a:bodyPr>
            <a:normAutofit lnSpcReduction="10000"/>
          </a:bodyPr>
          <a:lstStyle/>
          <a:p>
            <a:r>
              <a:rPr lang="fr-FR" dirty="0" smtClean="0"/>
              <a:t>La biologie peut jouer un rôle important pour établir le diagnostic étiologique, le retentissement ou le pronostic.</a:t>
            </a:r>
          </a:p>
          <a:p>
            <a:r>
              <a:rPr lang="fr-FR" dirty="0" smtClean="0"/>
              <a:t>La demande du bilan biologique est orientée par les données de la clinique et de la radiologie, qui orientent le clinicien vers une étiologie maligne ou bénigne, ce qui permet aussi d’adapter le bilan biologique (marqueurs tumoraux, bilan infectieux…)</a:t>
            </a:r>
          </a:p>
          <a:p>
            <a:pPr>
              <a:buNone/>
            </a:pPr>
            <a:endParaRPr lang="fr-F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6908"/>
          </a:xfrm>
        </p:spPr>
        <p:txBody>
          <a:bodyPr>
            <a:normAutofit fontScale="90000"/>
          </a:bodyPr>
          <a:lstStyle/>
          <a:p>
            <a:r>
              <a:rPr lang="fr-FR" dirty="0" smtClean="0"/>
              <a:t/>
            </a:r>
            <a:br>
              <a:rPr lang="fr-FR" dirty="0" smtClean="0"/>
            </a:br>
            <a:r>
              <a:rPr lang="fr-FR" dirty="0" smtClean="0">
                <a:solidFill>
                  <a:srgbClr val="FF0000"/>
                </a:solidFill>
              </a:rPr>
              <a:t>EXAMENS NON SPÉCIFIQUES </a:t>
            </a:r>
            <a:br>
              <a:rPr lang="fr-FR" dirty="0" smtClean="0">
                <a:solidFill>
                  <a:srgbClr val="FF0000"/>
                </a:solidFill>
              </a:rPr>
            </a:br>
            <a:endParaRPr lang="fr-FR" dirty="0">
              <a:solidFill>
                <a:srgbClr val="FF0000"/>
              </a:solidFill>
            </a:endParaRPr>
          </a:p>
        </p:txBody>
      </p:sp>
      <p:sp>
        <p:nvSpPr>
          <p:cNvPr id="3" name="Espace réservé du contenu 2"/>
          <p:cNvSpPr>
            <a:spLocks noGrp="1"/>
          </p:cNvSpPr>
          <p:nvPr>
            <p:ph idx="1"/>
          </p:nvPr>
        </p:nvSpPr>
        <p:spPr/>
        <p:txBody>
          <a:bodyPr>
            <a:normAutofit lnSpcReduction="10000"/>
          </a:bodyPr>
          <a:lstStyle/>
          <a:p>
            <a:r>
              <a:rPr lang="fr-FR" dirty="0" smtClean="0"/>
              <a:t>L’hémogramme</a:t>
            </a:r>
          </a:p>
          <a:p>
            <a:r>
              <a:rPr lang="fr-FR" dirty="0" smtClean="0"/>
              <a:t>La </a:t>
            </a:r>
            <a:r>
              <a:rPr lang="fr-FR" dirty="0" err="1" smtClean="0"/>
              <a:t>lactico</a:t>
            </a:r>
            <a:r>
              <a:rPr lang="fr-FR" dirty="0" smtClean="0"/>
              <a:t>-</a:t>
            </a:r>
            <a:r>
              <a:rPr lang="fr-FR" dirty="0" err="1" smtClean="0"/>
              <a:t>deshydrogénase</a:t>
            </a:r>
            <a:r>
              <a:rPr lang="fr-FR" dirty="0" smtClean="0"/>
              <a:t> (LDH): son élévation sérique est le signe sensible et précoce d'une lésion tissulaire. Toutes les tumeurs malignes peuvent donner une élévation des LDH.</a:t>
            </a:r>
          </a:p>
          <a:p>
            <a:r>
              <a:rPr lang="fr-FR" dirty="0" smtClean="0"/>
              <a:t>Bilan métabolique, Ionogramme sanguin </a:t>
            </a:r>
          </a:p>
          <a:p>
            <a:r>
              <a:rPr lang="fr-FR" dirty="0" smtClean="0"/>
              <a:t>Bilan nutritionnel</a:t>
            </a:r>
          </a:p>
          <a:p>
            <a:r>
              <a:rPr lang="fr-FR" dirty="0" smtClean="0"/>
              <a:t>L’examen </a:t>
            </a:r>
            <a:r>
              <a:rPr lang="fr-FR" dirty="0" err="1" smtClean="0"/>
              <a:t>cyto-bactériologique</a:t>
            </a:r>
            <a:r>
              <a:rPr lang="fr-FR" dirty="0" smtClean="0"/>
              <a:t> des urines</a:t>
            </a:r>
          </a:p>
          <a:p>
            <a:endParaRPr lang="fr-F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EXAMENS SPÉCIFIQUES</a:t>
            </a:r>
            <a:endParaRPr lang="fr-FR" dirty="0">
              <a:solidFill>
                <a:srgbClr val="FF0000"/>
              </a:solidFill>
            </a:endParaRPr>
          </a:p>
        </p:txBody>
      </p:sp>
      <p:sp>
        <p:nvSpPr>
          <p:cNvPr id="3" name="Espace réservé du contenu 2"/>
          <p:cNvSpPr>
            <a:spLocks noGrp="1"/>
          </p:cNvSpPr>
          <p:nvPr>
            <p:ph idx="1"/>
          </p:nvPr>
        </p:nvSpPr>
        <p:spPr/>
        <p:txBody>
          <a:bodyPr/>
          <a:lstStyle/>
          <a:p>
            <a:r>
              <a:rPr lang="fr-FR" dirty="0" smtClean="0"/>
              <a:t>Les catécholamines urinaires: intérêt diagnostique dans le NRB, phéochromocytome</a:t>
            </a:r>
          </a:p>
          <a:p>
            <a:r>
              <a:rPr lang="fr-FR" dirty="0" smtClean="0"/>
              <a:t>La </a:t>
            </a:r>
            <a:r>
              <a:rPr lang="fr-FR" dirty="0" err="1" smtClean="0"/>
              <a:t>neuron</a:t>
            </a:r>
            <a:r>
              <a:rPr lang="fr-FR" dirty="0" smtClean="0"/>
              <a:t>-</a:t>
            </a:r>
            <a:r>
              <a:rPr lang="fr-FR" dirty="0" err="1" smtClean="0"/>
              <a:t>specifique</a:t>
            </a:r>
            <a:r>
              <a:rPr lang="fr-FR" dirty="0" smtClean="0"/>
              <a:t> </a:t>
            </a:r>
            <a:r>
              <a:rPr lang="fr-FR" dirty="0" err="1" smtClean="0"/>
              <a:t>enolase</a:t>
            </a:r>
            <a:r>
              <a:rPr lang="fr-FR" dirty="0" smtClean="0"/>
              <a:t> (NSE) </a:t>
            </a:r>
          </a:p>
          <a:p>
            <a:r>
              <a:rPr lang="fr-FR" dirty="0" smtClean="0"/>
              <a:t>L’alpha </a:t>
            </a:r>
            <a:r>
              <a:rPr lang="fr-FR" dirty="0" err="1" smtClean="0"/>
              <a:t>foetoprotéine</a:t>
            </a:r>
            <a:endParaRPr lang="fr-FR" dirty="0" smtClean="0"/>
          </a:p>
          <a:p>
            <a:r>
              <a:rPr lang="fr-FR" dirty="0" err="1" smtClean="0"/>
              <a:t>Vasoactive</a:t>
            </a:r>
            <a:r>
              <a:rPr lang="fr-FR" dirty="0" smtClean="0"/>
              <a:t> intestinal peptide (VIP) </a:t>
            </a:r>
          </a:p>
          <a:p>
            <a:r>
              <a:rPr lang="fr-FR" dirty="0" smtClean="0"/>
              <a:t>Hormone chorionique </a:t>
            </a:r>
            <a:r>
              <a:rPr lang="fr-FR" dirty="0" err="1" smtClean="0"/>
              <a:t>gonadotrophique</a:t>
            </a:r>
            <a:r>
              <a:rPr lang="fr-FR" dirty="0" smtClean="0"/>
              <a:t> </a:t>
            </a:r>
            <a:r>
              <a:rPr lang="el-GR" b="1" dirty="0" smtClean="0"/>
              <a:t>Β</a:t>
            </a:r>
            <a:r>
              <a:rPr lang="fr-FR" b="1" dirty="0" err="1" smtClean="0"/>
              <a:t>hcg</a:t>
            </a:r>
            <a:endParaRPr lang="fr-FR" b="1" dirty="0" smtClean="0"/>
          </a:p>
          <a:p>
            <a:r>
              <a:rPr lang="fr-FR" dirty="0" smtClean="0"/>
              <a:t>Le </a:t>
            </a:r>
            <a:r>
              <a:rPr lang="fr-FR" dirty="0" err="1" smtClean="0"/>
              <a:t>médulogramme</a:t>
            </a:r>
            <a:r>
              <a:rPr lang="fr-FR" dirty="0" smtClean="0"/>
              <a:t> </a:t>
            </a:r>
          </a:p>
          <a:p>
            <a:endParaRPr lang="fr-F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p:txBody>
          <a:bodyPr/>
          <a:lstStyle/>
          <a:p>
            <a:pPr eaLnBrk="1" hangingPunct="1"/>
            <a:endParaRPr lang="fr-FR" smtClean="0"/>
          </a:p>
        </p:txBody>
      </p:sp>
      <p:pic>
        <p:nvPicPr>
          <p:cNvPr id="21507" name="Picture 3" descr="rezreImaghgfe1rere"/>
          <p:cNvPicPr>
            <a:picLocks noChangeAspect="1" noChangeArrowheads="1"/>
          </p:cNvPicPr>
          <p:nvPr/>
        </p:nvPicPr>
        <p:blipFill>
          <a:blip r:embed="rId2">
            <a:lum bright="100000" contrast="100000"/>
          </a:blip>
          <a:srcRect/>
          <a:stretch>
            <a:fillRect/>
          </a:stretch>
        </p:blipFill>
        <p:spPr bwMode="auto">
          <a:xfrm>
            <a:off x="0" y="0"/>
            <a:ext cx="9144000" cy="6858000"/>
          </a:xfrm>
          <a:prstGeom prst="rect">
            <a:avLst/>
          </a:prstGeom>
          <a:noFill/>
          <a:ln w="9525">
            <a:noFill/>
            <a:miter lim="800000"/>
            <a:headEnd/>
            <a:tailEnd/>
          </a:ln>
        </p:spPr>
      </p:pic>
      <p:sp>
        <p:nvSpPr>
          <p:cNvPr id="9" name="Titre 8"/>
          <p:cNvSpPr>
            <a:spLocks/>
          </p:cNvSpPr>
          <p:nvPr/>
        </p:nvSpPr>
        <p:spPr bwMode="auto">
          <a:xfrm>
            <a:off x="457200" y="428625"/>
            <a:ext cx="8229600" cy="928688"/>
          </a:xfrm>
          <a:prstGeom prst="rect">
            <a:avLst/>
          </a:prstGeom>
          <a:noFill/>
          <a:ln w="9525">
            <a:noFill/>
            <a:miter lim="800000"/>
            <a:headEnd/>
            <a:tailEnd/>
          </a:ln>
        </p:spPr>
        <p:txBody>
          <a:bodyPr anchor="ctr"/>
          <a:lstStyle/>
          <a:p>
            <a:pPr algn="ctr" fontAlgn="auto">
              <a:spcAft>
                <a:spcPts val="0"/>
              </a:spcAft>
              <a:defRPr/>
            </a:pPr>
            <a:r>
              <a:rPr lang="fr-FR" sz="4000" b="1" dirty="0" smtClean="0">
                <a:solidFill>
                  <a:srgbClr val="7030A0"/>
                </a:solidFill>
                <a:latin typeface="+mn-lt"/>
                <a:ea typeface="+mj-ea"/>
                <a:cs typeface="Arial" pitchFamily="34" charset="0"/>
              </a:rPr>
              <a:t> </a:t>
            </a:r>
            <a:endParaRPr lang="fr-FR" sz="4000" b="1" dirty="0">
              <a:solidFill>
                <a:srgbClr val="7030A0"/>
              </a:solidFill>
              <a:latin typeface="+mn-lt"/>
              <a:ea typeface="+mj-ea"/>
              <a:cs typeface="+mj-cs"/>
            </a:endParaRPr>
          </a:p>
        </p:txBody>
      </p:sp>
      <p:grpSp>
        <p:nvGrpSpPr>
          <p:cNvPr id="2" name="Espace réservé du contenu 44"/>
          <p:cNvGrpSpPr>
            <a:grpSpLocks noGrp="1"/>
          </p:cNvGrpSpPr>
          <p:nvPr/>
        </p:nvGrpSpPr>
        <p:grpSpPr bwMode="auto">
          <a:xfrm>
            <a:off x="428596" y="1143000"/>
            <a:ext cx="4225953" cy="5076822"/>
            <a:chOff x="357021" y="-73172"/>
            <a:chExt cx="8895079" cy="6789160"/>
          </a:xfrm>
        </p:grpSpPr>
        <p:pic>
          <p:nvPicPr>
            <p:cNvPr id="21514" name="Picture 3"/>
            <p:cNvPicPr>
              <a:picLocks noChangeAspect="1" noChangeArrowheads="1"/>
            </p:cNvPicPr>
            <p:nvPr/>
          </p:nvPicPr>
          <p:blipFill>
            <a:blip r:embed="rId3"/>
            <a:srcRect/>
            <a:stretch>
              <a:fillRect/>
            </a:stretch>
          </p:blipFill>
          <p:spPr bwMode="auto">
            <a:xfrm>
              <a:off x="857224" y="500043"/>
              <a:ext cx="2286016" cy="1928825"/>
            </a:xfrm>
            <a:prstGeom prst="rect">
              <a:avLst/>
            </a:prstGeom>
            <a:noFill/>
            <a:ln w="9525">
              <a:noFill/>
              <a:miter lim="800000"/>
              <a:headEnd/>
              <a:tailEnd/>
            </a:ln>
          </p:spPr>
        </p:pic>
        <p:sp>
          <p:nvSpPr>
            <p:cNvPr id="48" name="Rectangle 47"/>
            <p:cNvSpPr/>
            <p:nvPr/>
          </p:nvSpPr>
          <p:spPr>
            <a:xfrm>
              <a:off x="2642653" y="2429776"/>
              <a:ext cx="2977259" cy="987167"/>
            </a:xfrm>
            <a:prstGeom prst="rect">
              <a:avLst/>
            </a:prstGeom>
          </p:spPr>
          <p:txBody>
            <a:bodyPr>
              <a:spAutoFit/>
            </a:bodyPr>
            <a:lstStyle/>
            <a:p>
              <a:pPr fontAlgn="auto">
                <a:spcBef>
                  <a:spcPts val="0"/>
                </a:spcBef>
                <a:spcAft>
                  <a:spcPts val="0"/>
                </a:spcAft>
                <a:defRPr/>
              </a:pPr>
              <a:endParaRPr lang="fr-FR" dirty="0">
                <a:latin typeface="+mn-lt"/>
              </a:endParaRPr>
            </a:p>
            <a:p>
              <a:pPr algn="ctr" fontAlgn="auto">
                <a:spcBef>
                  <a:spcPts val="0"/>
                </a:spcBef>
                <a:spcAft>
                  <a:spcPts val="0"/>
                </a:spcAft>
                <a:defRPr/>
              </a:pPr>
              <a:r>
                <a:rPr lang="fr-FR" sz="1200" b="1" dirty="0">
                  <a:latin typeface="+mj-lt"/>
                </a:rPr>
                <a:t>Diagnostic  pluridisciplinaire </a:t>
              </a:r>
            </a:p>
          </p:txBody>
        </p:sp>
        <p:pic>
          <p:nvPicPr>
            <p:cNvPr id="21516" name="Picture 5"/>
            <p:cNvPicPr>
              <a:picLocks noChangeAspect="1" noChangeArrowheads="1"/>
            </p:cNvPicPr>
            <p:nvPr/>
          </p:nvPicPr>
          <p:blipFill>
            <a:blip r:embed="rId4"/>
            <a:srcRect/>
            <a:stretch>
              <a:fillRect/>
            </a:stretch>
          </p:blipFill>
          <p:spPr bwMode="auto">
            <a:xfrm>
              <a:off x="808124" y="4607924"/>
              <a:ext cx="2076458" cy="1928826"/>
            </a:xfrm>
            <a:prstGeom prst="rect">
              <a:avLst/>
            </a:prstGeom>
            <a:noFill/>
            <a:ln w="9525">
              <a:noFill/>
              <a:miter lim="800000"/>
              <a:headEnd/>
              <a:tailEnd/>
            </a:ln>
          </p:spPr>
        </p:pic>
        <p:pic>
          <p:nvPicPr>
            <p:cNvPr id="21517" name="Picture 6"/>
            <p:cNvPicPr>
              <a:picLocks noChangeAspect="1" noChangeArrowheads="1"/>
            </p:cNvPicPr>
            <p:nvPr/>
          </p:nvPicPr>
          <p:blipFill>
            <a:blip r:embed="rId5"/>
            <a:srcRect/>
            <a:stretch>
              <a:fillRect/>
            </a:stretch>
          </p:blipFill>
          <p:spPr bwMode="auto">
            <a:xfrm>
              <a:off x="5770257" y="4894522"/>
              <a:ext cx="3071834" cy="1821466"/>
            </a:xfrm>
            <a:prstGeom prst="rect">
              <a:avLst/>
            </a:prstGeom>
            <a:noFill/>
            <a:ln w="9525">
              <a:noFill/>
              <a:miter lim="800000"/>
              <a:headEnd/>
              <a:tailEnd/>
            </a:ln>
          </p:spPr>
        </p:pic>
        <p:pic>
          <p:nvPicPr>
            <p:cNvPr id="21518" name="Picture 7"/>
            <p:cNvPicPr>
              <a:picLocks noChangeAspect="1" noChangeArrowheads="1"/>
            </p:cNvPicPr>
            <p:nvPr/>
          </p:nvPicPr>
          <p:blipFill>
            <a:blip r:embed="rId6"/>
            <a:srcRect/>
            <a:stretch>
              <a:fillRect/>
            </a:stretch>
          </p:blipFill>
          <p:spPr bwMode="auto">
            <a:xfrm>
              <a:off x="6000760" y="500043"/>
              <a:ext cx="2643206" cy="2000264"/>
            </a:xfrm>
            <a:prstGeom prst="rect">
              <a:avLst/>
            </a:prstGeom>
            <a:noFill/>
            <a:ln w="9525">
              <a:noFill/>
              <a:miter lim="800000"/>
              <a:headEnd/>
              <a:tailEnd/>
            </a:ln>
          </p:spPr>
        </p:pic>
        <p:pic>
          <p:nvPicPr>
            <p:cNvPr id="21519" name="Picture 8"/>
            <p:cNvPicPr>
              <a:picLocks noChangeAspect="1" noChangeArrowheads="1"/>
            </p:cNvPicPr>
            <p:nvPr/>
          </p:nvPicPr>
          <p:blipFill>
            <a:blip r:embed="rId7"/>
            <a:srcRect/>
            <a:stretch>
              <a:fillRect/>
            </a:stretch>
          </p:blipFill>
          <p:spPr bwMode="auto">
            <a:xfrm>
              <a:off x="6000761" y="2888341"/>
              <a:ext cx="2714646" cy="1326476"/>
            </a:xfrm>
            <a:prstGeom prst="rect">
              <a:avLst/>
            </a:prstGeom>
            <a:noFill/>
            <a:ln w="9525">
              <a:noFill/>
              <a:miter lim="800000"/>
              <a:headEnd/>
              <a:tailEnd/>
            </a:ln>
          </p:spPr>
        </p:pic>
        <p:sp>
          <p:nvSpPr>
            <p:cNvPr id="21520" name="Rectangle 52"/>
            <p:cNvSpPr>
              <a:spLocks noChangeArrowheads="1"/>
            </p:cNvSpPr>
            <p:nvPr/>
          </p:nvSpPr>
          <p:spPr bwMode="auto">
            <a:xfrm>
              <a:off x="6071334" y="-73172"/>
              <a:ext cx="2105245" cy="493901"/>
            </a:xfrm>
            <a:prstGeom prst="rect">
              <a:avLst/>
            </a:prstGeom>
            <a:noFill/>
            <a:ln w="9525">
              <a:noFill/>
              <a:miter lim="800000"/>
              <a:headEnd/>
              <a:tailEnd/>
            </a:ln>
          </p:spPr>
          <p:txBody>
            <a:bodyPr>
              <a:spAutoFit/>
            </a:bodyPr>
            <a:lstStyle/>
            <a:p>
              <a:r>
                <a:rPr lang="fr-FR" sz="1200" b="1">
                  <a:latin typeface="Calibri" pitchFamily="34" charset="0"/>
                </a:rPr>
                <a:t>Histologie</a:t>
              </a:r>
              <a:r>
                <a:rPr lang="fr-FR" b="1">
                  <a:latin typeface="Calibri" pitchFamily="34" charset="0"/>
                </a:rPr>
                <a:t> </a:t>
              </a:r>
              <a:endParaRPr lang="fr-FR">
                <a:latin typeface="Calibri" pitchFamily="34" charset="0"/>
              </a:endParaRPr>
            </a:p>
          </p:txBody>
        </p:sp>
        <p:sp>
          <p:nvSpPr>
            <p:cNvPr id="21521" name="Rectangle 53"/>
            <p:cNvSpPr>
              <a:spLocks noChangeArrowheads="1"/>
            </p:cNvSpPr>
            <p:nvPr/>
          </p:nvSpPr>
          <p:spPr bwMode="auto">
            <a:xfrm>
              <a:off x="808221" y="-73172"/>
              <a:ext cx="2105245" cy="493901"/>
            </a:xfrm>
            <a:prstGeom prst="rect">
              <a:avLst/>
            </a:prstGeom>
            <a:noFill/>
            <a:ln w="9525">
              <a:noFill/>
              <a:miter lim="800000"/>
              <a:headEnd/>
              <a:tailEnd/>
            </a:ln>
          </p:spPr>
          <p:txBody>
            <a:bodyPr>
              <a:spAutoFit/>
            </a:bodyPr>
            <a:lstStyle/>
            <a:p>
              <a:r>
                <a:rPr lang="fr-FR" sz="1200" b="1">
                  <a:latin typeface="Calibri" pitchFamily="34" charset="0"/>
                </a:rPr>
                <a:t>Cytologie</a:t>
              </a:r>
              <a:r>
                <a:rPr lang="fr-FR" b="1">
                  <a:latin typeface="Calibri" pitchFamily="34" charset="0"/>
                </a:rPr>
                <a:t> </a:t>
              </a:r>
              <a:endParaRPr lang="fr-FR">
                <a:latin typeface="Calibri" pitchFamily="34" charset="0"/>
              </a:endParaRPr>
            </a:p>
          </p:txBody>
        </p:sp>
        <p:sp>
          <p:nvSpPr>
            <p:cNvPr id="55" name="Ellipse 54"/>
            <p:cNvSpPr/>
            <p:nvPr/>
          </p:nvSpPr>
          <p:spPr>
            <a:xfrm>
              <a:off x="2716166" y="2499832"/>
              <a:ext cx="2856966" cy="10720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1523" name="ZoneTexte 55"/>
            <p:cNvSpPr txBox="1">
              <a:spLocks noChangeArrowheads="1"/>
            </p:cNvSpPr>
            <p:nvPr/>
          </p:nvSpPr>
          <p:spPr bwMode="auto">
            <a:xfrm>
              <a:off x="2612536" y="4225791"/>
              <a:ext cx="1391729" cy="370425"/>
            </a:xfrm>
            <a:prstGeom prst="rect">
              <a:avLst/>
            </a:prstGeom>
            <a:noFill/>
            <a:ln w="9525">
              <a:noFill/>
              <a:miter lim="800000"/>
              <a:headEnd/>
              <a:tailEnd/>
            </a:ln>
          </p:spPr>
          <p:txBody>
            <a:bodyPr>
              <a:spAutoFit/>
            </a:bodyPr>
            <a:lstStyle/>
            <a:p>
              <a:r>
                <a:rPr lang="fr-FR" sz="1200" b="1" dirty="0">
                  <a:latin typeface="Calibri" pitchFamily="34" charset="0"/>
                </a:rPr>
                <a:t>FISH</a:t>
              </a:r>
            </a:p>
          </p:txBody>
        </p:sp>
        <p:sp>
          <p:nvSpPr>
            <p:cNvPr id="21524" name="ZoneTexte 56"/>
            <p:cNvSpPr txBox="1">
              <a:spLocks noChangeArrowheads="1"/>
            </p:cNvSpPr>
            <p:nvPr/>
          </p:nvSpPr>
          <p:spPr bwMode="auto">
            <a:xfrm>
              <a:off x="5770585" y="4225799"/>
              <a:ext cx="3481515" cy="349846"/>
            </a:xfrm>
            <a:prstGeom prst="rect">
              <a:avLst/>
            </a:prstGeom>
            <a:noFill/>
            <a:ln w="9525">
              <a:noFill/>
              <a:miter lim="800000"/>
              <a:headEnd/>
              <a:tailEnd/>
            </a:ln>
          </p:spPr>
          <p:txBody>
            <a:bodyPr>
              <a:spAutoFit/>
            </a:bodyPr>
            <a:lstStyle/>
            <a:p>
              <a:r>
                <a:rPr lang="fr-FR" sz="1100" b="1">
                  <a:latin typeface="Calibri" pitchFamily="34" charset="0"/>
                </a:rPr>
                <a:t>Biologie moléculaire</a:t>
              </a:r>
            </a:p>
          </p:txBody>
        </p:sp>
        <p:sp>
          <p:nvSpPr>
            <p:cNvPr id="21526" name="ZoneTexte 58"/>
            <p:cNvSpPr txBox="1">
              <a:spLocks noChangeArrowheads="1"/>
            </p:cNvSpPr>
            <p:nvPr/>
          </p:nvSpPr>
          <p:spPr bwMode="auto">
            <a:xfrm>
              <a:off x="357021" y="4034726"/>
              <a:ext cx="2405994" cy="370425"/>
            </a:xfrm>
            <a:prstGeom prst="rect">
              <a:avLst/>
            </a:prstGeom>
            <a:noFill/>
            <a:ln w="9525">
              <a:noFill/>
              <a:miter lim="800000"/>
              <a:headEnd/>
              <a:tailEnd/>
            </a:ln>
          </p:spPr>
          <p:txBody>
            <a:bodyPr>
              <a:spAutoFit/>
            </a:bodyPr>
            <a:lstStyle/>
            <a:p>
              <a:pPr algn="just"/>
              <a:r>
                <a:rPr lang="fr-FR" sz="1200" b="1" dirty="0">
                  <a:latin typeface="Calibri" pitchFamily="34" charset="0"/>
                </a:rPr>
                <a:t>Cytogénétique</a:t>
              </a:r>
            </a:p>
          </p:txBody>
        </p:sp>
      </p:grpSp>
      <p:sp>
        <p:nvSpPr>
          <p:cNvPr id="11" name="Espace réservé du contenu 10"/>
          <p:cNvSpPr>
            <a:spLocks/>
          </p:cNvSpPr>
          <p:nvPr/>
        </p:nvSpPr>
        <p:spPr bwMode="auto">
          <a:xfrm>
            <a:off x="4787900" y="1214422"/>
            <a:ext cx="4138613" cy="5143536"/>
          </a:xfrm>
          <a:prstGeom prst="rect">
            <a:avLst/>
          </a:prstGeom>
          <a:noFill/>
          <a:ln w="9525">
            <a:noFill/>
            <a:miter lim="800000"/>
            <a:headEnd/>
            <a:tailEnd/>
          </a:ln>
        </p:spPr>
        <p:txBody>
          <a:bodyPr/>
          <a:lstStyle/>
          <a:p>
            <a:pPr marL="342900" indent="-342900" fontAlgn="auto">
              <a:spcBef>
                <a:spcPct val="20000"/>
              </a:spcBef>
              <a:spcAft>
                <a:spcPts val="0"/>
              </a:spcAft>
              <a:buFont typeface="Arial" pitchFamily="34" charset="0"/>
              <a:buNone/>
              <a:defRPr/>
            </a:pPr>
            <a:r>
              <a:rPr lang="fr-FR" sz="2000" b="1" dirty="0">
                <a:solidFill>
                  <a:srgbClr val="FF0000"/>
                </a:solidFill>
                <a:latin typeface="+mn-lt"/>
              </a:rPr>
              <a:t>    </a:t>
            </a:r>
            <a:r>
              <a:rPr lang="fr-FR" sz="2000" b="1" dirty="0">
                <a:solidFill>
                  <a:srgbClr val="12065A"/>
                </a:solidFill>
                <a:latin typeface="+mn-lt"/>
              </a:rPr>
              <a:t> </a:t>
            </a:r>
            <a:r>
              <a:rPr lang="fr-FR" sz="2400" b="1" dirty="0">
                <a:solidFill>
                  <a:srgbClr val="12065A"/>
                </a:solidFill>
                <a:latin typeface="+mn-lt"/>
              </a:rPr>
              <a:t>Modalité de prélèvement</a:t>
            </a:r>
            <a:endParaRPr lang="fr-FR" sz="2400" b="1" i="1" dirty="0">
              <a:solidFill>
                <a:srgbClr val="12065A"/>
              </a:solidFill>
              <a:latin typeface="+mn-lt"/>
            </a:endParaRPr>
          </a:p>
          <a:p>
            <a:pPr marL="342900" indent="-342900" fontAlgn="auto">
              <a:spcBef>
                <a:spcPct val="20000"/>
              </a:spcBef>
              <a:spcAft>
                <a:spcPts val="0"/>
              </a:spcAft>
              <a:buFont typeface="Arial" pitchFamily="34" charset="0"/>
              <a:buNone/>
              <a:defRPr/>
            </a:pPr>
            <a:r>
              <a:rPr lang="fr-FR" sz="2400" b="1" dirty="0">
                <a:latin typeface="+mn-lt"/>
              </a:rPr>
              <a:t>      Cytoponction</a:t>
            </a:r>
          </a:p>
          <a:p>
            <a:pPr marL="342900" indent="-342900" fontAlgn="auto">
              <a:spcBef>
                <a:spcPct val="20000"/>
              </a:spcBef>
              <a:spcAft>
                <a:spcPts val="0"/>
              </a:spcAft>
              <a:buFont typeface="Arial" pitchFamily="34" charset="0"/>
              <a:buNone/>
              <a:defRPr/>
            </a:pPr>
            <a:r>
              <a:rPr lang="fr-FR" sz="2400" b="1" dirty="0">
                <a:latin typeface="+mn-lt"/>
              </a:rPr>
              <a:t>      Ponction biopsie</a:t>
            </a:r>
          </a:p>
          <a:p>
            <a:r>
              <a:rPr lang="fr-FR" sz="2400" b="1" dirty="0">
                <a:latin typeface="+mn-lt"/>
              </a:rPr>
              <a:t>      Biopsie </a:t>
            </a:r>
            <a:r>
              <a:rPr lang="fr-FR" sz="2400" b="1" dirty="0" smtClean="0">
                <a:latin typeface="+mn-lt"/>
              </a:rPr>
              <a:t>chirurgicale</a:t>
            </a:r>
          </a:p>
          <a:p>
            <a:endParaRPr lang="fr-FR" sz="2400" b="1" dirty="0" smtClean="0">
              <a:latin typeface="+mn-lt"/>
            </a:endParaRPr>
          </a:p>
          <a:p>
            <a:r>
              <a:rPr lang="fr-FR" sz="2000" dirty="0" smtClean="0"/>
              <a:t>Classera définitivement le DGC de la MAP.</a:t>
            </a:r>
          </a:p>
          <a:p>
            <a:r>
              <a:rPr lang="fr-FR" sz="2000" dirty="0" smtClean="0"/>
              <a:t> Description morphologique par études macro et microscopiques,</a:t>
            </a:r>
          </a:p>
          <a:p>
            <a:r>
              <a:rPr lang="fr-FR" sz="2000" dirty="0" smtClean="0"/>
              <a:t>complétées par d’autres méthodes cytologiques, histochimiques, immunologiques et cytogénétiques. </a:t>
            </a:r>
          </a:p>
          <a:p>
            <a:r>
              <a:rPr lang="fr-FR" sz="2000" dirty="0" smtClean="0"/>
              <a:t>Le matériel étudié dépend essentiellement de l’accessibilité de la lésion. </a:t>
            </a:r>
          </a:p>
          <a:p>
            <a:pPr marL="342900" indent="-342900" fontAlgn="auto">
              <a:spcBef>
                <a:spcPct val="20000"/>
              </a:spcBef>
              <a:spcAft>
                <a:spcPts val="0"/>
              </a:spcAft>
              <a:buFont typeface="Arial" pitchFamily="34" charset="0"/>
              <a:buNone/>
              <a:defRPr/>
            </a:pPr>
            <a:endParaRPr lang="fr-FR" sz="2400" b="1" dirty="0">
              <a:latin typeface="+mn-lt"/>
            </a:endParaRPr>
          </a:p>
          <a:p>
            <a:r>
              <a:rPr lang="fr-FR" sz="2400" b="1" dirty="0">
                <a:solidFill>
                  <a:srgbClr val="12065A"/>
                </a:solidFill>
                <a:latin typeface="+mn-lt"/>
              </a:rPr>
              <a:t> </a:t>
            </a:r>
            <a:endParaRPr lang="fr-FR" sz="2000" b="1" dirty="0">
              <a:latin typeface="+mn-lt"/>
            </a:endParaRPr>
          </a:p>
          <a:p>
            <a:pPr marL="261938" indent="-261938" fontAlgn="auto">
              <a:spcBef>
                <a:spcPct val="20000"/>
              </a:spcBef>
              <a:spcAft>
                <a:spcPts val="0"/>
              </a:spcAft>
              <a:buFont typeface="Arial" pitchFamily="34" charset="0"/>
              <a:buNone/>
              <a:defRPr/>
            </a:pPr>
            <a:r>
              <a:rPr lang="fr-FR" sz="2000" b="1" dirty="0">
                <a:solidFill>
                  <a:srgbClr val="FF0000"/>
                </a:solidFill>
                <a:latin typeface="+mn-lt"/>
              </a:rPr>
              <a:t>     </a:t>
            </a:r>
            <a:endParaRPr lang="fr-FR" sz="2000" dirty="0">
              <a:latin typeface="+mn-lt"/>
            </a:endParaRPr>
          </a:p>
          <a:p>
            <a:pPr marL="342900" indent="-342900" fontAlgn="auto">
              <a:spcBef>
                <a:spcPct val="20000"/>
              </a:spcBef>
              <a:spcAft>
                <a:spcPts val="0"/>
              </a:spcAft>
              <a:buFont typeface="Arial" pitchFamily="34" charset="0"/>
              <a:buChar char="•"/>
              <a:defRPr/>
            </a:pPr>
            <a:endParaRPr lang="fr-FR" sz="2800" dirty="0">
              <a:latin typeface="+mn-lt"/>
            </a:endParaRPr>
          </a:p>
        </p:txBody>
      </p:sp>
      <p:pic>
        <p:nvPicPr>
          <p:cNvPr id="21512" name="Picture 4"/>
          <p:cNvPicPr>
            <a:picLocks noChangeAspect="1" noChangeArrowheads="1"/>
          </p:cNvPicPr>
          <p:nvPr/>
        </p:nvPicPr>
        <p:blipFill>
          <a:blip r:embed="rId8"/>
          <a:srcRect/>
          <a:stretch>
            <a:fillRect/>
          </a:stretch>
        </p:blipFill>
        <p:spPr bwMode="auto">
          <a:xfrm>
            <a:off x="285720" y="3071810"/>
            <a:ext cx="1214446" cy="1214446"/>
          </a:xfrm>
          <a:prstGeom prst="rect">
            <a:avLst/>
          </a:prstGeom>
          <a:noFill/>
          <a:ln w="9525">
            <a:noFill/>
            <a:miter lim="800000"/>
            <a:headEnd/>
            <a:tailEnd/>
          </a:ln>
        </p:spPr>
      </p:pic>
      <p:sp>
        <p:nvSpPr>
          <p:cNvPr id="20" name="Rectangle 19"/>
          <p:cNvSpPr/>
          <p:nvPr/>
        </p:nvSpPr>
        <p:spPr>
          <a:xfrm>
            <a:off x="357158" y="571480"/>
            <a:ext cx="8429684" cy="461665"/>
          </a:xfrm>
          <a:prstGeom prst="rect">
            <a:avLst/>
          </a:prstGeom>
        </p:spPr>
        <p:txBody>
          <a:bodyPr wrap="square">
            <a:spAutoFit/>
          </a:bodyPr>
          <a:lstStyle/>
          <a:p>
            <a:r>
              <a:rPr lang="fr-FR" dirty="0" smtClean="0">
                <a:solidFill>
                  <a:srgbClr val="FF0000"/>
                </a:solidFill>
              </a:rPr>
              <a:t>    </a:t>
            </a:r>
            <a:r>
              <a:rPr lang="fr-FR" sz="2400" b="1" dirty="0" smtClean="0">
                <a:solidFill>
                  <a:srgbClr val="FF0000"/>
                </a:solidFill>
              </a:rPr>
              <a:t>APPORT DE L’ANATOMOPATHOLOGISTE ET DIAGNOSTIC POSITIF</a:t>
            </a:r>
            <a:endParaRPr lang="fr-FR" sz="24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11156"/>
          </a:xfrm>
        </p:spPr>
        <p:txBody>
          <a:bodyPr>
            <a:normAutofit fontScale="90000"/>
          </a:bodyPr>
          <a:lstStyle/>
          <a:p>
            <a:r>
              <a:rPr lang="fr-FR" sz="2700" b="1" dirty="0" smtClean="0">
                <a:solidFill>
                  <a:srgbClr val="FF0000"/>
                </a:solidFill>
                <a:latin typeface="Times New Roman" pitchFamily="18" charset="0"/>
                <a:cs typeface="Times New Roman" pitchFamily="18" charset="0"/>
              </a:rPr>
              <a:t/>
            </a:r>
            <a:br>
              <a:rPr lang="fr-FR" sz="2700" b="1" dirty="0" smtClean="0">
                <a:solidFill>
                  <a:srgbClr val="FF0000"/>
                </a:solidFill>
                <a:latin typeface="Times New Roman" pitchFamily="18" charset="0"/>
                <a:cs typeface="Times New Roman" pitchFamily="18" charset="0"/>
              </a:rPr>
            </a:br>
            <a:r>
              <a:rPr lang="fr-FR" sz="2700" b="1" dirty="0" smtClean="0">
                <a:solidFill>
                  <a:srgbClr val="FF0000"/>
                </a:solidFill>
                <a:latin typeface="Times New Roman" pitchFamily="18" charset="0"/>
                <a:cs typeface="Times New Roman" pitchFamily="18" charset="0"/>
              </a:rPr>
              <a:t/>
            </a:r>
            <a:br>
              <a:rPr lang="fr-FR" sz="2700" b="1" dirty="0" smtClean="0">
                <a:solidFill>
                  <a:srgbClr val="FF0000"/>
                </a:solidFill>
                <a:latin typeface="Times New Roman" pitchFamily="18" charset="0"/>
                <a:cs typeface="Times New Roman" pitchFamily="18" charset="0"/>
              </a:rPr>
            </a:br>
            <a:r>
              <a:rPr lang="fr-FR" sz="2700" b="1" dirty="0" smtClean="0">
                <a:solidFill>
                  <a:srgbClr val="FF0000"/>
                </a:solidFill>
                <a:latin typeface="Times New Roman" pitchFamily="18" charset="0"/>
                <a:cs typeface="Times New Roman" pitchFamily="18" charset="0"/>
              </a:rPr>
              <a:t>DIAGNOSTIC TOPOGRAPHIQUE ET ETIOLOGIQUE</a:t>
            </a: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endParaRPr lang="fr-FR" dirty="0"/>
          </a:p>
        </p:txBody>
      </p:sp>
      <p:sp>
        <p:nvSpPr>
          <p:cNvPr id="3" name="Espace réservé du contenu 2"/>
          <p:cNvSpPr>
            <a:spLocks noGrp="1"/>
          </p:cNvSpPr>
          <p:nvPr>
            <p:ph sz="half" idx="1"/>
          </p:nvPr>
        </p:nvSpPr>
        <p:spPr>
          <a:xfrm>
            <a:off x="214282" y="1600200"/>
            <a:ext cx="4281518" cy="4525963"/>
          </a:xfrm>
        </p:spPr>
        <p:txBody>
          <a:bodyPr>
            <a:normAutofit fontScale="92500" lnSpcReduction="10000"/>
          </a:bodyPr>
          <a:lstStyle/>
          <a:p>
            <a:pPr>
              <a:buNone/>
            </a:pPr>
            <a:r>
              <a:rPr lang="fr-FR" dirty="0" smtClean="0">
                <a:solidFill>
                  <a:srgbClr val="0070C0"/>
                </a:solidFill>
              </a:rPr>
              <a:t>A/MA </a:t>
            </a:r>
            <a:r>
              <a:rPr lang="fr-FR" dirty="0" err="1" smtClean="0">
                <a:solidFill>
                  <a:srgbClr val="0070C0"/>
                </a:solidFill>
              </a:rPr>
              <a:t>rétropéritonéales</a:t>
            </a:r>
            <a:endParaRPr lang="fr-FR" dirty="0" smtClean="0">
              <a:solidFill>
                <a:srgbClr val="0070C0"/>
              </a:solidFill>
            </a:endParaRPr>
          </a:p>
          <a:p>
            <a:pPr>
              <a:buNone/>
            </a:pPr>
            <a:r>
              <a:rPr lang="fr-FR" dirty="0" smtClean="0"/>
              <a:t>1/ Les masses d’origine rénale:</a:t>
            </a:r>
          </a:p>
          <a:p>
            <a:pPr>
              <a:buNone/>
            </a:pPr>
            <a:r>
              <a:rPr lang="fr-FR" dirty="0" smtClean="0"/>
              <a:t>     SJPU, Kyste hydatique du rein , TBC rénale</a:t>
            </a:r>
          </a:p>
          <a:p>
            <a:endParaRPr lang="fr-FR" dirty="0"/>
          </a:p>
        </p:txBody>
      </p:sp>
      <p:sp>
        <p:nvSpPr>
          <p:cNvPr id="4" name="Espace réservé du contenu 3"/>
          <p:cNvSpPr>
            <a:spLocks noGrp="1"/>
          </p:cNvSpPr>
          <p:nvPr>
            <p:ph sz="half" idx="2"/>
          </p:nvPr>
        </p:nvSpPr>
        <p:spPr/>
        <p:txBody>
          <a:bodyPr>
            <a:normAutofit fontScale="92500" lnSpcReduction="10000"/>
          </a:bodyPr>
          <a:lstStyle/>
          <a:p>
            <a:r>
              <a:rPr lang="fr-FR" dirty="0" smtClean="0">
                <a:solidFill>
                  <a:srgbClr val="0070C0"/>
                </a:solidFill>
              </a:rPr>
              <a:t>Tumeurs malignes</a:t>
            </a:r>
            <a:r>
              <a:rPr lang="fr-FR" dirty="0" smtClean="0"/>
              <a:t>:</a:t>
            </a:r>
          </a:p>
          <a:p>
            <a:pPr>
              <a:buNone/>
            </a:pPr>
            <a:r>
              <a:rPr lang="fr-FR" dirty="0" smtClean="0"/>
              <a:t>     </a:t>
            </a:r>
            <a:r>
              <a:rPr lang="fr-FR" dirty="0" err="1" smtClean="0"/>
              <a:t>Néphroblastome</a:t>
            </a:r>
            <a:endParaRPr lang="fr-FR" dirty="0" smtClean="0"/>
          </a:p>
          <a:p>
            <a:pPr>
              <a:buNone/>
            </a:pPr>
            <a:r>
              <a:rPr lang="fr-FR" dirty="0" smtClean="0"/>
              <a:t>     Lymphome,</a:t>
            </a:r>
          </a:p>
          <a:p>
            <a:pPr>
              <a:buNone/>
            </a:pPr>
            <a:r>
              <a:rPr lang="fr-FR" dirty="0" smtClean="0"/>
              <a:t>     sarcome,</a:t>
            </a:r>
          </a:p>
          <a:p>
            <a:pPr>
              <a:buNone/>
            </a:pPr>
            <a:r>
              <a:rPr lang="fr-FR" dirty="0" smtClean="0"/>
              <a:t>    </a:t>
            </a:r>
            <a:r>
              <a:rPr lang="fr-FR" dirty="0" err="1" smtClean="0"/>
              <a:t>Adenocarcinome</a:t>
            </a:r>
            <a:endParaRPr lang="fr-FR" dirty="0" smtClean="0"/>
          </a:p>
          <a:p>
            <a:r>
              <a:rPr lang="fr-FR" dirty="0" smtClean="0">
                <a:solidFill>
                  <a:srgbClr val="0070C0"/>
                </a:solidFill>
              </a:rPr>
              <a:t>Tumeurs bénignes:</a:t>
            </a:r>
          </a:p>
          <a:p>
            <a:pPr>
              <a:buNone/>
            </a:pPr>
            <a:r>
              <a:rPr lang="fr-FR" dirty="0" smtClean="0"/>
              <a:t>    </a:t>
            </a:r>
            <a:r>
              <a:rPr lang="fr-FR" dirty="0" err="1" smtClean="0"/>
              <a:t>néphrome</a:t>
            </a:r>
            <a:r>
              <a:rPr lang="fr-FR" dirty="0" smtClean="0"/>
              <a:t> </a:t>
            </a:r>
            <a:r>
              <a:rPr lang="fr-FR" dirty="0" err="1" smtClean="0"/>
              <a:t>ésoblastique</a:t>
            </a:r>
            <a:r>
              <a:rPr lang="fr-FR" dirty="0" smtClean="0"/>
              <a:t>, </a:t>
            </a:r>
            <a:r>
              <a:rPr lang="fr-FR" dirty="0" err="1" smtClean="0"/>
              <a:t>hémartome</a:t>
            </a:r>
            <a:r>
              <a:rPr lang="fr-FR" dirty="0" smtClean="0"/>
              <a:t>, </a:t>
            </a:r>
            <a:r>
              <a:rPr lang="fr-FR" dirty="0" err="1" smtClean="0"/>
              <a:t>Cystadénome</a:t>
            </a:r>
            <a:r>
              <a:rPr lang="fr-FR" dirty="0" smtClean="0"/>
              <a:t> rénal Pathologies kystiques rein </a:t>
            </a:r>
            <a:r>
              <a:rPr lang="fr-FR" dirty="0" err="1" smtClean="0"/>
              <a:t>Angiomyolipome</a:t>
            </a:r>
            <a:endParaRPr lang="fr-F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82594"/>
          </a:xfrm>
        </p:spPr>
        <p:txBody>
          <a:bodyPr>
            <a:normAutofit fontScale="90000"/>
          </a:bodyPr>
          <a:lstStyle/>
          <a:p>
            <a:r>
              <a:rPr lang="fr-FR" sz="2200" b="1" dirty="0" smtClean="0">
                <a:solidFill>
                  <a:srgbClr val="FF0000"/>
                </a:solidFill>
                <a:latin typeface="Times New Roman" pitchFamily="18" charset="0"/>
                <a:cs typeface="Times New Roman" pitchFamily="18" charset="0"/>
              </a:rPr>
              <a:t/>
            </a:r>
            <a:br>
              <a:rPr lang="fr-FR" sz="2200" b="1" dirty="0" smtClean="0">
                <a:solidFill>
                  <a:srgbClr val="FF0000"/>
                </a:solidFill>
                <a:latin typeface="Times New Roman" pitchFamily="18" charset="0"/>
                <a:cs typeface="Times New Roman" pitchFamily="18" charset="0"/>
              </a:rPr>
            </a:br>
            <a:r>
              <a:rPr lang="fr-FR" sz="2200" b="1" dirty="0" smtClean="0">
                <a:solidFill>
                  <a:srgbClr val="FF0000"/>
                </a:solidFill>
                <a:latin typeface="Times New Roman" pitchFamily="18" charset="0"/>
                <a:cs typeface="Times New Roman" pitchFamily="18" charset="0"/>
              </a:rPr>
              <a:t/>
            </a:r>
            <a:br>
              <a:rPr lang="fr-FR" sz="2200" b="1" dirty="0" smtClean="0">
                <a:solidFill>
                  <a:srgbClr val="FF0000"/>
                </a:solidFill>
                <a:latin typeface="Times New Roman" pitchFamily="18" charset="0"/>
                <a:cs typeface="Times New Roman" pitchFamily="18" charset="0"/>
              </a:rPr>
            </a:br>
            <a:r>
              <a:rPr lang="fr-FR" sz="2700" b="1" dirty="0" smtClean="0">
                <a:solidFill>
                  <a:srgbClr val="FF0000"/>
                </a:solidFill>
                <a:latin typeface="Times New Roman" pitchFamily="18" charset="0"/>
                <a:cs typeface="Times New Roman" pitchFamily="18" charset="0"/>
              </a:rPr>
              <a:t>DIAGNOSTIC TOPOGRAPHIQUE ET ETIOLOGIQUE</a:t>
            </a: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endParaRPr lang="fr-FR" dirty="0"/>
          </a:p>
        </p:txBody>
      </p:sp>
      <p:sp>
        <p:nvSpPr>
          <p:cNvPr id="3" name="Espace réservé du contenu 2"/>
          <p:cNvSpPr>
            <a:spLocks noGrp="1"/>
          </p:cNvSpPr>
          <p:nvPr>
            <p:ph sz="half" idx="1"/>
          </p:nvPr>
        </p:nvSpPr>
        <p:spPr/>
        <p:txBody>
          <a:bodyPr>
            <a:normAutofit lnSpcReduction="10000"/>
          </a:bodyPr>
          <a:lstStyle/>
          <a:p>
            <a:pPr marL="179388" indent="-179388"/>
            <a:r>
              <a:rPr lang="fr-FR" dirty="0" smtClean="0">
                <a:solidFill>
                  <a:srgbClr val="0070C0"/>
                </a:solidFill>
              </a:rPr>
              <a:t>A/MA </a:t>
            </a:r>
            <a:r>
              <a:rPr lang="fr-FR" dirty="0" err="1" smtClean="0">
                <a:solidFill>
                  <a:srgbClr val="0070C0"/>
                </a:solidFill>
              </a:rPr>
              <a:t>rétropéritonéales</a:t>
            </a:r>
            <a:endParaRPr lang="fr-FR" dirty="0" smtClean="0">
              <a:solidFill>
                <a:srgbClr val="0070C0"/>
              </a:solidFill>
            </a:endParaRPr>
          </a:p>
          <a:p>
            <a:pPr>
              <a:buNone/>
            </a:pPr>
            <a:r>
              <a:rPr lang="fr-FR" dirty="0" smtClean="0">
                <a:solidFill>
                  <a:srgbClr val="002060"/>
                </a:solidFill>
              </a:rPr>
              <a:t>2/ MA d’origine surrénale</a:t>
            </a:r>
            <a:endParaRPr lang="fr-FR" dirty="0">
              <a:solidFill>
                <a:srgbClr val="002060"/>
              </a:solidFill>
            </a:endParaRPr>
          </a:p>
        </p:txBody>
      </p:sp>
      <p:sp>
        <p:nvSpPr>
          <p:cNvPr id="4" name="Espace réservé du contenu 3"/>
          <p:cNvSpPr>
            <a:spLocks noGrp="1"/>
          </p:cNvSpPr>
          <p:nvPr>
            <p:ph sz="half" idx="2"/>
          </p:nvPr>
        </p:nvSpPr>
        <p:spPr/>
        <p:txBody>
          <a:bodyPr>
            <a:normAutofit lnSpcReduction="10000"/>
          </a:bodyPr>
          <a:lstStyle/>
          <a:p>
            <a:r>
              <a:rPr lang="fr-FR" b="1" dirty="0" smtClean="0">
                <a:solidFill>
                  <a:srgbClr val="0070C0"/>
                </a:solidFill>
              </a:rPr>
              <a:t>Tumeurs malignes</a:t>
            </a:r>
          </a:p>
          <a:p>
            <a:pPr>
              <a:buNone/>
            </a:pPr>
            <a:r>
              <a:rPr lang="fr-FR" dirty="0" err="1" smtClean="0"/>
              <a:t>Corticosurrénalome</a:t>
            </a:r>
            <a:r>
              <a:rPr lang="fr-FR" dirty="0" smtClean="0"/>
              <a:t> malin</a:t>
            </a:r>
          </a:p>
          <a:p>
            <a:pPr>
              <a:buNone/>
            </a:pPr>
            <a:r>
              <a:rPr lang="fr-FR" dirty="0" smtClean="0"/>
              <a:t>Phéochromocytome malin</a:t>
            </a:r>
          </a:p>
          <a:p>
            <a:pPr>
              <a:buNone/>
            </a:pPr>
            <a:r>
              <a:rPr lang="fr-FR" dirty="0" err="1" smtClean="0"/>
              <a:t>Neuroblastome</a:t>
            </a:r>
            <a:endParaRPr lang="fr-FR" dirty="0" smtClean="0"/>
          </a:p>
          <a:p>
            <a:pPr>
              <a:buNone/>
            </a:pPr>
            <a:r>
              <a:rPr lang="fr-FR" b="1" dirty="0" smtClean="0">
                <a:solidFill>
                  <a:srgbClr val="0070C0"/>
                </a:solidFill>
              </a:rPr>
              <a:t>     Tumeurs bénignes</a:t>
            </a:r>
          </a:p>
          <a:p>
            <a:pPr>
              <a:buNone/>
            </a:pPr>
            <a:r>
              <a:rPr lang="fr-FR" dirty="0" smtClean="0"/>
              <a:t>Adénome du </a:t>
            </a:r>
            <a:r>
              <a:rPr lang="fr-FR" dirty="0" err="1" smtClean="0"/>
              <a:t>conn</a:t>
            </a:r>
            <a:endParaRPr lang="fr-FR" dirty="0" smtClean="0"/>
          </a:p>
          <a:p>
            <a:pPr>
              <a:buNone/>
            </a:pPr>
            <a:r>
              <a:rPr lang="fr-FR" dirty="0" err="1" smtClean="0"/>
              <a:t>Ganglioneurome</a:t>
            </a:r>
            <a:endParaRPr lang="fr-FR" dirty="0" smtClean="0"/>
          </a:p>
          <a:p>
            <a:pPr>
              <a:buNone/>
            </a:pPr>
            <a:r>
              <a:rPr lang="fr-FR" dirty="0" smtClean="0"/>
              <a:t>Phéochromocytome bénin</a:t>
            </a:r>
          </a:p>
          <a:p>
            <a:pPr>
              <a:buNone/>
            </a:pPr>
            <a:r>
              <a:rPr lang="fr-FR" dirty="0" smtClean="0"/>
              <a:t>Hématome surrénalien</a:t>
            </a:r>
            <a:endParaRPr lang="fr-F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smtClean="0">
                <a:solidFill>
                  <a:srgbClr val="FF0000"/>
                </a:solidFill>
                <a:latin typeface="Times New Roman" pitchFamily="18" charset="0"/>
                <a:cs typeface="Times New Roman" pitchFamily="18" charset="0"/>
              </a:rPr>
              <a:t>DIAGNOSTIC TOPOGRAPHIQUE ET ETIOLOGIQUE</a:t>
            </a:r>
            <a:endParaRPr lang="fr-FR" sz="2400" dirty="0"/>
          </a:p>
        </p:txBody>
      </p:sp>
      <p:sp>
        <p:nvSpPr>
          <p:cNvPr id="3" name="Espace réservé du contenu 2"/>
          <p:cNvSpPr>
            <a:spLocks noGrp="1"/>
          </p:cNvSpPr>
          <p:nvPr>
            <p:ph sz="half" idx="1"/>
          </p:nvPr>
        </p:nvSpPr>
        <p:spPr/>
        <p:txBody>
          <a:bodyPr>
            <a:normAutofit/>
          </a:bodyPr>
          <a:lstStyle/>
          <a:p>
            <a:pPr>
              <a:buNone/>
            </a:pPr>
            <a:r>
              <a:rPr lang="fr-FR" sz="2400" dirty="0" smtClean="0">
                <a:solidFill>
                  <a:srgbClr val="002060"/>
                </a:solidFill>
              </a:rPr>
              <a:t>3/Les masses du pancréas </a:t>
            </a:r>
            <a:endParaRPr lang="fr-FR" sz="2400" dirty="0">
              <a:solidFill>
                <a:srgbClr val="002060"/>
              </a:solidFill>
            </a:endParaRPr>
          </a:p>
        </p:txBody>
      </p:sp>
      <p:sp>
        <p:nvSpPr>
          <p:cNvPr id="4" name="Espace réservé du contenu 3"/>
          <p:cNvSpPr>
            <a:spLocks noGrp="1"/>
          </p:cNvSpPr>
          <p:nvPr>
            <p:ph sz="half" idx="2"/>
          </p:nvPr>
        </p:nvSpPr>
        <p:spPr>
          <a:xfrm>
            <a:off x="4857752" y="1571612"/>
            <a:ext cx="4038600" cy="4525963"/>
          </a:xfrm>
        </p:spPr>
        <p:txBody>
          <a:bodyPr>
            <a:normAutofit/>
          </a:bodyPr>
          <a:lstStyle/>
          <a:p>
            <a:r>
              <a:rPr lang="fr-FR" sz="2400" dirty="0" smtClean="0"/>
              <a:t>Tumeurs Malignes</a:t>
            </a:r>
          </a:p>
          <a:p>
            <a:pPr>
              <a:buNone/>
            </a:pPr>
            <a:r>
              <a:rPr lang="fr-FR" sz="2400" dirty="0" err="1" smtClean="0"/>
              <a:t>Neuroblastome</a:t>
            </a:r>
            <a:endParaRPr lang="fr-FR" sz="2400" dirty="0" smtClean="0"/>
          </a:p>
          <a:p>
            <a:pPr>
              <a:buNone/>
            </a:pPr>
            <a:r>
              <a:rPr lang="fr-FR" sz="2400" dirty="0" smtClean="0"/>
              <a:t>Adénocarcinome</a:t>
            </a:r>
          </a:p>
          <a:p>
            <a:r>
              <a:rPr lang="fr-FR" sz="2400" dirty="0" smtClean="0"/>
              <a:t>Tumeurs </a:t>
            </a:r>
            <a:r>
              <a:rPr lang="fr-FR" sz="2400" dirty="0" err="1" smtClean="0"/>
              <a:t>Benignes</a:t>
            </a:r>
            <a:endParaRPr lang="fr-FR" sz="2400" dirty="0" smtClean="0"/>
          </a:p>
          <a:p>
            <a:pPr>
              <a:buNone/>
            </a:pPr>
            <a:r>
              <a:rPr lang="fr-FR" sz="2400" dirty="0" smtClean="0"/>
              <a:t>Kyste congénital</a:t>
            </a:r>
          </a:p>
          <a:p>
            <a:pPr>
              <a:buNone/>
            </a:pPr>
            <a:r>
              <a:rPr lang="fr-FR" sz="2400" dirty="0" err="1" smtClean="0"/>
              <a:t>Pancréatoblastome</a:t>
            </a:r>
            <a:endParaRPr lang="fr-FR"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smtClean="0">
                <a:solidFill>
                  <a:srgbClr val="FF0000"/>
                </a:solidFill>
                <a:latin typeface="Times New Roman" pitchFamily="18" charset="0"/>
                <a:cs typeface="Times New Roman" pitchFamily="18" charset="0"/>
              </a:rPr>
              <a:t>DIAGNOSTIC TOPOGRAPHIQUE ET ETIOLOGIQUE</a:t>
            </a:r>
            <a:endParaRPr lang="fr-FR" sz="2400" dirty="0"/>
          </a:p>
        </p:txBody>
      </p:sp>
      <p:sp>
        <p:nvSpPr>
          <p:cNvPr id="3" name="Espace réservé du contenu 2"/>
          <p:cNvSpPr>
            <a:spLocks noGrp="1"/>
          </p:cNvSpPr>
          <p:nvPr>
            <p:ph sz="half" idx="1"/>
          </p:nvPr>
        </p:nvSpPr>
        <p:spPr/>
        <p:txBody>
          <a:bodyPr>
            <a:normAutofit lnSpcReduction="10000"/>
          </a:bodyPr>
          <a:lstStyle/>
          <a:p>
            <a:r>
              <a:rPr lang="fr-FR" dirty="0" smtClean="0">
                <a:solidFill>
                  <a:srgbClr val="0070C0"/>
                </a:solidFill>
              </a:rPr>
              <a:t>MA </a:t>
            </a:r>
            <a:r>
              <a:rPr lang="fr-FR" dirty="0" err="1" smtClean="0">
                <a:solidFill>
                  <a:srgbClr val="0070C0"/>
                </a:solidFill>
              </a:rPr>
              <a:t>intrapéritonéale</a:t>
            </a:r>
            <a:endParaRPr lang="fr-FR" dirty="0" smtClean="0">
              <a:solidFill>
                <a:srgbClr val="0070C0"/>
              </a:solidFill>
            </a:endParaRPr>
          </a:p>
          <a:p>
            <a:pPr>
              <a:buNone/>
            </a:pPr>
            <a:r>
              <a:rPr lang="fr-FR" dirty="0" smtClean="0"/>
              <a:t>1/ Masse hépatique</a:t>
            </a:r>
          </a:p>
          <a:p>
            <a:pPr marL="0" indent="0">
              <a:buNone/>
            </a:pPr>
            <a:r>
              <a:rPr lang="fr-FR" dirty="0" smtClean="0"/>
              <a:t>Les masses d’origine infectieuses: KHF</a:t>
            </a:r>
          </a:p>
          <a:p>
            <a:pPr marL="0" indent="0">
              <a:buNone/>
            </a:pPr>
            <a:r>
              <a:rPr lang="fr-FR" dirty="0" smtClean="0"/>
              <a:t>Abcès hépatique</a:t>
            </a:r>
          </a:p>
          <a:p>
            <a:pPr marL="0" indent="0">
              <a:buNone/>
            </a:pPr>
            <a:r>
              <a:rPr lang="fr-FR" dirty="0" smtClean="0"/>
              <a:t>2/ Les malformations </a:t>
            </a:r>
            <a:r>
              <a:rPr lang="fr-FR" dirty="0" err="1" smtClean="0"/>
              <a:t>Hép</a:t>
            </a:r>
            <a:r>
              <a:rPr lang="fr-FR" dirty="0" smtClean="0"/>
              <a:t>:</a:t>
            </a:r>
          </a:p>
          <a:p>
            <a:pPr marL="0" indent="0">
              <a:buNone/>
            </a:pPr>
            <a:r>
              <a:rPr lang="fr-FR" dirty="0" smtClean="0"/>
              <a:t>Le kyste du cholédoque</a:t>
            </a:r>
          </a:p>
          <a:p>
            <a:pPr marL="0" indent="0">
              <a:buNone/>
            </a:pPr>
            <a:endParaRPr lang="fr-FR" dirty="0"/>
          </a:p>
        </p:txBody>
      </p:sp>
      <p:sp>
        <p:nvSpPr>
          <p:cNvPr id="4" name="Espace réservé du contenu 3"/>
          <p:cNvSpPr>
            <a:spLocks noGrp="1"/>
          </p:cNvSpPr>
          <p:nvPr>
            <p:ph sz="half" idx="2"/>
          </p:nvPr>
        </p:nvSpPr>
        <p:spPr/>
        <p:txBody>
          <a:bodyPr>
            <a:normAutofit lnSpcReduction="10000"/>
          </a:bodyPr>
          <a:lstStyle/>
          <a:p>
            <a:r>
              <a:rPr lang="fr-FR" dirty="0" smtClean="0">
                <a:solidFill>
                  <a:srgbClr val="0070C0"/>
                </a:solidFill>
              </a:rPr>
              <a:t>Tumeurs Malignes</a:t>
            </a:r>
          </a:p>
          <a:p>
            <a:pPr>
              <a:buNone/>
            </a:pPr>
            <a:r>
              <a:rPr lang="fr-FR" dirty="0" smtClean="0"/>
              <a:t>Hépatoblastome</a:t>
            </a:r>
          </a:p>
          <a:p>
            <a:pPr>
              <a:buNone/>
            </a:pPr>
            <a:r>
              <a:rPr lang="fr-FR" dirty="0" smtClean="0"/>
              <a:t>Sarcome hépatique </a:t>
            </a:r>
          </a:p>
          <a:p>
            <a:pPr>
              <a:buNone/>
            </a:pPr>
            <a:r>
              <a:rPr lang="fr-FR" dirty="0" smtClean="0"/>
              <a:t>Carcinome  (CHC)</a:t>
            </a:r>
          </a:p>
          <a:p>
            <a:pPr>
              <a:buNone/>
            </a:pPr>
            <a:r>
              <a:rPr lang="fr-FR" dirty="0" smtClean="0"/>
              <a:t>Lymphome</a:t>
            </a:r>
          </a:p>
          <a:p>
            <a:pPr>
              <a:buNone/>
            </a:pPr>
            <a:r>
              <a:rPr lang="fr-FR" dirty="0" smtClean="0"/>
              <a:t>métastases</a:t>
            </a:r>
          </a:p>
          <a:p>
            <a:r>
              <a:rPr lang="fr-FR" dirty="0" smtClean="0">
                <a:solidFill>
                  <a:srgbClr val="0070C0"/>
                </a:solidFill>
              </a:rPr>
              <a:t>Tumeurs Bénignes</a:t>
            </a:r>
          </a:p>
          <a:p>
            <a:pPr>
              <a:buNone/>
            </a:pPr>
            <a:r>
              <a:rPr lang="fr-FR" dirty="0" smtClean="0"/>
              <a:t>Hémangiome hépatique</a:t>
            </a:r>
          </a:p>
          <a:p>
            <a:pPr>
              <a:buNone/>
            </a:pPr>
            <a:r>
              <a:rPr lang="fr-FR" dirty="0" smtClean="0"/>
              <a:t>Lymphangiome kystique</a:t>
            </a:r>
            <a:endParaRPr lang="fr-F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smtClean="0">
                <a:solidFill>
                  <a:srgbClr val="FF0000"/>
                </a:solidFill>
                <a:latin typeface="Times New Roman" pitchFamily="18" charset="0"/>
                <a:cs typeface="Times New Roman" pitchFamily="18" charset="0"/>
              </a:rPr>
              <a:t>DIAGNOSTIC TOPOGRAPHIQUE ET ETIOLOGIQUE</a:t>
            </a:r>
            <a:endParaRPr lang="fr-FR" sz="2400" dirty="0"/>
          </a:p>
        </p:txBody>
      </p:sp>
      <p:sp>
        <p:nvSpPr>
          <p:cNvPr id="3" name="Espace réservé du contenu 2"/>
          <p:cNvSpPr>
            <a:spLocks noGrp="1"/>
          </p:cNvSpPr>
          <p:nvPr>
            <p:ph sz="half" idx="1"/>
          </p:nvPr>
        </p:nvSpPr>
        <p:spPr/>
        <p:txBody>
          <a:bodyPr>
            <a:normAutofit lnSpcReduction="10000"/>
          </a:bodyPr>
          <a:lstStyle/>
          <a:p>
            <a:r>
              <a:rPr lang="fr-FR" dirty="0" smtClean="0">
                <a:solidFill>
                  <a:srgbClr val="0070C0"/>
                </a:solidFill>
              </a:rPr>
              <a:t>Tube digestif et </a:t>
            </a:r>
            <a:r>
              <a:rPr lang="fr-FR" dirty="0" err="1" smtClean="0">
                <a:solidFill>
                  <a:srgbClr val="0070C0"/>
                </a:solidFill>
              </a:rPr>
              <a:t>mesentere</a:t>
            </a:r>
            <a:endParaRPr lang="fr-FR" dirty="0" smtClean="0">
              <a:solidFill>
                <a:srgbClr val="0070C0"/>
              </a:solidFill>
            </a:endParaRPr>
          </a:p>
          <a:p>
            <a:pPr>
              <a:buNone/>
            </a:pPr>
            <a:r>
              <a:rPr lang="fr-FR" dirty="0" smtClean="0"/>
              <a:t>Les duplications digestives</a:t>
            </a:r>
          </a:p>
          <a:p>
            <a:pPr>
              <a:buNone/>
            </a:pPr>
            <a:r>
              <a:rPr lang="fr-FR" dirty="0" smtClean="0"/>
              <a:t>Le plastron appendiculaire</a:t>
            </a:r>
          </a:p>
          <a:p>
            <a:pPr>
              <a:buNone/>
            </a:pPr>
            <a:r>
              <a:rPr lang="fr-FR" dirty="0" smtClean="0"/>
              <a:t>Le fécalome</a:t>
            </a:r>
          </a:p>
          <a:p>
            <a:pPr marL="0" indent="0">
              <a:buNone/>
            </a:pPr>
            <a:r>
              <a:rPr lang="fr-FR" dirty="0" smtClean="0"/>
              <a:t>La TBC abdominale</a:t>
            </a:r>
          </a:p>
        </p:txBody>
      </p:sp>
      <p:sp>
        <p:nvSpPr>
          <p:cNvPr id="4" name="Espace réservé du contenu 3"/>
          <p:cNvSpPr>
            <a:spLocks noGrp="1"/>
          </p:cNvSpPr>
          <p:nvPr>
            <p:ph sz="half" idx="2"/>
          </p:nvPr>
        </p:nvSpPr>
        <p:spPr/>
        <p:txBody>
          <a:bodyPr>
            <a:normAutofit lnSpcReduction="10000"/>
          </a:bodyPr>
          <a:lstStyle/>
          <a:p>
            <a:r>
              <a:rPr lang="fr-FR" dirty="0" smtClean="0">
                <a:solidFill>
                  <a:srgbClr val="0070C0"/>
                </a:solidFill>
              </a:rPr>
              <a:t>Tumeurs  Malignes</a:t>
            </a:r>
          </a:p>
          <a:p>
            <a:pPr>
              <a:buNone/>
            </a:pPr>
            <a:r>
              <a:rPr lang="fr-FR" dirty="0" smtClean="0"/>
              <a:t>Lymphomes</a:t>
            </a:r>
          </a:p>
          <a:p>
            <a:pPr>
              <a:buNone/>
            </a:pPr>
            <a:r>
              <a:rPr lang="fr-FR" dirty="0" smtClean="0"/>
              <a:t>Sarcomes</a:t>
            </a:r>
          </a:p>
          <a:p>
            <a:pPr>
              <a:buNone/>
            </a:pPr>
            <a:r>
              <a:rPr lang="fr-FR" dirty="0" smtClean="0"/>
              <a:t>Adénocarcinomes</a:t>
            </a:r>
          </a:p>
          <a:p>
            <a:r>
              <a:rPr lang="fr-FR" dirty="0" smtClean="0">
                <a:solidFill>
                  <a:srgbClr val="0070C0"/>
                </a:solidFill>
              </a:rPr>
              <a:t>Tumeurs Bénignes</a:t>
            </a:r>
          </a:p>
          <a:p>
            <a:pPr>
              <a:buNone/>
            </a:pPr>
            <a:r>
              <a:rPr lang="fr-FR" dirty="0" smtClean="0"/>
              <a:t>Angiome</a:t>
            </a:r>
          </a:p>
          <a:p>
            <a:pPr>
              <a:buNone/>
            </a:pPr>
            <a:r>
              <a:rPr lang="fr-FR" dirty="0" err="1" smtClean="0"/>
              <a:t>Polypose</a:t>
            </a:r>
            <a:r>
              <a:rPr lang="fr-FR" dirty="0" smtClean="0"/>
              <a:t> </a:t>
            </a:r>
            <a:r>
              <a:rPr lang="fr-FR" dirty="0" err="1" smtClean="0"/>
              <a:t>rectocolique</a:t>
            </a:r>
            <a:endParaRPr lang="fr-FR" dirty="0" smtClean="0"/>
          </a:p>
          <a:p>
            <a:pPr marL="0" indent="0">
              <a:buNone/>
            </a:pPr>
            <a:r>
              <a:rPr lang="fr-FR" dirty="0" smtClean="0"/>
              <a:t>Les lymphangiomes kystiques</a:t>
            </a:r>
          </a:p>
          <a:p>
            <a:pPr>
              <a:buNone/>
            </a:pP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r>
              <a:rPr lang="fr-FR" b="1" dirty="0" smtClean="0">
                <a:solidFill>
                  <a:srgbClr val="FF0000"/>
                </a:solidFill>
                <a:latin typeface="Times New Roman" pitchFamily="18" charset="0"/>
                <a:cs typeface="Times New Roman" pitchFamily="18" charset="0"/>
              </a:rPr>
              <a:t/>
            </a:r>
            <a:br>
              <a:rPr lang="fr-FR" b="1" dirty="0" smtClean="0">
                <a:solidFill>
                  <a:srgbClr val="FF0000"/>
                </a:solidFill>
                <a:latin typeface="Times New Roman" pitchFamily="18" charset="0"/>
                <a:cs typeface="Times New Roman" pitchFamily="18" charset="0"/>
              </a:rPr>
            </a:br>
            <a:r>
              <a:rPr lang="fr-FR" b="1" dirty="0" smtClean="0">
                <a:solidFill>
                  <a:srgbClr val="FF0000"/>
                </a:solidFill>
                <a:latin typeface="Times New Roman" pitchFamily="18" charset="0"/>
                <a:cs typeface="Times New Roman" pitchFamily="18" charset="0"/>
              </a:rPr>
              <a:t>DÉFINITION &amp; GÉNERALITÉS</a:t>
            </a:r>
            <a:br>
              <a:rPr lang="fr-FR" b="1" dirty="0" smtClean="0">
                <a:solidFill>
                  <a:srgbClr val="FF0000"/>
                </a:solidFill>
                <a:latin typeface="Times New Roman" pitchFamily="18" charset="0"/>
                <a:cs typeface="Times New Roman" pitchFamily="18" charset="0"/>
              </a:rPr>
            </a:br>
            <a:endParaRPr lang="fr-FR" dirty="0"/>
          </a:p>
        </p:txBody>
      </p:sp>
      <p:sp>
        <p:nvSpPr>
          <p:cNvPr id="3" name="Espace réservé du contenu 2"/>
          <p:cNvSpPr>
            <a:spLocks noGrp="1"/>
          </p:cNvSpPr>
          <p:nvPr>
            <p:ph idx="1"/>
          </p:nvPr>
        </p:nvSpPr>
        <p:spPr/>
        <p:txBody>
          <a:bodyPr>
            <a:normAutofit fontScale="85000" lnSpcReduction="10000"/>
          </a:bodyPr>
          <a:lstStyle/>
          <a:p>
            <a:r>
              <a:rPr lang="fr-FR" dirty="0"/>
              <a:t>Les manifestations cliniques sont variables en fonction de la localisation, </a:t>
            </a:r>
            <a:r>
              <a:rPr lang="fr-FR" dirty="0" smtClean="0"/>
              <a:t>et peuvent </a:t>
            </a:r>
            <a:r>
              <a:rPr lang="fr-FR" dirty="0"/>
              <a:t>parfois être asymptomatiques ou révélées par des complications</a:t>
            </a:r>
            <a:r>
              <a:rPr lang="fr-FR" dirty="0" smtClean="0"/>
              <a:t>.</a:t>
            </a:r>
          </a:p>
          <a:p>
            <a:r>
              <a:rPr lang="fr-FR" dirty="0" smtClean="0"/>
              <a:t> L’imagerie et </a:t>
            </a:r>
            <a:r>
              <a:rPr lang="fr-FR" dirty="0"/>
              <a:t>la biologie gardent une place importante dans la démarche diagnostique, </a:t>
            </a:r>
            <a:r>
              <a:rPr lang="fr-FR" dirty="0" smtClean="0"/>
              <a:t>sans oublier </a:t>
            </a:r>
            <a:r>
              <a:rPr lang="fr-FR" dirty="0"/>
              <a:t>la chirurgie qui contribue à la fois au diagnostic et au traitement. </a:t>
            </a:r>
            <a:endParaRPr lang="fr-FR" dirty="0" smtClean="0"/>
          </a:p>
          <a:p>
            <a:r>
              <a:rPr lang="fr-FR" dirty="0" smtClean="0"/>
              <a:t>Le diagnostic étiologique </a:t>
            </a:r>
            <a:r>
              <a:rPr lang="fr-FR" dirty="0"/>
              <a:t>dépend de l’âge </a:t>
            </a:r>
            <a:r>
              <a:rPr lang="fr-FR" dirty="0" smtClean="0"/>
              <a:t>de l’enfant </a:t>
            </a:r>
            <a:r>
              <a:rPr lang="fr-FR" dirty="0"/>
              <a:t>et du siège, néanmoins, le plus souvent, </a:t>
            </a:r>
            <a:r>
              <a:rPr lang="fr-FR" dirty="0" smtClean="0"/>
              <a:t>seul    l’anatomopathologiste </a:t>
            </a:r>
            <a:r>
              <a:rPr lang="fr-FR" dirty="0"/>
              <a:t>donne le diagnostic de certitude</a:t>
            </a:r>
            <a:r>
              <a:rPr lang="fr-FR" dirty="0" smtClean="0"/>
              <a:t>.</a:t>
            </a:r>
            <a:r>
              <a:rPr lang="fr-FR" dirty="0"/>
              <a:t> </a:t>
            </a:r>
            <a:endParaRPr lang="fr-FR"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solidFill>
                  <a:srgbClr val="FF0000"/>
                </a:solidFill>
              </a:rPr>
              <a:t>LES MASSES À POINT DE DÉPART PELVIEN</a:t>
            </a:r>
            <a:endParaRPr lang="fr-FR" sz="3600" dirty="0">
              <a:solidFill>
                <a:srgbClr val="FF0000"/>
              </a:solidFill>
            </a:endParaRPr>
          </a:p>
        </p:txBody>
      </p:sp>
      <p:sp>
        <p:nvSpPr>
          <p:cNvPr id="3" name="Espace réservé du contenu 2"/>
          <p:cNvSpPr>
            <a:spLocks noGrp="1"/>
          </p:cNvSpPr>
          <p:nvPr>
            <p:ph sz="half" idx="1"/>
          </p:nvPr>
        </p:nvSpPr>
        <p:spPr/>
        <p:txBody>
          <a:bodyPr/>
          <a:lstStyle/>
          <a:p>
            <a:r>
              <a:rPr lang="fr-FR" dirty="0" smtClean="0"/>
              <a:t>Le </a:t>
            </a:r>
            <a:r>
              <a:rPr lang="fr-FR" dirty="0" err="1" smtClean="0"/>
              <a:t>rhabdomyosarcome</a:t>
            </a:r>
            <a:endParaRPr lang="fr-FR" dirty="0" smtClean="0"/>
          </a:p>
          <a:p>
            <a:r>
              <a:rPr lang="fr-FR" dirty="0" smtClean="0"/>
              <a:t>Les masses ovariennes</a:t>
            </a:r>
          </a:p>
          <a:p>
            <a:r>
              <a:rPr lang="fr-FR" dirty="0" smtClean="0"/>
              <a:t>Une tumeur de la </a:t>
            </a:r>
            <a:r>
              <a:rPr lang="fr-FR" dirty="0" err="1" smtClean="0"/>
              <a:t>granulosa</a:t>
            </a:r>
            <a:r>
              <a:rPr lang="fr-FR" dirty="0" smtClean="0"/>
              <a:t> juvénile</a:t>
            </a:r>
          </a:p>
          <a:p>
            <a:r>
              <a:rPr lang="fr-FR" dirty="0" smtClean="0"/>
              <a:t>Les tératomes </a:t>
            </a:r>
            <a:r>
              <a:rPr lang="fr-FR" dirty="0" err="1" smtClean="0"/>
              <a:t>sacrococcigiens</a:t>
            </a:r>
            <a:endParaRPr lang="fr-FR" dirty="0"/>
          </a:p>
        </p:txBody>
      </p:sp>
      <p:sp>
        <p:nvSpPr>
          <p:cNvPr id="4" name="Espace réservé du contenu 3"/>
          <p:cNvSpPr>
            <a:spLocks noGrp="1"/>
          </p:cNvSpPr>
          <p:nvPr>
            <p:ph sz="half" idx="2"/>
          </p:nvPr>
        </p:nvSpPr>
        <p:spPr/>
        <p:txBody>
          <a:bodyPr/>
          <a:lstStyle/>
          <a:p>
            <a:r>
              <a:rPr lang="fr-FR" dirty="0" smtClean="0"/>
              <a:t>L’</a:t>
            </a:r>
            <a:r>
              <a:rPr lang="fr-FR" dirty="0" err="1" smtClean="0"/>
              <a:t>hydrocolpos</a:t>
            </a:r>
            <a:r>
              <a:rPr lang="fr-FR" dirty="0" smtClean="0"/>
              <a:t>, </a:t>
            </a:r>
          </a:p>
          <a:p>
            <a:r>
              <a:rPr lang="fr-FR" dirty="0" err="1" smtClean="0"/>
              <a:t>Hydrométrocolpos</a:t>
            </a:r>
            <a:endParaRPr lang="fr-FR" dirty="0" smtClean="0"/>
          </a:p>
          <a:p>
            <a:r>
              <a:rPr lang="fr-FR" dirty="0" smtClean="0"/>
              <a:t>Un kyste folliculaire</a:t>
            </a:r>
          </a:p>
          <a:p>
            <a:r>
              <a:rPr lang="fr-FR" dirty="0" smtClean="0"/>
              <a:t>Les kystes hydatiques</a:t>
            </a:r>
          </a:p>
          <a:p>
            <a:endParaRPr lang="fr-FR" dirty="0" smtClean="0"/>
          </a:p>
          <a:p>
            <a:endParaRPr lang="fr-F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1847850" y="714356"/>
            <a:ext cx="5448300" cy="5357850"/>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CONCLUSION</a:t>
            </a:r>
            <a:endParaRPr lang="fr-FR" dirty="0">
              <a:solidFill>
                <a:srgbClr val="FF0000"/>
              </a:solidFill>
            </a:endParaRPr>
          </a:p>
        </p:txBody>
      </p:sp>
      <p:sp>
        <p:nvSpPr>
          <p:cNvPr id="3" name="Espace réservé du contenu 2"/>
          <p:cNvSpPr>
            <a:spLocks noGrp="1"/>
          </p:cNvSpPr>
          <p:nvPr>
            <p:ph idx="1"/>
          </p:nvPr>
        </p:nvSpPr>
        <p:spPr/>
        <p:txBody>
          <a:bodyPr/>
          <a:lstStyle/>
          <a:p>
            <a:r>
              <a:rPr lang="fr-FR" dirty="0" smtClean="0"/>
              <a:t>La découverte d’une MAP chez l’enfant est une situation non exceptionnelle. Du fait de la fréquence des pathologies malignes et des complications liées à l’évolution de la masse, un diagnostic étiologique rapide s’impose afin d’instaurer le traitement adéquat.</a:t>
            </a: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INTRODUCTION ET DEFINITION</a:t>
            </a:r>
            <a:endParaRPr lang="fr-FR" dirty="0">
              <a:solidFill>
                <a:srgbClr val="FF0000"/>
              </a:solidFill>
            </a:endParaRPr>
          </a:p>
        </p:txBody>
      </p:sp>
      <p:sp>
        <p:nvSpPr>
          <p:cNvPr id="3" name="Espace réservé du contenu 2"/>
          <p:cNvSpPr>
            <a:spLocks noGrp="1"/>
          </p:cNvSpPr>
          <p:nvPr>
            <p:ph idx="1"/>
          </p:nvPr>
        </p:nvSpPr>
        <p:spPr/>
        <p:txBody>
          <a:bodyPr/>
          <a:lstStyle/>
          <a:p>
            <a:r>
              <a:rPr lang="fr-FR" dirty="0" smtClean="0"/>
              <a:t> </a:t>
            </a:r>
            <a:r>
              <a:rPr lang="fr-FR" dirty="0"/>
              <a:t>Les MAP de l’enfant représentent un motif fréquent de consultation en pédiatrie.</a:t>
            </a:r>
          </a:p>
          <a:p>
            <a:r>
              <a:rPr lang="fr-FR" dirty="0"/>
              <a:t>Elles cachent derrière plusieurs pathologies aussi bien bénignes que malignes. </a:t>
            </a:r>
            <a:endParaRPr lang="fr-FR" dirty="0" smtClean="0"/>
          </a:p>
          <a:p>
            <a:r>
              <a:rPr lang="fr-FR" dirty="0" smtClean="0"/>
              <a:t>Trois compartiments </a:t>
            </a:r>
            <a:r>
              <a:rPr lang="fr-FR" dirty="0"/>
              <a:t>: </a:t>
            </a:r>
            <a:endParaRPr lang="fr-FR" dirty="0" smtClean="0"/>
          </a:p>
          <a:p>
            <a:pPr indent="106363">
              <a:buFont typeface="Wingdings" pitchFamily="2" charset="2"/>
              <a:buChar char="Ø"/>
            </a:pPr>
            <a:r>
              <a:rPr lang="fr-FR" dirty="0" smtClean="0"/>
              <a:t>la </a:t>
            </a:r>
            <a:r>
              <a:rPr lang="fr-FR" dirty="0"/>
              <a:t>cavité péritonéale</a:t>
            </a:r>
            <a:r>
              <a:rPr lang="fr-FR" dirty="0" smtClean="0"/>
              <a:t>,</a:t>
            </a:r>
          </a:p>
          <a:p>
            <a:pPr indent="106363">
              <a:buFont typeface="Wingdings" pitchFamily="2" charset="2"/>
              <a:buChar char="Ø"/>
            </a:pPr>
            <a:r>
              <a:rPr lang="fr-FR" dirty="0" smtClean="0"/>
              <a:t>la </a:t>
            </a:r>
            <a:r>
              <a:rPr lang="fr-FR" dirty="0"/>
              <a:t>loge retro-péritonéale</a:t>
            </a:r>
            <a:r>
              <a:rPr lang="fr-FR" dirty="0" smtClean="0"/>
              <a:t>,</a:t>
            </a:r>
          </a:p>
          <a:p>
            <a:pPr indent="106363">
              <a:buFont typeface="Wingdings" pitchFamily="2" charset="2"/>
              <a:buChar char="Ø"/>
            </a:pPr>
            <a:r>
              <a:rPr lang="fr-FR" dirty="0" smtClean="0"/>
              <a:t>l’espace du pelvis sous péritonéal</a:t>
            </a:r>
            <a:r>
              <a:rPr lang="fr-FR"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FF0000"/>
                </a:solidFill>
              </a:rPr>
              <a:t>Coupe sagittale de l’abdomen</a:t>
            </a:r>
          </a:p>
        </p:txBody>
      </p:sp>
      <p:pic>
        <p:nvPicPr>
          <p:cNvPr id="6145" name="Picture 1"/>
          <p:cNvPicPr>
            <a:picLocks noGrp="1" noChangeAspect="1" noChangeArrowheads="1"/>
          </p:cNvPicPr>
          <p:nvPr>
            <p:ph idx="1"/>
          </p:nvPr>
        </p:nvPicPr>
        <p:blipFill>
          <a:blip r:embed="rId2"/>
          <a:srcRect/>
          <a:stretch>
            <a:fillRect/>
          </a:stretch>
        </p:blipFill>
        <p:spPr bwMode="auto">
          <a:xfrm>
            <a:off x="642910" y="1600200"/>
            <a:ext cx="7858179" cy="4525963"/>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solidFill>
                  <a:srgbClr val="FF0000"/>
                </a:solidFill>
              </a:rPr>
              <a:t>Coupe frontale de la cavité péritonéale montrant les deux étages, sus </a:t>
            </a:r>
            <a:r>
              <a:rPr lang="fr-FR" sz="2800" dirty="0" smtClean="0">
                <a:solidFill>
                  <a:srgbClr val="FF0000"/>
                </a:solidFill>
              </a:rPr>
              <a:t>et sous </a:t>
            </a:r>
            <a:r>
              <a:rPr lang="fr-FR" sz="2800" dirty="0" err="1">
                <a:solidFill>
                  <a:srgbClr val="FF0000"/>
                </a:solidFill>
              </a:rPr>
              <a:t>mésocoliques</a:t>
            </a:r>
            <a:endParaRPr lang="fr-FR" sz="2800" dirty="0">
              <a:solidFill>
                <a:srgbClr val="FF0000"/>
              </a:solidFill>
            </a:endParaRPr>
          </a:p>
        </p:txBody>
      </p:sp>
      <p:pic>
        <p:nvPicPr>
          <p:cNvPr id="22530" name="Picture 2"/>
          <p:cNvPicPr>
            <a:picLocks noGrp="1" noChangeAspect="1" noChangeArrowheads="1"/>
          </p:cNvPicPr>
          <p:nvPr>
            <p:ph idx="1"/>
          </p:nvPr>
        </p:nvPicPr>
        <p:blipFill>
          <a:blip r:embed="rId2"/>
          <a:srcRect/>
          <a:stretch>
            <a:fillRect/>
          </a:stretch>
        </p:blipFill>
        <p:spPr bwMode="auto">
          <a:xfrm>
            <a:off x="571472" y="1428736"/>
            <a:ext cx="7858179" cy="5072098"/>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dirty="0" smtClean="0">
                <a:solidFill>
                  <a:srgbClr val="FF0000"/>
                </a:solidFill>
              </a:rPr>
              <a:t>IMAGE MONTRANT LES ORGANES INTRA PÉRITONÉAUX </a:t>
            </a:r>
            <a:br>
              <a:rPr lang="fr-FR" sz="2400" dirty="0" smtClean="0">
                <a:solidFill>
                  <a:srgbClr val="FF0000"/>
                </a:solidFill>
              </a:rPr>
            </a:br>
            <a:r>
              <a:rPr lang="fr-FR" sz="2400" dirty="0" smtClean="0">
                <a:solidFill>
                  <a:srgbClr val="FF0000"/>
                </a:solidFill>
              </a:rPr>
              <a:t>(BLEU À DROITE), ET RÉTROPÉRITONEAUX (VERT À GAUCHE)</a:t>
            </a:r>
            <a:endParaRPr lang="fr-FR" sz="2400" dirty="0">
              <a:solidFill>
                <a:srgbClr val="FF0000"/>
              </a:solidFill>
            </a:endParaRPr>
          </a:p>
        </p:txBody>
      </p:sp>
      <p:pic>
        <p:nvPicPr>
          <p:cNvPr id="23554" name="Picture 2"/>
          <p:cNvPicPr>
            <a:picLocks noGrp="1" noChangeAspect="1" noChangeArrowheads="1"/>
          </p:cNvPicPr>
          <p:nvPr>
            <p:ph idx="1"/>
          </p:nvPr>
        </p:nvPicPr>
        <p:blipFill>
          <a:blip r:embed="rId2"/>
          <a:srcRect/>
          <a:stretch>
            <a:fillRect/>
          </a:stretch>
        </p:blipFill>
        <p:spPr bwMode="auto">
          <a:xfrm>
            <a:off x="938212" y="1743869"/>
            <a:ext cx="7267575" cy="423862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CIRCONSTANCES DE DÉCOUVERTE</a:t>
            </a:r>
            <a:endParaRPr lang="fr-FR" dirty="0">
              <a:solidFill>
                <a:srgbClr val="FF0000"/>
              </a:solidFill>
            </a:endParaRPr>
          </a:p>
        </p:txBody>
      </p:sp>
      <p:sp>
        <p:nvSpPr>
          <p:cNvPr id="3" name="Espace réservé du contenu 2"/>
          <p:cNvSpPr>
            <a:spLocks noGrp="1"/>
          </p:cNvSpPr>
          <p:nvPr>
            <p:ph idx="1"/>
          </p:nvPr>
        </p:nvSpPr>
        <p:spPr>
          <a:xfrm>
            <a:off x="457200" y="1285860"/>
            <a:ext cx="8229600" cy="4840303"/>
          </a:xfrm>
        </p:spPr>
        <p:txBody>
          <a:bodyPr>
            <a:normAutofit fontScale="92500" lnSpcReduction="20000"/>
          </a:bodyPr>
          <a:lstStyle/>
          <a:p>
            <a:r>
              <a:rPr lang="fr-FR" dirty="0"/>
              <a:t>Une très grande variété de symptômes peut amener à découvrir une MAP </a:t>
            </a:r>
            <a:r>
              <a:rPr lang="fr-FR" dirty="0" smtClean="0"/>
              <a:t>.</a:t>
            </a:r>
          </a:p>
          <a:p>
            <a:r>
              <a:rPr lang="fr-FR" dirty="0" smtClean="0"/>
              <a:t>Un </a:t>
            </a:r>
            <a:r>
              <a:rPr lang="fr-FR" dirty="0"/>
              <a:t>grand </a:t>
            </a:r>
            <a:r>
              <a:rPr lang="fr-FR" dirty="0" smtClean="0"/>
              <a:t>nombre de MAP restent asymptomatiques.</a:t>
            </a:r>
          </a:p>
          <a:p>
            <a:r>
              <a:rPr lang="fr-FR" dirty="0" smtClean="0"/>
              <a:t>Découverte </a:t>
            </a:r>
            <a:r>
              <a:rPr lang="fr-FR" dirty="0"/>
              <a:t>fortuite par les parents, au cours </a:t>
            </a:r>
            <a:r>
              <a:rPr lang="fr-FR" dirty="0" smtClean="0"/>
              <a:t>de la </a:t>
            </a:r>
            <a:r>
              <a:rPr lang="fr-FR" dirty="0"/>
              <a:t>toilette ou de l'habillage de l'enfant, qui notent une augmentation de volume </a:t>
            </a:r>
            <a:r>
              <a:rPr lang="fr-FR" dirty="0" smtClean="0"/>
              <a:t>de l'abdomen.</a:t>
            </a:r>
          </a:p>
          <a:p>
            <a:r>
              <a:rPr lang="fr-FR" dirty="0" smtClean="0"/>
              <a:t>Découverte </a:t>
            </a:r>
            <a:r>
              <a:rPr lang="fr-FR" dirty="0"/>
              <a:t>par le médecin à l'occasion d'une pathologie bénigne, </a:t>
            </a:r>
            <a:r>
              <a:rPr lang="fr-FR" dirty="0" smtClean="0"/>
              <a:t>d'une vaccination</a:t>
            </a:r>
            <a:r>
              <a:rPr lang="fr-FR" dirty="0"/>
              <a:t>, d'une visite systématique, ou d’une échographie abdominale faite </a:t>
            </a:r>
            <a:r>
              <a:rPr lang="fr-FR" dirty="0" smtClean="0"/>
              <a:t>pour une </a:t>
            </a:r>
            <a:r>
              <a:rPr lang="fr-FR" dirty="0"/>
              <a:t>autre raison.</a:t>
            </a: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1308</TotalTime>
  <Words>1812</Words>
  <Application>Microsoft Office PowerPoint</Application>
  <PresentationFormat>Affichage à l'écran (4:3)</PresentationFormat>
  <Paragraphs>254</Paragraphs>
  <Slides>42</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42</vt:i4>
      </vt:variant>
    </vt:vector>
  </HeadingPairs>
  <TitlesOfParts>
    <vt:vector size="44" baseType="lpstr">
      <vt:lpstr>Thème Office</vt:lpstr>
      <vt:lpstr>Image bitmap</vt:lpstr>
      <vt:lpstr>MASSES ABDOMINALES</vt:lpstr>
      <vt:lpstr> PLAN DU COURS   </vt:lpstr>
      <vt:lpstr> DÉFINITION &amp; GÉNERALITÉS </vt:lpstr>
      <vt:lpstr> DÉFINITION &amp; GÉNERALITÉS </vt:lpstr>
      <vt:lpstr>INTRODUCTION ET DEFINITION</vt:lpstr>
      <vt:lpstr>Coupe sagittale de l’abdomen</vt:lpstr>
      <vt:lpstr>Coupe frontale de la cavité péritonéale montrant les deux étages, sus et sous mésocoliques</vt:lpstr>
      <vt:lpstr>IMAGE MONTRANT LES ORGANES INTRA PÉRITONÉAUX  (BLEU À DROITE), ET RÉTROPÉRITONEAUX (VERT À GAUCHE)</vt:lpstr>
      <vt:lpstr>CIRCONSTANCES DE DÉCOUVERTE</vt:lpstr>
      <vt:lpstr>SYMPTÔMES NON SPÉCIFIQUES</vt:lpstr>
      <vt:lpstr>SYMPTÔMES SPÉCIFIQUES</vt:lpstr>
      <vt:lpstr>LES COMPLICATIONS</vt:lpstr>
      <vt:lpstr>DÉMARCHE DIAGNOSTIC</vt:lpstr>
      <vt:lpstr>L’INTERROGATOIRE</vt:lpstr>
      <vt:lpstr>L’EXAMEN CLINIQUE</vt:lpstr>
      <vt:lpstr>LA PALPATION</vt:lpstr>
      <vt:lpstr>LA PERCUSSION</vt:lpstr>
      <vt:lpstr>LE TOUCHER RECTAL</vt:lpstr>
      <vt:lpstr>Diapositive 19</vt:lpstr>
      <vt:lpstr>MOYENS DIAGNOSTIQUES</vt:lpstr>
      <vt:lpstr>APPORT DE L’IMAGERIE</vt:lpstr>
      <vt:lpstr> L’ABDOMEN SANS PREPARATION (ASP)  </vt:lpstr>
      <vt:lpstr>Diapositive 23</vt:lpstr>
      <vt:lpstr>L’ECHOGRAPHIE</vt:lpstr>
      <vt:lpstr>SCANNER</vt:lpstr>
      <vt:lpstr>Diapositive 26</vt:lpstr>
      <vt:lpstr>Diapositive 27</vt:lpstr>
      <vt:lpstr>L’IRM</vt:lpstr>
      <vt:lpstr>L’UROGRAPHIE INTRAVEINEUSE (UIV)</vt:lpstr>
      <vt:lpstr>LA SCINTIGRAPHIE</vt:lpstr>
      <vt:lpstr>L’ APPORT DE LA BIOLOGIE</vt:lpstr>
      <vt:lpstr> EXAMENS NON SPÉCIFIQUES  </vt:lpstr>
      <vt:lpstr>EXAMENS SPÉCIFIQUES</vt:lpstr>
      <vt:lpstr>Diapositive 34</vt:lpstr>
      <vt:lpstr>  DIAGNOSTIC TOPOGRAPHIQUE ET ETIOLOGIQUE </vt:lpstr>
      <vt:lpstr>  DIAGNOSTIC TOPOGRAPHIQUE ET ETIOLOGIQUE </vt:lpstr>
      <vt:lpstr>DIAGNOSTIC TOPOGRAPHIQUE ET ETIOLOGIQUE</vt:lpstr>
      <vt:lpstr>DIAGNOSTIC TOPOGRAPHIQUE ET ETIOLOGIQUE</vt:lpstr>
      <vt:lpstr>DIAGNOSTIC TOPOGRAPHIQUE ET ETIOLOGIQUE</vt:lpstr>
      <vt:lpstr>LES MASSES À POINT DE DÉPART PELVIEN</vt:lpstr>
      <vt:lpstr>Diapositive 41</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MASSES ABDOMINALES</dc:title>
  <dc:creator>Compaq</dc:creator>
  <cp:lastModifiedBy>Compaq</cp:lastModifiedBy>
  <cp:revision>102</cp:revision>
  <dcterms:created xsi:type="dcterms:W3CDTF">2018-10-19T10:48:52Z</dcterms:created>
  <dcterms:modified xsi:type="dcterms:W3CDTF">2018-10-21T12:29:04Z</dcterms:modified>
</cp:coreProperties>
</file>