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97" r:id="rId4"/>
    <p:sldId id="257" r:id="rId5"/>
    <p:sldId id="284" r:id="rId6"/>
    <p:sldId id="258" r:id="rId7"/>
    <p:sldId id="276" r:id="rId8"/>
    <p:sldId id="277" r:id="rId9"/>
    <p:sldId id="275" r:id="rId10"/>
    <p:sldId id="274" r:id="rId11"/>
    <p:sldId id="273" r:id="rId12"/>
    <p:sldId id="272" r:id="rId13"/>
    <p:sldId id="278" r:id="rId14"/>
    <p:sldId id="271" r:id="rId15"/>
    <p:sldId id="270" r:id="rId16"/>
    <p:sldId id="283" r:id="rId17"/>
    <p:sldId id="282" r:id="rId18"/>
    <p:sldId id="281" r:id="rId19"/>
    <p:sldId id="280" r:id="rId20"/>
    <p:sldId id="279" r:id="rId21"/>
    <p:sldId id="259" r:id="rId22"/>
    <p:sldId id="287" r:id="rId23"/>
    <p:sldId id="268" r:id="rId24"/>
    <p:sldId id="262" r:id="rId25"/>
    <p:sldId id="267" r:id="rId26"/>
    <p:sldId id="266" r:id="rId27"/>
    <p:sldId id="265" r:id="rId28"/>
    <p:sldId id="264" r:id="rId29"/>
    <p:sldId id="263" r:id="rId30"/>
    <p:sldId id="260" r:id="rId31"/>
    <p:sldId id="285" r:id="rId32"/>
    <p:sldId id="286" r:id="rId33"/>
    <p:sldId id="288" r:id="rId34"/>
    <p:sldId id="289" r:id="rId35"/>
    <p:sldId id="290" r:id="rId36"/>
    <p:sldId id="291" r:id="rId37"/>
    <p:sldId id="292" r:id="rId38"/>
    <p:sldId id="296" r:id="rId39"/>
    <p:sldId id="293" r:id="rId40"/>
    <p:sldId id="294" r:id="rId41"/>
    <p:sldId id="295" r:id="rId4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2E7B-C1E3-4B22-AD8F-12EED37D025E}" type="datetimeFigureOut">
              <a:rPr lang="fr-FR" smtClean="0"/>
              <a:pPr/>
              <a:t>08/10/2017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7608E-A2F4-4280-AC81-3B0BC50695BD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r>
              <a:rPr lang="fr-FR" b="1" dirty="0" smtClean="0"/>
              <a:t>PATHOLOGIE MUSCULAIRE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0242" name="Picture 2" descr="Dépistage de l'hypercyphose et l'hyperlordo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000240"/>
            <a:ext cx="6286500" cy="407196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857620" y="2357430"/>
            <a:ext cx="1071570" cy="33575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786182" y="1785926"/>
            <a:ext cx="1428760" cy="42862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Atteinte des muscles </a:t>
            </a:r>
            <a:r>
              <a:rPr lang="fr-FR" b="1" dirty="0">
                <a:solidFill>
                  <a:srgbClr val="00B050"/>
                </a:solidFill>
              </a:rPr>
              <a:t>de la face </a:t>
            </a:r>
            <a:endParaRPr lang="fr-FR" b="1" dirty="0" smtClean="0">
              <a:solidFill>
                <a:srgbClr val="00B050"/>
              </a:solidFill>
            </a:endParaRPr>
          </a:p>
          <a:p>
            <a:r>
              <a:rPr lang="fr-FR" dirty="0"/>
              <a:t>orbiculaires des paupières</a:t>
            </a:r>
          </a:p>
          <a:p>
            <a:r>
              <a:rPr lang="fr-FR" dirty="0"/>
              <a:t>releveur de la paupière supérieure (ptosis)</a:t>
            </a:r>
          </a:p>
          <a:p>
            <a:r>
              <a:rPr lang="fr-FR" dirty="0"/>
              <a:t>muscles oculomoteurs ou </a:t>
            </a:r>
            <a:r>
              <a:rPr lang="fr-FR" dirty="0" err="1"/>
              <a:t>pharyngo</a:t>
            </a:r>
            <a:r>
              <a:rPr lang="fr-FR" dirty="0"/>
              <a:t>-laryngés</a:t>
            </a:r>
          </a:p>
          <a:p>
            <a:pPr>
              <a:buNone/>
            </a:pPr>
            <a:endParaRPr lang="fr-FR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Autres signes </a:t>
            </a:r>
          </a:p>
          <a:p>
            <a:r>
              <a:rPr lang="fr-FR" b="1" dirty="0" smtClean="0"/>
              <a:t>muscles </a:t>
            </a:r>
            <a:r>
              <a:rPr lang="fr-FR" b="1" dirty="0"/>
              <a:t>distaux</a:t>
            </a:r>
            <a:endParaRPr lang="fr-FR" dirty="0"/>
          </a:p>
          <a:p>
            <a:r>
              <a:rPr lang="fr-FR" b="1" dirty="0"/>
              <a:t>muscles respiratoires</a:t>
            </a:r>
            <a:r>
              <a:rPr lang="fr-FR" dirty="0"/>
              <a:t> (syndrome restrictif)</a:t>
            </a:r>
          </a:p>
          <a:p>
            <a:r>
              <a:rPr lang="fr-FR" b="1" dirty="0"/>
              <a:t>cœur</a:t>
            </a:r>
            <a:r>
              <a:rPr lang="fr-FR" dirty="0"/>
              <a:t> (cardiomyopathie)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48311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Modifications du volume musculaire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Amyotrophie</a:t>
            </a:r>
            <a:endParaRPr lang="fr-FR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dirty="0"/>
              <a:t>Même topographie que le déficit moteur ( proximal et bilatéral) et sévérité variable</a:t>
            </a:r>
          </a:p>
          <a:p>
            <a:pPr>
              <a:buNone/>
            </a:pPr>
            <a:r>
              <a:rPr lang="fr-FR" dirty="0"/>
              <a:t>Parfois masquée par le panicule adipeux</a:t>
            </a:r>
          </a:p>
          <a:p>
            <a:pPr>
              <a:buNone/>
            </a:pPr>
            <a:r>
              <a:rPr lang="fr-FR" dirty="0"/>
              <a:t>Parfois </a:t>
            </a:r>
            <a:r>
              <a:rPr lang="fr-FR" dirty="0" smtClean="0"/>
              <a:t>absente</a:t>
            </a:r>
            <a:endParaRPr lang="fr-FR" dirty="0"/>
          </a:p>
          <a:p>
            <a:r>
              <a:rPr lang="fr-FR" b="1" dirty="0">
                <a:solidFill>
                  <a:srgbClr val="00B050"/>
                </a:solidFill>
              </a:rPr>
              <a:t>Hypertrophie,</a:t>
            </a:r>
            <a:r>
              <a:rPr lang="fr-FR" b="1" dirty="0"/>
              <a:t> plus rare</a:t>
            </a:r>
            <a:r>
              <a:rPr lang="fr-FR" dirty="0"/>
              <a:t>, concernant surtout les mollets.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428868"/>
            <a:ext cx="15811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071802" y="5214950"/>
            <a:ext cx="2658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/>
              <a:t>Hypertrophie des mollets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Anomalies de la contraction ou de la décontraction musculaire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dirty="0">
                <a:solidFill>
                  <a:srgbClr val="00B050"/>
                </a:solidFill>
              </a:rPr>
              <a:t>Abolition du réflexe (ou contraction) </a:t>
            </a:r>
            <a:r>
              <a:rPr lang="fr-FR" dirty="0" err="1">
                <a:solidFill>
                  <a:srgbClr val="00B050"/>
                </a:solidFill>
              </a:rPr>
              <a:t>idio-musculaire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/>
              <a:t>:</a:t>
            </a:r>
          </a:p>
          <a:p>
            <a:r>
              <a:rPr lang="fr-FR" dirty="0"/>
              <a:t>La percussion directe du muscle (avec un marteau à réflexes) ne provoque plus la réponse normale (qu'est la contraction en masse du muscle suivie d'une décontraction rapide)</a:t>
            </a:r>
          </a:p>
          <a:p>
            <a:r>
              <a:rPr lang="fr-FR" dirty="0"/>
              <a:t>Contraction anormale, "en boules</a:t>
            </a:r>
            <a:r>
              <a:rPr lang="fr-FR" dirty="0" smtClean="0"/>
              <a:t>"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Myotonie</a:t>
            </a:r>
            <a:endParaRPr lang="fr-FR" dirty="0" smtClean="0">
              <a:solidFill>
                <a:srgbClr val="00B050"/>
              </a:solidFill>
            </a:endParaRPr>
          </a:p>
          <a:p>
            <a:pPr lvl="1"/>
            <a:r>
              <a:rPr lang="fr-FR" dirty="0" smtClean="0"/>
              <a:t>Lenteur de la décontraction musculaire, indolore</a:t>
            </a:r>
          </a:p>
          <a:p>
            <a:pPr lvl="1"/>
            <a:r>
              <a:rPr lang="fr-FR" dirty="0" smtClean="0"/>
              <a:t>Spontanée (le patient desserre lentement un objet ou la main de l'examinateur) ou provoquée (par percussion de l'éminence thénar : le pouce se met en adduction et ne revient que lentement à sa position initiale).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Rétractions tendineuses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b="1" dirty="0" smtClean="0">
                <a:solidFill>
                  <a:srgbClr val="C00000"/>
                </a:solidFill>
              </a:rPr>
              <a:t>Signes </a:t>
            </a:r>
            <a:r>
              <a:rPr lang="fr-FR" b="1" dirty="0">
                <a:solidFill>
                  <a:srgbClr val="C00000"/>
                </a:solidFill>
              </a:rPr>
              <a:t>négatifs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dirty="0"/>
              <a:t>Pas de déficit sensitif</a:t>
            </a:r>
          </a:p>
          <a:p>
            <a:r>
              <a:rPr lang="fr-FR" dirty="0"/>
              <a:t>Pas d'abolition des réflexes ostéo-tendineux (sauf à un stade </a:t>
            </a:r>
            <a:r>
              <a:rPr lang="fr-FR" dirty="0" smtClean="0"/>
              <a:t>évolué)</a:t>
            </a:r>
            <a:endParaRPr lang="fr-FR" dirty="0"/>
          </a:p>
          <a:p>
            <a:r>
              <a:rPr lang="fr-FR" dirty="0"/>
              <a:t>Pas de fasciculations</a:t>
            </a:r>
          </a:p>
          <a:p>
            <a:endParaRPr lang="fr-FR" dirty="0"/>
          </a:p>
        </p:txBody>
      </p:sp>
      <p:pic>
        <p:nvPicPr>
          <p:cNvPr id="4" name="Picture 2" descr="Résultat de recherche d'images pour &quot;retractions tendineuses  photo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643050"/>
            <a:ext cx="159067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PARACLINIQUE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r>
              <a:rPr lang="fr-FR" b="1" dirty="0">
                <a:solidFill>
                  <a:srgbClr val="C00000"/>
                </a:solidFill>
              </a:rPr>
              <a:t>Electromyogramme (EMG) : </a:t>
            </a:r>
            <a:r>
              <a:rPr lang="fr-FR" dirty="0"/>
              <a:t>tracé </a:t>
            </a:r>
            <a:r>
              <a:rPr lang="fr-FR" dirty="0" err="1"/>
              <a:t>myogèneAnormalement</a:t>
            </a:r>
            <a:r>
              <a:rPr lang="fr-FR" dirty="0"/>
              <a:t> riche en unités motrice par rapport à l'effort fourni (un grand nombre d'unités sont recrutées : sommation spatiale)</a:t>
            </a:r>
          </a:p>
          <a:p>
            <a:r>
              <a:rPr lang="fr-FR" dirty="0"/>
              <a:t>Potentiels </a:t>
            </a:r>
            <a:r>
              <a:rPr lang="fr-FR" dirty="0" err="1"/>
              <a:t>polyphasiques</a:t>
            </a:r>
            <a:r>
              <a:rPr lang="fr-FR" dirty="0"/>
              <a:t>, de brève durée et de faible amplitude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PARACLINIQUE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pic>
        <p:nvPicPr>
          <p:cNvPr id="4098" name="Picture 2" descr="tracé EMG interéférentiel (normal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3810000" cy="1800225"/>
          </a:xfrm>
          <a:prstGeom prst="rect">
            <a:avLst/>
          </a:prstGeom>
          <a:noFill/>
        </p:spPr>
      </p:pic>
      <p:pic>
        <p:nvPicPr>
          <p:cNvPr id="4100" name="Picture 4" descr="Tracé EMG myogè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786190"/>
            <a:ext cx="3810000" cy="183832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00100" y="3929066"/>
            <a:ext cx="30718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EMG NORMAL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5143504" y="5786454"/>
            <a:ext cx="3071834" cy="6429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EMG MYOGENE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PLAN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Introduction</a:t>
            </a:r>
          </a:p>
          <a:p>
            <a:r>
              <a:rPr lang="fr-FR" dirty="0" smtClean="0"/>
              <a:t>Sémiologie générale clinique</a:t>
            </a:r>
          </a:p>
          <a:p>
            <a:r>
              <a:rPr lang="fr-FR" dirty="0" smtClean="0"/>
              <a:t>Sémiologie générale </a:t>
            </a:r>
            <a:r>
              <a:rPr lang="fr-FR" dirty="0" err="1" smtClean="0"/>
              <a:t>paraclinique</a:t>
            </a:r>
            <a:endParaRPr lang="fr-FR" dirty="0" smtClean="0"/>
          </a:p>
          <a:p>
            <a:r>
              <a:rPr lang="fr-FR" dirty="0" err="1" smtClean="0"/>
              <a:t>Etiologies:M.hereditaires</a:t>
            </a:r>
            <a:endParaRPr lang="fr-FR" dirty="0" smtClean="0"/>
          </a:p>
          <a:p>
            <a:pPr>
              <a:buNone/>
            </a:pPr>
            <a:r>
              <a:rPr lang="fr-FR" dirty="0"/>
              <a:t> </a:t>
            </a:r>
            <a:r>
              <a:rPr lang="fr-FR" dirty="0" smtClean="0"/>
              <a:t>                      </a:t>
            </a:r>
            <a:r>
              <a:rPr lang="fr-FR" dirty="0" err="1" smtClean="0"/>
              <a:t>M.acquises</a:t>
            </a:r>
            <a:endParaRPr lang="fr-FR" dirty="0"/>
          </a:p>
          <a:p>
            <a:r>
              <a:rPr lang="fr-FR" dirty="0" smtClean="0"/>
              <a:t>traitement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PARACLINIQUE 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329642" cy="3911609"/>
          </a:xfrm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Augmentation des enzymes musculaires</a:t>
            </a:r>
          </a:p>
          <a:p>
            <a:r>
              <a:rPr lang="fr-FR" b="1" dirty="0" smtClean="0">
                <a:solidFill>
                  <a:srgbClr val="00B050"/>
                </a:solidFill>
              </a:rPr>
              <a:t>CPK ,LDH</a:t>
            </a:r>
            <a:endParaRPr lang="fr-FR" dirty="0">
              <a:solidFill>
                <a:srgbClr val="00B050"/>
              </a:solidFill>
            </a:endParaRPr>
          </a:p>
          <a:p>
            <a:r>
              <a:rPr lang="fr-FR" dirty="0" smtClean="0"/>
              <a:t>Due </a:t>
            </a:r>
            <a:r>
              <a:rPr lang="fr-FR" dirty="0"/>
              <a:t>à la nécrose des fibres musculaires (d'où libération et passage dans le sang </a:t>
            </a:r>
            <a:r>
              <a:rPr lang="fr-FR" dirty="0" smtClean="0"/>
              <a:t>des enzymes)</a:t>
            </a:r>
            <a:endParaRPr lang="fr-FR" dirty="0"/>
          </a:p>
          <a:p>
            <a:r>
              <a:rPr lang="fr-FR" dirty="0"/>
              <a:t>Parfois considérable (10 à 20 fois la </a:t>
            </a:r>
            <a:r>
              <a:rPr lang="fr-FR" dirty="0" smtClean="0"/>
              <a:t>normale</a:t>
            </a:r>
            <a:r>
              <a:rPr lang="fr-FR" dirty="0"/>
              <a:t>)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57163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PARACLINIQUE </a:t>
            </a:r>
            <a:br>
              <a:rPr lang="fr-FR" b="1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59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C00000"/>
                </a:solidFill>
              </a:rPr>
              <a:t>Biopsie musculaire</a:t>
            </a:r>
            <a:endParaRPr lang="fr-FR" dirty="0">
              <a:solidFill>
                <a:srgbClr val="C00000"/>
              </a:solidFill>
            </a:endParaRPr>
          </a:p>
          <a:p>
            <a:r>
              <a:rPr lang="fr-FR" dirty="0"/>
              <a:t>Tous les fascicules sont atteints de façon inégale : coexistence de fibres atrophiques et </a:t>
            </a:r>
            <a:r>
              <a:rPr lang="fr-FR" dirty="0" smtClean="0"/>
              <a:t>hypertrophiques</a:t>
            </a:r>
            <a:endParaRPr lang="fr-FR" dirty="0"/>
          </a:p>
          <a:p>
            <a:r>
              <a:rPr lang="fr-FR" dirty="0"/>
              <a:t>Présence de fibres nécrosées et de fibres en régénérescence (basophiles)</a:t>
            </a:r>
          </a:p>
          <a:p>
            <a:r>
              <a:rPr lang="fr-FR" dirty="0"/>
              <a:t>Fibrose et augmentation du tissu </a:t>
            </a:r>
            <a:r>
              <a:rPr lang="fr-FR" dirty="0" smtClean="0"/>
              <a:t>adipeux</a:t>
            </a:r>
          </a:p>
          <a:p>
            <a:r>
              <a:rPr lang="fr-FR" dirty="0" smtClean="0"/>
              <a:t>Permet le diagnostic étiologique</a:t>
            </a: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DIAGNOSTIC ETIOLOGIQUE </a:t>
            </a:r>
            <a:endParaRPr lang="fr-FR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142984"/>
            <a:ext cx="8286808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28596" y="5857892"/>
            <a:ext cx="8286808" cy="10001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rgbClr val="C00000"/>
                </a:solidFill>
              </a:rPr>
              <a:t>Protéines impliquées dans les maladies </a:t>
            </a:r>
            <a:r>
              <a:rPr lang="fr-FR" dirty="0" err="1" smtClean="0">
                <a:solidFill>
                  <a:srgbClr val="C00000"/>
                </a:solidFill>
              </a:rPr>
              <a:t>neuro</a:t>
            </a:r>
            <a:r>
              <a:rPr lang="fr-FR" dirty="0" smtClean="0">
                <a:solidFill>
                  <a:srgbClr val="C00000"/>
                </a:solidFill>
              </a:rPr>
              <a:t>- musculaires</a:t>
            </a:r>
          </a:p>
          <a:p>
            <a:pPr algn="ctr"/>
            <a:r>
              <a:rPr lang="fr-FR" sz="1400" dirty="0" smtClean="0">
                <a:solidFill>
                  <a:schemeClr val="tx1"/>
                </a:solidFill>
              </a:rPr>
              <a:t>Le sarcolemme contient un ensemble de protéines spécifiques :en particulier le complexe de la dystrophine et des protéines associées membranaires et transmembranaires qui interviennent dans le fonctionnement de la fibre musculaire</a:t>
            </a:r>
            <a:endParaRPr lang="fr-FR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 Dystrophies </a:t>
            </a:r>
            <a:r>
              <a:rPr lang="fr-FR" b="1" i="1" dirty="0">
                <a:solidFill>
                  <a:srgbClr val="C00000"/>
                </a:solidFill>
              </a:rPr>
              <a:t>musculaires type Duchenne (DMD) </a:t>
            </a:r>
          </a:p>
          <a:p>
            <a:r>
              <a:rPr lang="fr-FR" dirty="0" smtClean="0"/>
              <a:t>Transmission </a:t>
            </a:r>
            <a:r>
              <a:rPr lang="fr-FR" dirty="0"/>
              <a:t>liée à l ’X (1garçon /3500) </a:t>
            </a:r>
          </a:p>
          <a:p>
            <a:r>
              <a:rPr lang="fr-FR" dirty="0" smtClean="0"/>
              <a:t>Début </a:t>
            </a:r>
            <a:r>
              <a:rPr lang="fr-FR" dirty="0"/>
              <a:t>première décennie (avant 5 ans) </a:t>
            </a:r>
          </a:p>
          <a:p>
            <a:r>
              <a:rPr lang="fr-FR" dirty="0" smtClean="0"/>
              <a:t>Déficit </a:t>
            </a:r>
            <a:r>
              <a:rPr lang="fr-FR" dirty="0"/>
              <a:t>musculaire progressif symétrique, CPK++ </a:t>
            </a:r>
          </a:p>
          <a:p>
            <a:r>
              <a:rPr lang="fr-FR" dirty="0" smtClean="0"/>
              <a:t>Sélectivité </a:t>
            </a:r>
            <a:r>
              <a:rPr lang="fr-FR" dirty="0"/>
              <a:t>de l ’atteinte musculaire: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/>
              <a:t>quadriceps, psoas, moyen fessier, jambier </a:t>
            </a:r>
            <a:r>
              <a:rPr lang="fr-FR" dirty="0" err="1"/>
              <a:t>ant</a:t>
            </a:r>
            <a:r>
              <a:rPr lang="fr-FR" dirty="0"/>
              <a:t>., biceps et triceps brachial 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>
                <a:solidFill>
                  <a:srgbClr val="FF0000"/>
                </a:solidFill>
              </a:rPr>
              <a:t> myopathies héréditaires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Cardiomyopathie </a:t>
            </a:r>
          </a:p>
          <a:p>
            <a:r>
              <a:rPr lang="fr-FR" dirty="0" smtClean="0"/>
              <a:t>•Insuffisance respiratoire </a:t>
            </a:r>
          </a:p>
          <a:p>
            <a:r>
              <a:rPr lang="fr-FR" dirty="0" smtClean="0"/>
              <a:t>•Déficit cognitif: 1/3 des DMD</a:t>
            </a:r>
          </a:p>
          <a:p>
            <a:r>
              <a:rPr lang="fr-FR" dirty="0" smtClean="0"/>
              <a:t>Décès vers 20 ans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b="1" i="1" dirty="0">
                <a:solidFill>
                  <a:srgbClr val="C00000"/>
                </a:solidFill>
              </a:rPr>
              <a:t>Dystrophies musculaires type </a:t>
            </a:r>
            <a:r>
              <a:rPr lang="fr-FR" b="1" i="1" dirty="0" err="1" smtClean="0">
                <a:solidFill>
                  <a:srgbClr val="C00000"/>
                </a:solidFill>
              </a:rPr>
              <a:t>Becker:BMD</a:t>
            </a:r>
            <a:endParaRPr lang="fr-FR" b="1" i="1" dirty="0" smtClean="0">
              <a:solidFill>
                <a:srgbClr val="C00000"/>
              </a:solidFill>
            </a:endParaRPr>
          </a:p>
          <a:p>
            <a:r>
              <a:rPr lang="fr-FR" dirty="0" smtClean="0"/>
              <a:t>Transmission liée à l ’X</a:t>
            </a:r>
            <a:endParaRPr lang="fr-FR" b="1" i="1" dirty="0">
              <a:solidFill>
                <a:srgbClr val="C00000"/>
              </a:solidFill>
            </a:endParaRPr>
          </a:p>
          <a:p>
            <a:r>
              <a:rPr lang="fr-FR" dirty="0" err="1" smtClean="0"/>
              <a:t>Debut</a:t>
            </a:r>
            <a:r>
              <a:rPr lang="fr-FR" dirty="0" smtClean="0"/>
              <a:t> vers l’</a:t>
            </a:r>
            <a:r>
              <a:rPr lang="fr-FR" dirty="0" err="1" smtClean="0"/>
              <a:t>age</a:t>
            </a:r>
            <a:r>
              <a:rPr lang="fr-FR" dirty="0" smtClean="0"/>
              <a:t> de 12 ans </a:t>
            </a:r>
          </a:p>
          <a:p>
            <a:pPr>
              <a:buNone/>
            </a:pPr>
            <a:r>
              <a:rPr lang="fr-FR" dirty="0" smtClean="0"/>
              <a:t>Atteinte cardiaque moins frequente</a:t>
            </a:r>
          </a:p>
          <a:p>
            <a:pPr>
              <a:buNone/>
            </a:pPr>
            <a:r>
              <a:rPr lang="fr-FR" dirty="0" smtClean="0"/>
              <a:t>Pronostic meilleur</a:t>
            </a:r>
            <a:endParaRPr lang="fr-FR" dirty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0034" y="157161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Dystrophies </a:t>
            </a:r>
            <a:r>
              <a:rPr lang="fr-FR" b="1" i="1" dirty="0">
                <a:solidFill>
                  <a:srgbClr val="C00000"/>
                </a:solidFill>
              </a:rPr>
              <a:t>progressives des ceintures (LGMD</a:t>
            </a:r>
            <a:r>
              <a:rPr lang="fr-FR" b="1" i="1" dirty="0" smtClean="0">
                <a:solidFill>
                  <a:srgbClr val="C00000"/>
                </a:solidFill>
              </a:rPr>
              <a:t>)</a:t>
            </a:r>
          </a:p>
          <a:p>
            <a:pPr>
              <a:buNone/>
            </a:pPr>
            <a:r>
              <a:rPr lang="fr-FR" b="1" i="1" dirty="0" smtClean="0">
                <a:solidFill>
                  <a:srgbClr val="C00000"/>
                </a:solidFill>
              </a:rPr>
              <a:t>Touche les 2 sexes</a:t>
            </a:r>
            <a:endParaRPr lang="fr-FR" dirty="0"/>
          </a:p>
          <a:p>
            <a:r>
              <a:rPr lang="fr-FR" dirty="0">
                <a:solidFill>
                  <a:srgbClr val="00B050"/>
                </a:solidFill>
              </a:rPr>
              <a:t>Le complexe </a:t>
            </a:r>
            <a:r>
              <a:rPr lang="fr-FR" dirty="0" err="1">
                <a:solidFill>
                  <a:srgbClr val="00B050"/>
                </a:solidFill>
              </a:rPr>
              <a:t>glycoprotéique</a:t>
            </a:r>
            <a:r>
              <a:rPr lang="fr-FR" dirty="0">
                <a:solidFill>
                  <a:srgbClr val="00B050"/>
                </a:solidFill>
              </a:rPr>
              <a:t> </a:t>
            </a:r>
            <a:r>
              <a:rPr lang="fr-FR" dirty="0" err="1">
                <a:solidFill>
                  <a:srgbClr val="00B050"/>
                </a:solidFill>
              </a:rPr>
              <a:t>sarcolemmique</a:t>
            </a:r>
            <a:r>
              <a:rPr lang="fr-FR" dirty="0">
                <a:solidFill>
                  <a:srgbClr val="00B050"/>
                </a:solidFill>
              </a:rPr>
              <a:t> (</a:t>
            </a:r>
            <a:r>
              <a:rPr lang="fr-FR" dirty="0" err="1">
                <a:solidFill>
                  <a:srgbClr val="00B050"/>
                </a:solidFill>
              </a:rPr>
              <a:t>Autosom</a:t>
            </a:r>
            <a:r>
              <a:rPr lang="fr-FR" dirty="0">
                <a:solidFill>
                  <a:srgbClr val="00B050"/>
                </a:solidFill>
              </a:rPr>
              <a:t>. Récessives) </a:t>
            </a:r>
          </a:p>
          <a:p>
            <a:r>
              <a:rPr lang="fr-FR" dirty="0" err="1" smtClean="0"/>
              <a:t>Sarcoglycanes</a:t>
            </a:r>
            <a:r>
              <a:rPr lang="fr-FR" dirty="0" smtClean="0"/>
              <a:t> (</a:t>
            </a:r>
            <a:r>
              <a:rPr lang="fr-FR" dirty="0" err="1" smtClean="0"/>
              <a:t>sarcoglycanopathies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Dysferline</a:t>
            </a:r>
            <a:r>
              <a:rPr lang="fr-FR" dirty="0" smtClean="0"/>
              <a:t> (</a:t>
            </a:r>
            <a:r>
              <a:rPr lang="fr-FR" dirty="0" err="1" smtClean="0"/>
              <a:t>Dysferlinopathies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err="1" smtClean="0"/>
              <a:t>dystroglycan</a:t>
            </a:r>
            <a:r>
              <a:rPr lang="fr-FR" dirty="0" smtClean="0"/>
              <a:t> (</a:t>
            </a:r>
            <a:r>
              <a:rPr lang="fr-FR" dirty="0" err="1" smtClean="0"/>
              <a:t>dystroglycan</a:t>
            </a:r>
            <a:r>
              <a:rPr lang="fr-FR" dirty="0" smtClean="0"/>
              <a:t> </a:t>
            </a:r>
            <a:r>
              <a:rPr lang="fr-FR" dirty="0" err="1" smtClean="0"/>
              <a:t>opathies</a:t>
            </a:r>
            <a:r>
              <a:rPr lang="fr-FR" dirty="0" smtClean="0"/>
              <a:t>)</a:t>
            </a:r>
            <a:endParaRPr lang="fr-FR" dirty="0"/>
          </a:p>
          <a:p>
            <a:r>
              <a:rPr lang="fr-FR" dirty="0" smtClean="0">
                <a:solidFill>
                  <a:srgbClr val="00B050"/>
                </a:solidFill>
              </a:rPr>
              <a:t>Les </a:t>
            </a:r>
            <a:r>
              <a:rPr lang="fr-FR" dirty="0">
                <a:solidFill>
                  <a:srgbClr val="00B050"/>
                </a:solidFill>
              </a:rPr>
              <a:t>protéines cytoplasmiques (</a:t>
            </a:r>
            <a:r>
              <a:rPr lang="fr-FR" dirty="0" err="1">
                <a:solidFill>
                  <a:srgbClr val="00B050"/>
                </a:solidFill>
              </a:rPr>
              <a:t>Autosom</a:t>
            </a:r>
            <a:r>
              <a:rPr lang="fr-FR" dirty="0">
                <a:solidFill>
                  <a:srgbClr val="00B050"/>
                </a:solidFill>
              </a:rPr>
              <a:t>. Récessives) </a:t>
            </a:r>
          </a:p>
          <a:p>
            <a:r>
              <a:rPr lang="fr-FR" dirty="0" err="1" smtClean="0"/>
              <a:t>Calpaïne</a:t>
            </a:r>
            <a:r>
              <a:rPr lang="fr-FR" dirty="0" smtClean="0"/>
              <a:t>(</a:t>
            </a:r>
            <a:r>
              <a:rPr lang="fr-FR" dirty="0" err="1" smtClean="0"/>
              <a:t>Calpaïnopathies</a:t>
            </a:r>
            <a:r>
              <a:rPr lang="fr-FR" dirty="0" smtClean="0"/>
              <a:t>)</a:t>
            </a:r>
            <a:endParaRPr lang="fr-FR" dirty="0"/>
          </a:p>
          <a:p>
            <a:pPr>
              <a:buNone/>
            </a:pP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>
                <a:solidFill>
                  <a:srgbClr val="FF0000"/>
                </a:solidFill>
              </a:rPr>
              <a:t> myopathies héréditaires</a:t>
            </a:r>
            <a:r>
              <a:rPr lang="fr-FR" b="1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Myopathie </a:t>
            </a:r>
            <a:r>
              <a:rPr lang="fr-FR" b="1" dirty="0" err="1">
                <a:solidFill>
                  <a:srgbClr val="C00000"/>
                </a:solidFill>
              </a:rPr>
              <a:t>facio</a:t>
            </a:r>
            <a:r>
              <a:rPr lang="fr-FR" b="1" dirty="0">
                <a:solidFill>
                  <a:srgbClr val="C00000"/>
                </a:solidFill>
              </a:rPr>
              <a:t>-scapulo-humérale (FSH) </a:t>
            </a:r>
            <a:r>
              <a:rPr lang="fr-FR" b="1" dirty="0" smtClean="0">
                <a:solidFill>
                  <a:srgbClr val="C00000"/>
                </a:solidFill>
              </a:rPr>
              <a:t>maladie de Landouzy </a:t>
            </a:r>
            <a:r>
              <a:rPr lang="fr-FR" b="1" dirty="0" err="1" smtClean="0">
                <a:solidFill>
                  <a:srgbClr val="C00000"/>
                </a:solidFill>
              </a:rPr>
              <a:t>Dejerine</a:t>
            </a:r>
            <a:endParaRPr lang="fr-FR" b="1" dirty="0">
              <a:solidFill>
                <a:srgbClr val="C00000"/>
              </a:solidFill>
            </a:endParaRPr>
          </a:p>
          <a:p>
            <a:r>
              <a:rPr lang="fr-FR" dirty="0" smtClean="0"/>
              <a:t>Transmission </a:t>
            </a:r>
            <a:r>
              <a:rPr lang="fr-FR" dirty="0"/>
              <a:t>autosomique dominante </a:t>
            </a:r>
          </a:p>
          <a:p>
            <a:r>
              <a:rPr lang="fr-FR" dirty="0" smtClean="0"/>
              <a:t>Age </a:t>
            </a:r>
            <a:r>
              <a:rPr lang="fr-FR" dirty="0"/>
              <a:t>de début: très variable de 4 à 30 ans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Signes cliniques: </a:t>
            </a:r>
            <a:r>
              <a:rPr lang="fr-FR" dirty="0" smtClean="0"/>
              <a:t>déficit et amyotrophie ASYMETRIQUE </a:t>
            </a:r>
          </a:p>
          <a:p>
            <a:r>
              <a:rPr lang="fr-FR" dirty="0" smtClean="0"/>
              <a:t>muscles faciaux </a:t>
            </a:r>
          </a:p>
          <a:p>
            <a:r>
              <a:rPr lang="fr-FR" dirty="0" smtClean="0"/>
              <a:t>fixateurs de l’épaule </a:t>
            </a:r>
          </a:p>
          <a:p>
            <a:r>
              <a:rPr lang="fr-FR" dirty="0" smtClean="0"/>
              <a:t>muscles pectoraux </a:t>
            </a:r>
          </a:p>
          <a:p>
            <a:r>
              <a:rPr lang="fr-FR" dirty="0" smtClean="0"/>
              <a:t>extenseurs et des releveurs des orteils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lvl="1"/>
            <a:r>
              <a:rPr lang="fr-FR" b="1" dirty="0" smtClean="0">
                <a:solidFill>
                  <a:srgbClr val="00B050"/>
                </a:solidFill>
              </a:rPr>
              <a:t>Autres </a:t>
            </a:r>
            <a:r>
              <a:rPr lang="fr-FR" b="1" dirty="0">
                <a:solidFill>
                  <a:srgbClr val="00B050"/>
                </a:solidFill>
              </a:rPr>
              <a:t>signes cliniques </a:t>
            </a:r>
          </a:p>
          <a:p>
            <a:r>
              <a:rPr lang="fr-FR" dirty="0" smtClean="0"/>
              <a:t>Surdité </a:t>
            </a:r>
            <a:r>
              <a:rPr lang="fr-FR" dirty="0"/>
              <a:t>de perception </a:t>
            </a:r>
          </a:p>
          <a:p>
            <a:r>
              <a:rPr lang="fr-FR" dirty="0" err="1" smtClean="0"/>
              <a:t>Telangiectasies</a:t>
            </a:r>
            <a:r>
              <a:rPr lang="fr-FR" dirty="0" smtClean="0"/>
              <a:t> </a:t>
            </a:r>
            <a:r>
              <a:rPr lang="fr-FR" dirty="0"/>
              <a:t>et </a:t>
            </a:r>
            <a:r>
              <a:rPr lang="fr-FR" dirty="0" err="1"/>
              <a:t>microanévrysmes</a:t>
            </a:r>
            <a:r>
              <a:rPr lang="fr-FR" dirty="0"/>
              <a:t> rétiniens </a:t>
            </a:r>
          </a:p>
          <a:p>
            <a:r>
              <a:rPr lang="fr-FR" dirty="0" smtClean="0"/>
              <a:t>Troubles </a:t>
            </a:r>
            <a:r>
              <a:rPr lang="fr-FR" dirty="0"/>
              <a:t>du rythme supra-ventriculaire </a:t>
            </a:r>
          </a:p>
          <a:p>
            <a:r>
              <a:rPr lang="fr-FR" dirty="0" smtClean="0"/>
              <a:t>Insuffisance </a:t>
            </a:r>
            <a:r>
              <a:rPr lang="fr-FR" dirty="0"/>
              <a:t>respiratoire restrictive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INTRODUCTION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pathologie musculaire comporte l’ensemble des signes cliniques dus à l’atteinte de la fibre musculaire </a:t>
            </a:r>
            <a:r>
              <a:rPr lang="fr-FR" dirty="0" smtClean="0"/>
              <a:t>qu'elle </a:t>
            </a:r>
            <a:r>
              <a:rPr lang="fr-FR" dirty="0" smtClean="0"/>
              <a:t>soit d’origine héréditaire ou acquise.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571876"/>
            <a:ext cx="2643206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643314"/>
            <a:ext cx="2500330" cy="24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1714488"/>
            <a:ext cx="3429024" cy="1862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1714480" y="6143644"/>
            <a:ext cx="5143536" cy="50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MYOPATHIE FACIO –SCAPULO- HUMERALE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>
                <a:solidFill>
                  <a:srgbClr val="C00000"/>
                </a:solidFill>
              </a:rPr>
              <a:t>Dystrophie </a:t>
            </a:r>
            <a:r>
              <a:rPr lang="fr-FR" b="1" dirty="0" err="1">
                <a:solidFill>
                  <a:srgbClr val="C00000"/>
                </a:solidFill>
              </a:rPr>
              <a:t>myotonique</a:t>
            </a:r>
            <a:r>
              <a:rPr lang="fr-FR" b="1" dirty="0">
                <a:solidFill>
                  <a:srgbClr val="C00000"/>
                </a:solidFill>
              </a:rPr>
              <a:t> de Steinert </a:t>
            </a:r>
            <a:endParaRPr lang="fr-FR" dirty="0"/>
          </a:p>
          <a:p>
            <a:r>
              <a:rPr lang="fr-FR" dirty="0"/>
              <a:t>Héréditaire (AD) </a:t>
            </a:r>
          </a:p>
          <a:p>
            <a:r>
              <a:rPr lang="fr-FR" dirty="0" smtClean="0"/>
              <a:t>Déficit </a:t>
            </a:r>
            <a:r>
              <a:rPr lang="fr-FR" dirty="0"/>
              <a:t>musculaire : </a:t>
            </a:r>
            <a:r>
              <a:rPr lang="fr-FR" dirty="0" smtClean="0"/>
              <a:t>distal, facial </a:t>
            </a:r>
            <a:r>
              <a:rPr lang="fr-FR" dirty="0"/>
              <a:t>et </a:t>
            </a:r>
            <a:r>
              <a:rPr lang="fr-FR" dirty="0" smtClean="0"/>
              <a:t>axial </a:t>
            </a:r>
            <a:endParaRPr lang="fr-FR" dirty="0"/>
          </a:p>
          <a:p>
            <a:r>
              <a:rPr lang="fr-FR" dirty="0" err="1" smtClean="0"/>
              <a:t>Myotonie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Cardiopathie (troubles du </a:t>
            </a:r>
            <a:r>
              <a:rPr lang="fr-FR" dirty="0" err="1" smtClean="0"/>
              <a:t>ryhtme</a:t>
            </a:r>
            <a:r>
              <a:rPr lang="fr-FR" dirty="0" smtClean="0"/>
              <a:t> cardiaque ) </a:t>
            </a:r>
            <a:endParaRPr lang="fr-FR" dirty="0"/>
          </a:p>
          <a:p>
            <a:r>
              <a:rPr lang="fr-FR" dirty="0" smtClean="0"/>
              <a:t>Déficience </a:t>
            </a:r>
            <a:r>
              <a:rPr lang="fr-FR" dirty="0"/>
              <a:t>respiratoire </a:t>
            </a:r>
          </a:p>
          <a:p>
            <a:r>
              <a:rPr lang="fr-FR" dirty="0" smtClean="0"/>
              <a:t>Troubles </a:t>
            </a:r>
            <a:r>
              <a:rPr lang="fr-FR" dirty="0"/>
              <a:t>digestifs </a:t>
            </a:r>
          </a:p>
          <a:p>
            <a:endParaRPr lang="fr-FR" dirty="0"/>
          </a:p>
          <a:p>
            <a:pPr>
              <a:buNone/>
            </a:pPr>
            <a:endParaRPr lang="fr-FR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héréditaires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/>
          </a:p>
          <a:p>
            <a:r>
              <a:rPr lang="fr-FR" dirty="0"/>
              <a:t>Cataracte précoce (rétinopathies) </a:t>
            </a:r>
          </a:p>
          <a:p>
            <a:r>
              <a:rPr lang="fr-FR" dirty="0" smtClean="0"/>
              <a:t>Troubles </a:t>
            </a:r>
            <a:r>
              <a:rPr lang="fr-FR" dirty="0"/>
              <a:t>endocriniens (diabète, hypofertilité) </a:t>
            </a:r>
          </a:p>
          <a:p>
            <a:r>
              <a:rPr lang="fr-FR" dirty="0" smtClean="0"/>
              <a:t>Troubles </a:t>
            </a:r>
            <a:r>
              <a:rPr lang="fr-FR" dirty="0"/>
              <a:t>cognitifs (retard scolaire, troubles perception des émotions, démence)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myopathies acquises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Les Myopathies Inflammatoires </a:t>
            </a:r>
          </a:p>
          <a:p>
            <a:r>
              <a:rPr lang="fr-FR" dirty="0" smtClean="0"/>
              <a:t> Maladies inflammatoires chroniques du muscle squelettique </a:t>
            </a:r>
          </a:p>
          <a:p>
            <a:r>
              <a:rPr lang="fr-FR" dirty="0" smtClean="0"/>
              <a:t>Rares et sévères </a:t>
            </a:r>
          </a:p>
          <a:p>
            <a:r>
              <a:rPr lang="fr-FR" dirty="0" smtClean="0"/>
              <a:t>Origine </a:t>
            </a:r>
            <a:r>
              <a:rPr lang="fr-FR" dirty="0" err="1" smtClean="0"/>
              <a:t>auto-immune,s’</a:t>
            </a:r>
            <a:r>
              <a:rPr lang="fr-FR" dirty="0" smtClean="0"/>
              <a:t>accompagnent le plus souvent de cancers.</a:t>
            </a:r>
            <a:endParaRPr lang="fr-FR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myopathies acquises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19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Dermatomyosites </a:t>
            </a:r>
          </a:p>
          <a:p>
            <a:r>
              <a:rPr lang="fr-FR" dirty="0" smtClean="0"/>
              <a:t>Signes cutanés: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Erythéme</a:t>
            </a:r>
            <a:r>
              <a:rPr lang="fr-FR" dirty="0" smtClean="0"/>
              <a:t> des faces d’extension</a:t>
            </a:r>
          </a:p>
          <a:p>
            <a:r>
              <a:rPr lang="fr-FR" dirty="0" smtClean="0"/>
              <a:t>Signe du décolleté ou du châle</a:t>
            </a:r>
          </a:p>
          <a:p>
            <a:r>
              <a:rPr lang="fr-FR" dirty="0" smtClean="0"/>
              <a:t>Photosensibilité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6082" name="AutoShape 2" descr="Résultat de recherche d'images pour &quot;papules de gottron phot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4" name="AutoShape 4" descr="Résultat de recherche d'images pour &quot;papules de gottron phot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6" name="AutoShape 6" descr="Résultat de recherche d'images pour &quot;papules de gottron phot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6088" name="AutoShape 8" descr="Résultat de recherche d'images pour &quot;papules de gottron photos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6090" name="Picture 10" descr="Résultat de recherche d'images pour &quot;papules de gottron photo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071942"/>
            <a:ext cx="2143140" cy="2000264"/>
          </a:xfrm>
          <a:prstGeom prst="rect">
            <a:avLst/>
          </a:prstGeom>
          <a:noFill/>
        </p:spPr>
      </p:pic>
      <p:pic>
        <p:nvPicPr>
          <p:cNvPr id="46092" name="Picture 12" descr="Résultat de recherche d'images pour &quot;erytheme peri ungueal photos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1714488"/>
            <a:ext cx="1571636" cy="1214446"/>
          </a:xfrm>
          <a:prstGeom prst="rect">
            <a:avLst/>
          </a:prstGeom>
          <a:noFill/>
        </p:spPr>
      </p:pic>
      <p:pic>
        <p:nvPicPr>
          <p:cNvPr id="46094" name="Picture 14" descr="Résultat de recherche d'images pour &quot;dermatomyosites  photos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00364" y="4714884"/>
            <a:ext cx="2000264" cy="1214446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857884" y="3071810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Signe de la manucure</a:t>
            </a:r>
            <a:endParaRPr lang="fr-FR" sz="1400" dirty="0"/>
          </a:p>
        </p:txBody>
      </p:sp>
      <p:sp>
        <p:nvSpPr>
          <p:cNvPr id="12" name="Rectangle 11"/>
          <p:cNvSpPr/>
          <p:nvPr/>
        </p:nvSpPr>
        <p:spPr>
          <a:xfrm>
            <a:off x="6143636" y="6215082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smtClean="0"/>
              <a:t>Papules de </a:t>
            </a:r>
            <a:r>
              <a:rPr lang="fr-FR" sz="1400" dirty="0" err="1" smtClean="0"/>
              <a:t>gottron</a:t>
            </a:r>
            <a:endParaRPr lang="fr-FR" sz="1400" dirty="0"/>
          </a:p>
        </p:txBody>
      </p:sp>
      <p:sp>
        <p:nvSpPr>
          <p:cNvPr id="13" name="Rectangle 12"/>
          <p:cNvSpPr/>
          <p:nvPr/>
        </p:nvSpPr>
        <p:spPr>
          <a:xfrm>
            <a:off x="2928926" y="6072206"/>
            <a:ext cx="1857388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 err="1" smtClean="0"/>
              <a:t>Erytheme</a:t>
            </a:r>
            <a:r>
              <a:rPr lang="fr-FR" sz="1400" dirty="0" smtClean="0"/>
              <a:t> </a:t>
            </a:r>
            <a:r>
              <a:rPr lang="fr-FR" sz="1400" dirty="0" err="1" smtClean="0"/>
              <a:t>peri</a:t>
            </a:r>
            <a:r>
              <a:rPr lang="fr-FR" sz="1400" dirty="0" smtClean="0"/>
              <a:t> orbitaire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myopathies acquises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Signes de connectivite </a:t>
            </a:r>
          </a:p>
          <a:p>
            <a:r>
              <a:rPr lang="fr-FR" dirty="0" smtClean="0"/>
              <a:t> </a:t>
            </a:r>
            <a:r>
              <a:rPr lang="fr-FR" dirty="0" err="1" smtClean="0"/>
              <a:t>Arthalgies</a:t>
            </a:r>
            <a:r>
              <a:rPr lang="fr-FR" dirty="0" smtClean="0"/>
              <a:t>, polyarthrite</a:t>
            </a:r>
          </a:p>
          <a:p>
            <a:r>
              <a:rPr lang="fr-FR" dirty="0" smtClean="0"/>
              <a:t>Syndrome de Raynaud  </a:t>
            </a:r>
          </a:p>
          <a:p>
            <a:r>
              <a:rPr lang="fr-FR" dirty="0" smtClean="0"/>
              <a:t>Mains de mécaniciens (hyperkératose fissurée) </a:t>
            </a:r>
          </a:p>
          <a:p>
            <a:r>
              <a:rPr lang="fr-FR" dirty="0" err="1" smtClean="0"/>
              <a:t>Sclérodactylie</a:t>
            </a:r>
            <a:r>
              <a:rPr lang="fr-FR" dirty="0" smtClean="0"/>
              <a:t>, </a:t>
            </a:r>
            <a:r>
              <a:rPr lang="fr-FR" dirty="0" err="1" smtClean="0"/>
              <a:t>calcinose</a:t>
            </a:r>
            <a:r>
              <a:rPr lang="fr-FR" dirty="0" smtClean="0"/>
              <a:t>  </a:t>
            </a:r>
          </a:p>
          <a:p>
            <a:r>
              <a:rPr lang="fr-FR" dirty="0" smtClean="0"/>
              <a:t>Atteinte interstitielle pulmonaire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myopathies acquises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 smtClean="0"/>
              <a:t>Polymyosites</a:t>
            </a:r>
            <a:endParaRPr lang="fr-FR" dirty="0" smtClean="0"/>
          </a:p>
          <a:p>
            <a:r>
              <a:rPr lang="fr-FR" dirty="0" smtClean="0"/>
              <a:t>Absence d’atteinte cutanée</a:t>
            </a:r>
          </a:p>
          <a:p>
            <a:r>
              <a:rPr lang="fr-FR" dirty="0" smtClean="0"/>
              <a:t>Le tableau clinique est </a:t>
            </a:r>
            <a:r>
              <a:rPr lang="fr-FR" dirty="0" err="1" smtClean="0"/>
              <a:t>precedé</a:t>
            </a:r>
            <a:r>
              <a:rPr lang="fr-FR" dirty="0" smtClean="0"/>
              <a:t> de douleurs musculaires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myopathies acquises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Diagnostic positif des myopathies inflammatoires repose sur :</a:t>
            </a:r>
          </a:p>
          <a:p>
            <a:r>
              <a:rPr lang="fr-FR" dirty="0" smtClean="0"/>
              <a:t>Bilan biologique :NFS ,VS CRP qui mettent en évidence une réaction inflammatoire.</a:t>
            </a:r>
          </a:p>
          <a:p>
            <a:r>
              <a:rPr lang="fr-FR" dirty="0" smtClean="0"/>
              <a:t>Dosage des enzymes musculaires.</a:t>
            </a:r>
          </a:p>
          <a:p>
            <a:r>
              <a:rPr lang="fr-FR" dirty="0" smtClean="0"/>
              <a:t>EMG.</a:t>
            </a:r>
          </a:p>
          <a:p>
            <a:r>
              <a:rPr lang="fr-FR" dirty="0" smtClean="0"/>
              <a:t>Biopsie musculaire: infiltrats inflammatoires.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DIAGNOSTIC ETIOLOGIQUE</a:t>
            </a:r>
            <a:br>
              <a:rPr lang="fr-FR" b="1" dirty="0" smtClean="0"/>
            </a:br>
            <a:r>
              <a:rPr lang="fr-FR" b="1" dirty="0" smtClean="0"/>
              <a:t>  </a:t>
            </a:r>
            <a:r>
              <a:rPr lang="fr-FR" b="1" dirty="0" smtClean="0">
                <a:solidFill>
                  <a:srgbClr val="FF0000"/>
                </a:solidFill>
              </a:rPr>
              <a:t>myopathies acquises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>
                <a:solidFill>
                  <a:srgbClr val="C00000"/>
                </a:solidFill>
              </a:rPr>
              <a:t>Myopathies toxiques:</a:t>
            </a:r>
          </a:p>
          <a:p>
            <a:r>
              <a:rPr lang="fr-FR" dirty="0" err="1" smtClean="0"/>
              <a:t>Corticoides</a:t>
            </a:r>
            <a:r>
              <a:rPr lang="fr-FR" dirty="0" smtClean="0"/>
              <a:t> au long cours </a:t>
            </a:r>
          </a:p>
          <a:p>
            <a:r>
              <a:rPr lang="fr-FR" dirty="0" smtClean="0"/>
              <a:t>Les </a:t>
            </a:r>
            <a:r>
              <a:rPr lang="fr-FR" dirty="0" err="1" smtClean="0"/>
              <a:t>hypolipemiants:statines</a:t>
            </a:r>
            <a:r>
              <a:rPr lang="fr-FR" dirty="0" smtClean="0"/>
              <a:t> et </a:t>
            </a:r>
            <a:r>
              <a:rPr lang="fr-FR" dirty="0" err="1" smtClean="0"/>
              <a:t>fibrates</a:t>
            </a:r>
            <a:endParaRPr lang="fr-FR" dirty="0" smtClean="0"/>
          </a:p>
          <a:p>
            <a:r>
              <a:rPr lang="fr-FR" dirty="0" smtClean="0"/>
              <a:t>Anti mitotiques</a:t>
            </a:r>
          </a:p>
          <a:p>
            <a:r>
              <a:rPr lang="fr-FR" dirty="0" smtClean="0"/>
              <a:t>Anti </a:t>
            </a:r>
            <a:r>
              <a:rPr lang="fr-FR" dirty="0" err="1" smtClean="0"/>
              <a:t>retroviraux</a:t>
            </a:r>
            <a:endParaRPr lang="fr-FR" dirty="0" smtClean="0"/>
          </a:p>
          <a:p>
            <a:r>
              <a:rPr lang="fr-FR" dirty="0" err="1" smtClean="0"/>
              <a:t>Antithyroidiens</a:t>
            </a:r>
            <a:endParaRPr lang="fr-FR" dirty="0" smtClean="0"/>
          </a:p>
          <a:p>
            <a:r>
              <a:rPr lang="fr-FR" dirty="0" smtClean="0"/>
              <a:t>Anti acides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Myopathies </a:t>
            </a:r>
            <a:r>
              <a:rPr lang="fr-FR" dirty="0" err="1" smtClean="0"/>
              <a:t>hereditaires:pas</a:t>
            </a:r>
            <a:r>
              <a:rPr lang="fr-FR" dirty="0" smtClean="0"/>
              <a:t> de traitement</a:t>
            </a:r>
          </a:p>
          <a:p>
            <a:r>
              <a:rPr lang="fr-FR" dirty="0" err="1" smtClean="0"/>
              <a:t>Reeducation</a:t>
            </a:r>
            <a:r>
              <a:rPr lang="fr-FR" dirty="0" smtClean="0"/>
              <a:t> fonctionnelle</a:t>
            </a:r>
          </a:p>
          <a:p>
            <a:r>
              <a:rPr lang="fr-FR" dirty="0" err="1" smtClean="0"/>
              <a:t>Arthrodese</a:t>
            </a:r>
            <a:endParaRPr lang="fr-FR" dirty="0" smtClean="0"/>
          </a:p>
          <a:p>
            <a:r>
              <a:rPr lang="fr-FR" dirty="0" smtClean="0"/>
              <a:t>Chaussures </a:t>
            </a:r>
            <a:r>
              <a:rPr lang="fr-FR" dirty="0" err="1" smtClean="0"/>
              <a:t>orthopediques</a:t>
            </a:r>
            <a:endParaRPr lang="fr-FR" dirty="0" smtClean="0"/>
          </a:p>
          <a:p>
            <a:r>
              <a:rPr lang="fr-FR" dirty="0" smtClean="0"/>
              <a:t>Conseil </a:t>
            </a:r>
            <a:r>
              <a:rPr lang="fr-FR" dirty="0" err="1" smtClean="0"/>
              <a:t>genetique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CLINIQUE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>
                <a:solidFill>
                  <a:srgbClr val="FF0000"/>
                </a:solidFill>
              </a:rPr>
              <a:t>Déficit moteur</a:t>
            </a:r>
            <a:endParaRPr lang="fr-FR" dirty="0">
              <a:solidFill>
                <a:srgbClr val="FF0000"/>
              </a:solidFill>
            </a:endParaRPr>
          </a:p>
          <a:p>
            <a:r>
              <a:rPr lang="fr-FR" b="1" dirty="0"/>
              <a:t>Proximal et bilatéral</a:t>
            </a:r>
            <a:r>
              <a:rPr lang="fr-FR" dirty="0"/>
              <a:t> 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Prédomine à la racine des membres et sur la musculature </a:t>
            </a:r>
            <a:r>
              <a:rPr lang="fr-FR" dirty="0" smtClean="0"/>
              <a:t>axiale</a:t>
            </a:r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Myopathies inflammatoires:</a:t>
            </a:r>
          </a:p>
          <a:p>
            <a:r>
              <a:rPr lang="fr-FR" dirty="0" err="1" smtClean="0"/>
              <a:t>Bolus</a:t>
            </a:r>
            <a:r>
              <a:rPr lang="fr-FR" dirty="0" smtClean="0"/>
              <a:t> de corticoïdes 1g/j pendant 3-5 jours puis relai par voie orale à raison de 1mg/kg/j.</a:t>
            </a:r>
          </a:p>
          <a:p>
            <a:r>
              <a:rPr lang="fr-FR" dirty="0" smtClean="0"/>
              <a:t>Puis dégression progressive.</a:t>
            </a:r>
          </a:p>
          <a:p>
            <a:r>
              <a:rPr lang="fr-FR" dirty="0" smtClean="0"/>
              <a:t>En cas de formes récidivantes ,</a:t>
            </a:r>
            <a:r>
              <a:rPr lang="fr-FR" dirty="0" err="1" smtClean="0"/>
              <a:t>bolus</a:t>
            </a:r>
            <a:r>
              <a:rPr lang="fr-FR" dirty="0" smtClean="0"/>
              <a:t> d’immunosuppresseurs(</a:t>
            </a:r>
            <a:r>
              <a:rPr lang="fr-FR" dirty="0" err="1" smtClean="0"/>
              <a:t>cyclophosphamide</a:t>
            </a:r>
            <a:r>
              <a:rPr lang="fr-FR" dirty="0" smtClean="0"/>
              <a:t>)et relai par voie orale (</a:t>
            </a:r>
            <a:r>
              <a:rPr lang="fr-FR" dirty="0" err="1" smtClean="0"/>
              <a:t>azathioprine</a:t>
            </a:r>
            <a:r>
              <a:rPr lang="fr-FR" dirty="0" smtClean="0"/>
              <a:t>).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smtClean="0"/>
              <a:t>TRAITEMENT 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Myopathies toxiques :arrêt du produit en cause et rééducation fonctionnelle.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CLINIQUE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fr-FR" dirty="0"/>
              <a:t>Coté de </a:t>
            </a:r>
            <a:r>
              <a:rPr lang="fr-FR" b="1" dirty="0"/>
              <a:t>0 à 5</a:t>
            </a:r>
            <a:r>
              <a:rPr lang="fr-FR" dirty="0"/>
              <a:t> selon la classification  du </a:t>
            </a:r>
            <a:r>
              <a:rPr lang="fr-FR" sz="2800" b="1" dirty="0" err="1">
                <a:solidFill>
                  <a:schemeClr val="hlink"/>
                </a:solidFill>
              </a:rPr>
              <a:t>Medical</a:t>
            </a:r>
            <a:r>
              <a:rPr lang="fr-FR" sz="2800" b="1" dirty="0">
                <a:solidFill>
                  <a:schemeClr val="hlink"/>
                </a:solidFill>
              </a:rPr>
              <a:t> </a:t>
            </a:r>
            <a:r>
              <a:rPr lang="fr-FR" sz="2800" b="1" dirty="0" err="1">
                <a:solidFill>
                  <a:schemeClr val="hlink"/>
                </a:solidFill>
              </a:rPr>
              <a:t>Research</a:t>
            </a:r>
            <a:r>
              <a:rPr lang="fr-FR" sz="2800" b="1" dirty="0">
                <a:solidFill>
                  <a:schemeClr val="hlink"/>
                </a:solidFill>
              </a:rPr>
              <a:t> Council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fr-FR" sz="2800" dirty="0">
                <a:solidFill>
                  <a:schemeClr val="hlink"/>
                </a:solidFill>
              </a:rPr>
              <a:t>(</a:t>
            </a:r>
            <a:r>
              <a:rPr lang="fr-FR" sz="2800" b="1" dirty="0">
                <a:solidFill>
                  <a:schemeClr val="hlink"/>
                </a:solidFill>
              </a:rPr>
              <a:t>MRC):</a:t>
            </a:r>
          </a:p>
          <a:p>
            <a:pPr>
              <a:buNone/>
              <a:defRPr/>
            </a:pPr>
            <a:r>
              <a:rPr lang="fr-FR" b="1" dirty="0"/>
              <a:t>           0</a:t>
            </a:r>
            <a:r>
              <a:rPr lang="fr-FR" dirty="0"/>
              <a:t> : Pas de mouvement </a:t>
            </a:r>
          </a:p>
          <a:p>
            <a:pPr>
              <a:buNone/>
              <a:defRPr/>
            </a:pPr>
            <a:r>
              <a:rPr lang="fr-FR" dirty="0"/>
              <a:t>           </a:t>
            </a:r>
            <a:r>
              <a:rPr lang="fr-FR" b="1" dirty="0"/>
              <a:t>1</a:t>
            </a:r>
            <a:r>
              <a:rPr lang="fr-FR" dirty="0"/>
              <a:t> : Ébauche de contraction </a:t>
            </a:r>
          </a:p>
          <a:p>
            <a:pPr>
              <a:buNone/>
              <a:defRPr/>
            </a:pPr>
            <a:r>
              <a:rPr lang="fr-FR" dirty="0"/>
              <a:t>           </a:t>
            </a:r>
            <a:r>
              <a:rPr lang="fr-FR" b="1" dirty="0"/>
              <a:t>2 :</a:t>
            </a:r>
            <a:r>
              <a:rPr lang="fr-FR" dirty="0"/>
              <a:t> Mouvement actif après élimination de la  gravité </a:t>
            </a:r>
          </a:p>
          <a:p>
            <a:pPr>
              <a:buNone/>
              <a:defRPr/>
            </a:pPr>
            <a:r>
              <a:rPr lang="fr-FR" b="1" dirty="0"/>
              <a:t>           3</a:t>
            </a:r>
            <a:r>
              <a:rPr lang="fr-FR" dirty="0"/>
              <a:t>:  Mouvement actif contre gravité. </a:t>
            </a:r>
          </a:p>
          <a:p>
            <a:pPr>
              <a:buNone/>
              <a:defRPr/>
            </a:pPr>
            <a:r>
              <a:rPr lang="fr-FR" b="1" dirty="0"/>
              <a:t>           4 </a:t>
            </a:r>
            <a:r>
              <a:rPr lang="fr-FR" dirty="0"/>
              <a:t>: Mouvement actif contre faible résistance </a:t>
            </a:r>
          </a:p>
          <a:p>
            <a:pPr>
              <a:buNone/>
              <a:defRPr/>
            </a:pPr>
            <a:r>
              <a:rPr lang="fr-FR" b="1" dirty="0"/>
              <a:t>           5 </a:t>
            </a:r>
            <a:r>
              <a:rPr lang="fr-FR" dirty="0"/>
              <a:t>: Mouvement et force musculaire normale.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CLINIQUE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3911609"/>
          </a:xfrm>
        </p:spPr>
        <p:txBody>
          <a:bodyPr/>
          <a:lstStyle/>
          <a:p>
            <a:r>
              <a:rPr lang="fr-FR" b="1" dirty="0" smtClean="0">
                <a:solidFill>
                  <a:srgbClr val="00B050"/>
                </a:solidFill>
              </a:rPr>
              <a:t>Atteinte ceinture </a:t>
            </a:r>
            <a:r>
              <a:rPr lang="fr-FR" b="1" dirty="0">
                <a:solidFill>
                  <a:srgbClr val="00B050"/>
                </a:solidFill>
              </a:rPr>
              <a:t>scapulaire et </a:t>
            </a:r>
            <a:r>
              <a:rPr lang="fr-FR" b="1" dirty="0" smtClean="0">
                <a:solidFill>
                  <a:srgbClr val="00B050"/>
                </a:solidFill>
              </a:rPr>
              <a:t>nuque</a:t>
            </a:r>
          </a:p>
          <a:p>
            <a:r>
              <a:rPr lang="fr-FR" dirty="0" smtClean="0"/>
              <a:t>déficit </a:t>
            </a:r>
            <a:r>
              <a:rPr lang="fr-FR" dirty="0"/>
              <a:t>des deltoïdes, des biceps et triceps brachiaux</a:t>
            </a:r>
          </a:p>
          <a:p>
            <a:r>
              <a:rPr lang="fr-FR" dirty="0" err="1"/>
              <a:t>scapula</a:t>
            </a:r>
            <a:r>
              <a:rPr lang="fr-FR" dirty="0"/>
              <a:t> </a:t>
            </a:r>
            <a:r>
              <a:rPr lang="fr-FR" dirty="0" err="1"/>
              <a:t>alata</a:t>
            </a:r>
            <a:r>
              <a:rPr lang="fr-FR" dirty="0"/>
              <a:t> (décollement des omoplates par paralysie des grands dentelés)</a:t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CLINIQUE </a:t>
            </a:r>
            <a:br>
              <a:rPr lang="fr-FR" b="1" dirty="0" smtClean="0"/>
            </a:br>
            <a:endParaRPr lang="fr-FR" b="1" dirty="0"/>
          </a:p>
        </p:txBody>
      </p:sp>
      <p:pic>
        <p:nvPicPr>
          <p:cNvPr id="8194" name="Picture 2" descr="Résultat de recherche d'images pour &quot;SCAPULA ALATA :PHOTO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357430"/>
            <a:ext cx="1828800" cy="2809878"/>
          </a:xfrm>
          <a:prstGeom prst="rect">
            <a:avLst/>
          </a:prstGeom>
          <a:noFill/>
        </p:spPr>
      </p:pic>
      <p:pic>
        <p:nvPicPr>
          <p:cNvPr id="8196" name="Picture 4" descr="Résultat de recherche d'images pour &quot;SCAPULA ALATA :PHOTOS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2357430"/>
            <a:ext cx="4000528" cy="2714644"/>
          </a:xfrm>
          <a:prstGeom prst="rect">
            <a:avLst/>
          </a:prstGeom>
          <a:noFill/>
        </p:spPr>
      </p:pic>
      <p:sp>
        <p:nvSpPr>
          <p:cNvPr id="6" name="Rectangle à coins arrondis 5"/>
          <p:cNvSpPr/>
          <p:nvPr/>
        </p:nvSpPr>
        <p:spPr>
          <a:xfrm>
            <a:off x="2928926" y="5572140"/>
            <a:ext cx="400052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SCAPULA ALATA</a:t>
            </a:r>
            <a:endParaRPr lang="fr-F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SEMIOLOGIE GENERALE</a:t>
            </a:r>
            <a:br>
              <a:rPr lang="fr-FR" b="1" dirty="0" smtClean="0"/>
            </a:br>
            <a:r>
              <a:rPr lang="fr-FR" b="1" dirty="0" smtClean="0"/>
              <a:t>CLINIQUE 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>
            <a:normAutofit fontScale="85000" lnSpcReduction="10000"/>
          </a:bodyPr>
          <a:lstStyle/>
          <a:p>
            <a:r>
              <a:rPr lang="fr-FR" b="1" dirty="0" smtClean="0">
                <a:solidFill>
                  <a:srgbClr val="00B050"/>
                </a:solidFill>
              </a:rPr>
              <a:t>Atteinte ceinture pelvienne et muscles </a:t>
            </a:r>
            <a:r>
              <a:rPr lang="fr-FR" b="1" dirty="0" err="1" smtClean="0">
                <a:solidFill>
                  <a:srgbClr val="00B050"/>
                </a:solidFill>
              </a:rPr>
              <a:t>paravertébraux</a:t>
            </a:r>
            <a:endParaRPr lang="fr-FR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fr-FR" b="1" dirty="0">
                <a:solidFill>
                  <a:srgbClr val="C00000"/>
                </a:solidFill>
              </a:rPr>
              <a:t> </a:t>
            </a:r>
            <a:r>
              <a:rPr lang="fr-FR" b="1" dirty="0" smtClean="0">
                <a:solidFill>
                  <a:srgbClr val="C00000"/>
                </a:solidFill>
              </a:rPr>
              <a:t>   </a:t>
            </a:r>
            <a:r>
              <a:rPr lang="fr-FR" dirty="0" smtClean="0"/>
              <a:t>marche </a:t>
            </a:r>
            <a:r>
              <a:rPr lang="fr-FR" dirty="0" err="1" smtClean="0"/>
              <a:t>dandinante</a:t>
            </a:r>
            <a:r>
              <a:rPr lang="fr-FR" dirty="0"/>
              <a:t>," en canard "</a:t>
            </a:r>
          </a:p>
          <a:p>
            <a:r>
              <a:rPr lang="fr-FR" dirty="0"/>
              <a:t>difficulté à se relever de la position accroupie (le malade prend appui avec ses mains sur les genoux et " grimpe " le long de ses cuisses) ou de la position assise (signe du tabouret</a:t>
            </a:r>
            <a:r>
              <a:rPr lang="fr-FR" dirty="0" smtClean="0"/>
              <a:t>)</a:t>
            </a:r>
          </a:p>
          <a:p>
            <a:r>
              <a:rPr lang="fr-FR" dirty="0" err="1"/>
              <a:t>hyperlordose</a:t>
            </a:r>
            <a:r>
              <a:rPr lang="fr-FR" dirty="0"/>
              <a:t> (atteinte des muscles </a:t>
            </a:r>
            <a:r>
              <a:rPr lang="fr-FR" dirty="0" err="1"/>
              <a:t>paravertébraux</a:t>
            </a:r>
            <a:r>
              <a:rPr lang="fr-FR" dirty="0" smtClean="0"/>
              <a:t>)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6430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SEMIOLOGIE GENERALE</a:t>
            </a:r>
            <a:br>
              <a:rPr lang="fr-FR" dirty="0" smtClean="0"/>
            </a:br>
            <a:r>
              <a:rPr lang="fr-FR" dirty="0" smtClean="0"/>
              <a:t>CLINIQUE 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9218" name="Picture 2" descr="Image associé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1357298"/>
            <a:ext cx="6076950" cy="434816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5984" y="6143644"/>
            <a:ext cx="457203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chemeClr val="tx1"/>
                </a:solidFill>
              </a:rPr>
              <a:t>SIGNE DE GOWERS</a:t>
            </a:r>
          </a:p>
        </p:txBody>
      </p:sp>
      <p:sp>
        <p:nvSpPr>
          <p:cNvPr id="6" name="Rectangle 5"/>
          <p:cNvSpPr/>
          <p:nvPr/>
        </p:nvSpPr>
        <p:spPr>
          <a:xfrm>
            <a:off x="5857884" y="2571744"/>
            <a:ext cx="171451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Signe du tripode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857752" y="4786322"/>
            <a:ext cx="1000132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Signe du tabouret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1038</Words>
  <Application>Microsoft Office PowerPoint</Application>
  <PresentationFormat>Affichage à l'écran (4:3)</PresentationFormat>
  <Paragraphs>204</Paragraphs>
  <Slides>41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2" baseType="lpstr">
      <vt:lpstr>Thème Office</vt:lpstr>
      <vt:lpstr> PATHOLOGIE MUSCULAIRE</vt:lpstr>
      <vt:lpstr>PLAN</vt:lpstr>
      <vt:lpstr>INTRODUCTION </vt:lpstr>
      <vt:lpstr>SEMIOLOGIE GENERALE CLINIQUE</vt:lpstr>
      <vt:lpstr>SEMIOLOGIE GENERALE CLINIQUE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CLINIQUE  </vt:lpstr>
      <vt:lpstr>SEMIOLOGIE GENERALE PARACLINIQUE  </vt:lpstr>
      <vt:lpstr>SEMIOLOGIE GENERALE PARACLINIQUE  </vt:lpstr>
      <vt:lpstr>SEMIOLOGIE GENERALE PARACLINIQUE  </vt:lpstr>
      <vt:lpstr> SEMIOLOGIE GENERALE PARACLINIQUE  </vt:lpstr>
      <vt:lpstr>DIAGNOSTIC ETIOLOGIQUE </vt:lpstr>
      <vt:lpstr>DIAGNOSTIC ETIOLOGIQUE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héréditaires </vt:lpstr>
      <vt:lpstr>DIAGNOSTIC ETIOLOGIQUE  myopathies acquises </vt:lpstr>
      <vt:lpstr>DIAGNOSTIC ETIOLOGIQUE   myopathies acquises </vt:lpstr>
      <vt:lpstr>DIAGNOSTIC ETIOLOGIQUE   myopathies acquises </vt:lpstr>
      <vt:lpstr>DIAGNOSTIC ETIOLOGIQUE   myopathies acquises </vt:lpstr>
      <vt:lpstr>DIAGNOSTIC ETIOLOGIQUE   myopathies acquises </vt:lpstr>
      <vt:lpstr>DIAGNOSTIC ETIOLOGIQUE   myopathies acquises </vt:lpstr>
      <vt:lpstr>TRAITEMENT </vt:lpstr>
      <vt:lpstr>TRAITEMENT </vt:lpstr>
      <vt:lpstr>TRAITEMENT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PATHOLOGIE MUSCULAIRE</dc:title>
  <dc:creator>pc</dc:creator>
  <cp:lastModifiedBy>pc</cp:lastModifiedBy>
  <cp:revision>12</cp:revision>
  <dcterms:created xsi:type="dcterms:W3CDTF">2017-10-07T14:08:33Z</dcterms:created>
  <dcterms:modified xsi:type="dcterms:W3CDTF">2017-10-08T12:13:39Z</dcterms:modified>
</cp:coreProperties>
</file>