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79BC-4C71-4BF0-B584-C20D94C0CCCD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DEBC-8ABB-4AF6-B245-3CBE86C94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79BC-4C71-4BF0-B584-C20D94C0CCCD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DEBC-8ABB-4AF6-B245-3CBE86C94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79BC-4C71-4BF0-B584-C20D94C0CCCD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DEBC-8ABB-4AF6-B245-3CBE86C94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79BC-4C71-4BF0-B584-C20D94C0CCCD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DEBC-8ABB-4AF6-B245-3CBE86C94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79BC-4C71-4BF0-B584-C20D94C0CCCD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DEBC-8ABB-4AF6-B245-3CBE86C94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79BC-4C71-4BF0-B584-C20D94C0CCCD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DEBC-8ABB-4AF6-B245-3CBE86C94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79BC-4C71-4BF0-B584-C20D94C0CCCD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DEBC-8ABB-4AF6-B245-3CBE86C94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79BC-4C71-4BF0-B584-C20D94C0CCCD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DEBC-8ABB-4AF6-B245-3CBE86C94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79BC-4C71-4BF0-B584-C20D94C0CCCD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DEBC-8ABB-4AF6-B245-3CBE86C94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79BC-4C71-4BF0-B584-C20D94C0CCCD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DEBC-8ABB-4AF6-B245-3CBE86C94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79BC-4C71-4BF0-B584-C20D94C0CCCD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DEBC-8ABB-4AF6-B245-3CBE86C94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279BC-4C71-4BF0-B584-C20D94C0CCCD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DEBC-8ABB-4AF6-B245-3CBE86C94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130425"/>
            <a:ext cx="7886728" cy="2870211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>‘</a:t>
            </a:r>
            <a:r>
              <a:rPr lang="fr-FR" dirty="0" smtClean="0">
                <a:solidFill>
                  <a:srgbClr val="FF0000"/>
                </a:solidFill>
              </a:rPr>
              <a:t>LES </a:t>
            </a:r>
            <a:r>
              <a:rPr lang="fr-FR" dirty="0">
                <a:solidFill>
                  <a:srgbClr val="FF0000"/>
                </a:solidFill>
              </a:rPr>
              <a:t>INHIBITEURS </a:t>
            </a:r>
            <a:r>
              <a:rPr lang="fr-FR" dirty="0" smtClean="0">
                <a:solidFill>
                  <a:srgbClr val="FF0000"/>
                </a:solidFill>
              </a:rPr>
              <a:t>CALCIQUES</a:t>
            </a:r>
            <a:r>
              <a:rPr lang="fr-FR" dirty="0" smtClean="0"/>
              <a:t>’.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u="sng" dirty="0" smtClean="0"/>
              <a:t>DÉFINITION</a:t>
            </a:r>
            <a:r>
              <a:rPr lang="fr-FR" dirty="0" smtClean="0"/>
              <a:t>: </a:t>
            </a:r>
            <a:br>
              <a:rPr lang="fr-FR" dirty="0" smtClean="0"/>
            </a:br>
            <a:r>
              <a:rPr lang="fr-FR" dirty="0" smtClean="0"/>
              <a:t>Les </a:t>
            </a:r>
            <a:r>
              <a:rPr lang="fr-FR" dirty="0"/>
              <a:t>inhibiteurs calciques (ou anticalciques) inhibent </a:t>
            </a:r>
            <a:r>
              <a:rPr lang="fr-FR" dirty="0" smtClean="0"/>
              <a:t>l’entrée </a:t>
            </a:r>
            <a:r>
              <a:rPr lang="fr-FR" dirty="0"/>
              <a:t>du calcium dans les cellules </a:t>
            </a:r>
            <a:r>
              <a:rPr lang="fr-FR" dirty="0" smtClean="0"/>
              <a:t>myocardiques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785795"/>
            <a:ext cx="87154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u="sng" dirty="0" smtClean="0"/>
              <a:t>MECANISME D’ ACTION</a:t>
            </a:r>
            <a:r>
              <a:rPr lang="fr-FR" sz="2800" dirty="0" smtClean="0"/>
              <a:t> </a:t>
            </a:r>
          </a:p>
          <a:p>
            <a:endParaRPr lang="fr-FR" sz="2800" dirty="0"/>
          </a:p>
          <a:p>
            <a:pPr>
              <a:buFont typeface="Arial" charset="0"/>
              <a:buChar char="•"/>
            </a:pPr>
            <a:r>
              <a:rPr lang="fr-FR" sz="2800" dirty="0" smtClean="0"/>
              <a:t>Les </a:t>
            </a:r>
            <a:r>
              <a:rPr lang="fr-FR" sz="2800" dirty="0"/>
              <a:t>inhibiteurs calciques </a:t>
            </a:r>
            <a:r>
              <a:rPr lang="fr-FR" sz="2800" dirty="0" smtClean="0"/>
              <a:t>s’opposent </a:t>
            </a:r>
            <a:r>
              <a:rPr lang="fr-FR" sz="2800" dirty="0"/>
              <a:t>à la pénétration du calcium dans </a:t>
            </a:r>
            <a:r>
              <a:rPr lang="fr-FR" sz="2800" dirty="0" smtClean="0"/>
              <a:t>:</a:t>
            </a:r>
          </a:p>
          <a:p>
            <a:endParaRPr lang="fr-FR" sz="2800" dirty="0" smtClean="0"/>
          </a:p>
          <a:p>
            <a:r>
              <a:rPr lang="fr-FR" sz="2800" dirty="0" smtClean="0"/>
              <a:t>- les </a:t>
            </a:r>
            <a:r>
              <a:rPr lang="fr-FR" sz="2800" dirty="0"/>
              <a:t>fibres musculaires </a:t>
            </a:r>
            <a:r>
              <a:rPr lang="fr-FR" sz="2800" dirty="0" smtClean="0"/>
              <a:t>myocardiques</a:t>
            </a:r>
          </a:p>
          <a:p>
            <a:r>
              <a:rPr lang="fr-FR" sz="2800" dirty="0" smtClean="0"/>
              <a:t>- les </a:t>
            </a:r>
            <a:r>
              <a:rPr lang="fr-FR" sz="2800" dirty="0"/>
              <a:t>cellules musculaires lisses </a:t>
            </a:r>
            <a:endParaRPr lang="fr-FR" sz="2800" dirty="0" smtClean="0"/>
          </a:p>
          <a:p>
            <a:pPr>
              <a:buFontTx/>
              <a:buChar char="-"/>
            </a:pPr>
            <a:r>
              <a:rPr lang="fr-FR" sz="2800" dirty="0" smtClean="0"/>
              <a:t> dépendantes </a:t>
            </a:r>
            <a:r>
              <a:rPr lang="fr-FR" sz="2800" dirty="0"/>
              <a:t>du tissu nodal (nœud sinusal et nœud auriculo-ventriculaire) </a:t>
            </a:r>
            <a:br>
              <a:rPr lang="fr-FR" sz="2800" dirty="0"/>
            </a:br>
            <a:endParaRPr lang="fr-FR" sz="2800" dirty="0"/>
          </a:p>
          <a:p>
            <a:r>
              <a:rPr lang="fr-FR" sz="28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14290"/>
            <a:ext cx="87868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</a:t>
            </a:r>
            <a:r>
              <a:rPr lang="fr-FR" sz="2400" b="1" u="sng" dirty="0"/>
              <a:t>PROPRIETES </a:t>
            </a:r>
            <a:r>
              <a:rPr lang="fr-FR" sz="2400" b="1" u="sng" dirty="0" smtClean="0"/>
              <a:t> PHARMACOLOGIQUES</a:t>
            </a:r>
            <a:endParaRPr lang="fr-FR" b="1" u="sng" dirty="0" smtClean="0"/>
          </a:p>
          <a:p>
            <a:endParaRPr lang="fr-FR" sz="2800" b="1" u="sng" dirty="0" smtClean="0"/>
          </a:p>
          <a:p>
            <a:pPr>
              <a:buFontTx/>
              <a:buChar char="-"/>
            </a:pPr>
            <a:r>
              <a:rPr lang="fr-FR" sz="2800" dirty="0" smtClean="0"/>
              <a:t> </a:t>
            </a:r>
            <a:r>
              <a:rPr lang="fr-FR" sz="3600" dirty="0" smtClean="0"/>
              <a:t>effet vasculaire</a:t>
            </a:r>
          </a:p>
          <a:p>
            <a:pPr>
              <a:buFontTx/>
              <a:buChar char="-"/>
            </a:pPr>
            <a:r>
              <a:rPr lang="fr-FR" sz="3600" dirty="0" smtClean="0"/>
              <a:t> effet cardiaque</a:t>
            </a:r>
          </a:p>
          <a:p>
            <a:pPr>
              <a:buFontTx/>
              <a:buChar char="-"/>
            </a:pPr>
            <a:r>
              <a:rPr lang="fr-FR" sz="3600" dirty="0" smtClean="0"/>
              <a:t> effet </a:t>
            </a:r>
            <a:r>
              <a:rPr lang="fr-FR" sz="3600" dirty="0"/>
              <a:t>protecteur (protection du myocarde, protection rénale, effet métabolique</a:t>
            </a:r>
            <a:r>
              <a:rPr lang="fr-FR" sz="2400" dirty="0"/>
              <a:t>) </a:t>
            </a:r>
            <a:br>
              <a:rPr lang="fr-FR" sz="2400" dirty="0"/>
            </a:br>
            <a:endParaRPr lang="fr-FR" sz="2400" dirty="0"/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785794"/>
            <a:ext cx="871543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u="sng" dirty="0"/>
              <a:t>INDICATIONS </a:t>
            </a:r>
            <a:endParaRPr lang="fr-FR" sz="3600" u="sng" dirty="0" smtClean="0"/>
          </a:p>
          <a:p>
            <a:endParaRPr lang="fr-FR" sz="3600" u="sng" dirty="0"/>
          </a:p>
          <a:p>
            <a:r>
              <a:rPr lang="fr-FR" dirty="0" smtClean="0"/>
              <a:t> </a:t>
            </a:r>
            <a:r>
              <a:rPr lang="fr-FR" sz="2400" dirty="0" smtClean="0"/>
              <a:t>- hypertension artérielle</a:t>
            </a:r>
          </a:p>
          <a:p>
            <a:r>
              <a:rPr lang="fr-FR" sz="2400" dirty="0" smtClean="0"/>
              <a:t> - angine </a:t>
            </a:r>
            <a:r>
              <a:rPr lang="fr-FR" sz="2400" dirty="0"/>
              <a:t>de poitrine (angor</a:t>
            </a:r>
            <a:r>
              <a:rPr lang="fr-FR" sz="2400" dirty="0" smtClean="0"/>
              <a:t>)</a:t>
            </a:r>
          </a:p>
          <a:p>
            <a:r>
              <a:rPr lang="fr-FR" sz="2400" dirty="0" smtClean="0"/>
              <a:t> - tachycardie </a:t>
            </a:r>
            <a:r>
              <a:rPr lang="fr-FR" sz="2400" dirty="0" err="1" smtClean="0"/>
              <a:t>supraventriculaire</a:t>
            </a:r>
            <a:endParaRPr lang="fr-FR" sz="2400" dirty="0" smtClean="0"/>
          </a:p>
          <a:p>
            <a:r>
              <a:rPr lang="fr-FR" sz="2400" dirty="0" smtClean="0"/>
              <a:t> - syndrome </a:t>
            </a:r>
            <a:r>
              <a:rPr lang="fr-FR" sz="2400" dirty="0"/>
              <a:t>de Raynaud </a:t>
            </a:r>
            <a:br>
              <a:rPr lang="fr-FR" sz="2400" dirty="0"/>
            </a:br>
            <a:endParaRPr lang="fr-FR" sz="2400" dirty="0"/>
          </a:p>
          <a:p>
            <a:r>
              <a:rPr lang="fr-FR" sz="2800" u="sng" dirty="0" smtClean="0"/>
              <a:t>CONTRE-INDICATION</a:t>
            </a:r>
          </a:p>
          <a:p>
            <a:endParaRPr lang="fr-FR" sz="2800" u="sng" dirty="0"/>
          </a:p>
          <a:p>
            <a:r>
              <a:rPr lang="fr-FR" dirty="0" smtClean="0"/>
              <a:t> </a:t>
            </a:r>
            <a:r>
              <a:rPr lang="fr-FR" sz="2400" dirty="0"/>
              <a:t>-grossesse, </a:t>
            </a:r>
            <a:r>
              <a:rPr lang="fr-FR" sz="2400" dirty="0" smtClean="0"/>
              <a:t>allaitement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-bloc </a:t>
            </a:r>
            <a:r>
              <a:rPr lang="fr-FR" sz="2400" dirty="0" smtClean="0"/>
              <a:t>auriculo-ventriculaire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-insuffisance </a:t>
            </a:r>
            <a:r>
              <a:rPr lang="fr-FR" sz="2400" dirty="0" smtClean="0"/>
              <a:t>cardiaque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-</a:t>
            </a:r>
            <a:r>
              <a:rPr lang="fr-FR" sz="2400" dirty="0" smtClean="0"/>
              <a:t>hypokaliémie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-infarctus du myocarde à la phase aiguë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0"/>
            <a:ext cx="89297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u="sng" dirty="0" smtClean="0"/>
              <a:t>EFFETS SECONDAIRES</a:t>
            </a:r>
          </a:p>
          <a:p>
            <a:endParaRPr lang="fr-FR" sz="2800" b="1" dirty="0"/>
          </a:p>
          <a:p>
            <a:r>
              <a:rPr lang="fr-FR" dirty="0" smtClean="0"/>
              <a:t> -  </a:t>
            </a:r>
            <a:r>
              <a:rPr lang="fr-FR" sz="2800" dirty="0" smtClean="0"/>
              <a:t>œdèmes </a:t>
            </a:r>
            <a:r>
              <a:rPr lang="fr-FR" sz="2800" dirty="0"/>
              <a:t>des membres </a:t>
            </a:r>
            <a:r>
              <a:rPr lang="fr-FR" sz="2800" dirty="0" smtClean="0"/>
              <a:t>inférieurs</a:t>
            </a:r>
          </a:p>
          <a:p>
            <a:r>
              <a:rPr lang="fr-FR" sz="2800" dirty="0" smtClean="0"/>
              <a:t> - céphalées</a:t>
            </a:r>
          </a:p>
          <a:p>
            <a:r>
              <a:rPr lang="fr-FR" sz="2800" dirty="0" smtClean="0"/>
              <a:t> - rougeur </a:t>
            </a:r>
            <a:r>
              <a:rPr lang="fr-FR" sz="2800" dirty="0"/>
              <a:t>du visage </a:t>
            </a:r>
            <a:endParaRPr lang="fr-FR" sz="2800" dirty="0" smtClean="0"/>
          </a:p>
          <a:p>
            <a:r>
              <a:rPr lang="fr-FR" sz="2800" dirty="0" smtClean="0"/>
              <a:t>- bouffées </a:t>
            </a:r>
            <a:r>
              <a:rPr lang="fr-FR" sz="2800" dirty="0"/>
              <a:t>de </a:t>
            </a:r>
            <a:r>
              <a:rPr lang="fr-FR" sz="2800" dirty="0" smtClean="0"/>
              <a:t>chaleur</a:t>
            </a:r>
          </a:p>
          <a:p>
            <a:r>
              <a:rPr lang="fr-FR" sz="2800" dirty="0" smtClean="0"/>
              <a:t> </a:t>
            </a:r>
            <a:r>
              <a:rPr lang="fr-FR" sz="2800" dirty="0"/>
              <a:t>-hypotension </a:t>
            </a:r>
            <a:endParaRPr lang="fr-FR" sz="2800" dirty="0" smtClean="0"/>
          </a:p>
          <a:p>
            <a:r>
              <a:rPr lang="fr-FR" sz="2800" dirty="0" smtClean="0"/>
              <a:t>- tachycardie</a:t>
            </a:r>
            <a:r>
              <a:rPr lang="fr-FR" sz="2800" dirty="0"/>
              <a:t> </a:t>
            </a:r>
            <a:br>
              <a:rPr lang="fr-FR" sz="2800" dirty="0"/>
            </a:br>
            <a:endParaRPr lang="fr-FR" sz="2800" dirty="0"/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112</Words>
  <Application>Microsoft Office PowerPoint</Application>
  <PresentationFormat>Affichage à l'écran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‘LES INHIBITEURS CALCIQUES’.   DÉFINITION:  Les inhibiteurs calciques (ou anticalciques) inhibent l’entrée du calcium dans les cellules myocardiques  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‘LES INHIBITEURS CALCIQUES’.   DÉFINITION:  Les inhibiteurs calciques (ou anticalciques) inhibent l’entrée du calcium dans les cellules myocardiques</dc:title>
  <dc:creator>Meziane</dc:creator>
  <cp:lastModifiedBy>Pharm</cp:lastModifiedBy>
  <cp:revision>4</cp:revision>
  <dcterms:created xsi:type="dcterms:W3CDTF">2016-12-12T20:58:06Z</dcterms:created>
  <dcterms:modified xsi:type="dcterms:W3CDTF">2016-12-27T22:54:29Z</dcterms:modified>
</cp:coreProperties>
</file>