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5" r:id="rId6"/>
    <p:sldId id="260" r:id="rId7"/>
    <p:sldId id="266" r:id="rId8"/>
    <p:sldId id="267" r:id="rId9"/>
    <p:sldId id="262" r:id="rId10"/>
    <p:sldId id="263" r:id="rId11"/>
    <p:sldId id="27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FAB4-8BB0-4C43-AA92-388538CAB4C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A719-BA0C-49B2-8849-95BAE0E64288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33730-E37C-4418-A76B-0AD6DBAABD5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08AD1-A3EC-42D8-A112-2B535931C168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3CAC6-001F-4BC4-9095-817073619E14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1456-4378-4845-B15C-BC08EA10C92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4B9E5-3C5F-4167-8AD0-F6E27A51FD0A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36F1E-5B9F-4CA4-A244-22D3F7FB3198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AAF7A-26F5-49B3-83AF-80F8E6468FA7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18D1-47B9-4E43-A186-E1564897066F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B1BD2-DABE-4E07-AF57-1ED44BF4B6BA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0FC37-0D5D-409E-970F-CFB208F73A9A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F993-729A-4029-A95D-D3F95583487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C21D3B-6450-47F7-9620-59EF7C3822F9}" type="slidenum">
              <a:rPr lang="fr-F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r>
              <a:rPr lang="fr-FR">
                <a:solidFill>
                  <a:srgbClr val="FFFFFF"/>
                </a:solidFill>
              </a:rPr>
              <a:t>DU IST 2005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>
                <a:solidFill>
                  <a:srgbClr val="FFFFFF"/>
                </a:solidFill>
              </a:rPr>
              <a:t>S Matheron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764705"/>
            <a:ext cx="8676456" cy="2835746"/>
          </a:xfrm>
          <a:ln>
            <a:solidFill>
              <a:srgbClr val="FFCC00"/>
            </a:solidFill>
          </a:ln>
        </p:spPr>
        <p:txBody>
          <a:bodyPr/>
          <a:lstStyle/>
          <a:p>
            <a:r>
              <a:rPr lang="fr-FR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ETHIOPATHOGENIE ET PHYSIOPATHOLOGIE</a:t>
            </a:r>
            <a:r>
              <a:rPr lang="fr-FR" sz="4000" dirty="0" smtClean="0"/>
              <a:t> </a:t>
            </a:r>
            <a:r>
              <a:rPr lang="fr-FR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L’ASTHME</a:t>
            </a:r>
            <a:r>
              <a:rPr lang="fr-FR" sz="4000" dirty="0" smtClean="0"/>
              <a:t> </a:t>
            </a:r>
            <a:r>
              <a:rPr lang="fr-FR" sz="4000" b="1" dirty="0" smtClean="0"/>
              <a:t>BRONCHIQUE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Conférence de Pneumologie</a:t>
            </a:r>
            <a:endParaRPr lang="fr-FR" dirty="0" smtClean="0"/>
          </a:p>
          <a:p>
            <a:r>
              <a:rPr lang="fr-FR" b="1" dirty="0" smtClean="0"/>
              <a:t>Pr HADJADJ-AOUL</a:t>
            </a:r>
          </a:p>
          <a:p>
            <a:r>
              <a:rPr lang="fr-FR" b="1" dirty="0" smtClean="0"/>
              <a:t>2017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Evolution de l’obstruction dans l’asthme bronchique.</a:t>
            </a:r>
            <a: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2576728"/>
            <a:ext cx="8748464" cy="35165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/>
          <a:lstStyle/>
          <a:p>
            <a:r>
              <a:rPr lang="fr-FR" sz="3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IV- CONSEQUENCES PHYSIOPATHOLOGIQUES</a:t>
            </a:r>
            <a:endParaRPr lang="fr-FR" sz="3000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32116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syndrome OBSTRUCTIF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est la conséquence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l’hyperréactivité bronchique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l’œdème de la muqueuse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l’hypersécrétion de mucus visqueux et adhérent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conséquences fonctionnelles de l’OBSTRUCTION: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troubles de distribution de la ventilation et de la perfusion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trouble des échanges gazeux pulmonaires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Dans les crises légères/modérées: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bradypnée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toux et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wheezing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modérés et trouble ventilatoire obstructif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(chute du VEMS,  CV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normale ou légèrement  diminuée)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Dans les crises sévères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tachypnée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(l’utilisation des muscles accessoires),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wheezing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intense, toux inefficace, trouble ventilatoire obstructif sévère &lt;  50%, CV diminuée  et hyperinflation pulmonaire par augmentation du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VR, CPT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normale)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lvl="0"/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DÉFINITION : GENERALITES</a:t>
            </a:r>
            <a: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410355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Maladie inflammatoire chronique des voies respiratoires distales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(petites bronches et bronchioles ayant le diamètre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2 mm) qui présentent les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caractéristiques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clinico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-fonctionnelles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suivantes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a) Cliniques 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des crises paroxystiques de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dyspnée expiratoire, toux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wheezin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b) Fonctionnelles 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des épisodes d’obstruction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bronchique diffuse, variable et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réversible,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déterminée par le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bronchospasme,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œdème de la muqueuse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l’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hypersécrétion de mucus visqueux et adhérent,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sur fond d’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hyperréactivité bronchique.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l’hyperréactivité bronchique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(HRB)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: se définie comme une réaction bronchique exagérée, de type broncho constriction, lors de l’exposition à des stimuli physiques (froid, exercice), chimiques ou pharmacologiques (acétylcholine,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carbacol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histamine, PG).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688" y="0"/>
            <a:ext cx="8686800" cy="1143000"/>
          </a:xfrm>
        </p:spPr>
        <p:txBody>
          <a:bodyPr/>
          <a:lstStyle/>
          <a:p>
            <a:r>
              <a:rPr lang="fr-FR" b="1" i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Mécanismes de l’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hyperréactivité bronchique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(HRB)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49015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Anomalies du muscle lisse bronchique (hypertrophie musculaire lisse)</a:t>
            </a: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Rôle de l’innervation des bronches : Il existe dans l’asthme un déséquilibre au profit du système broncho constricteur :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L’innervation des voies aériennes est assurée par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système cholinergique responsable d'une broncho constriction 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système adrénergique bronchodilatateur, par l’intermédiaire des catécholamines sécrétées par les surrénales qui agissent sur des récepteurs b-2 dont la fonction est essentiellement bronchodilatatrice.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Il existe un 3ème système nerveux, (Non Adrénergique, Non Cholinergique) libérant des neuropeptides pro inflammatoires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fr-FR" sz="2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Rôle prépondérant de l’inflammation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1470025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II. CLASSIFICATION ÉTIOPATHOGÉNIQUE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4968" y="2420888"/>
            <a:ext cx="8889032" cy="1752600"/>
          </a:xfrm>
        </p:spPr>
        <p:txBody>
          <a:bodyPr/>
          <a:lstStyle/>
          <a:p>
            <a:pPr marL="514350" indent="-514350" algn="just">
              <a:buAutoNum type="alphaUcParenR"/>
            </a:pPr>
            <a:r>
              <a:rPr lang="fr-FR" b="1" dirty="0" smtClean="0"/>
              <a:t>L’asthme bronchique EXTRINSÈQUE (l’asthme ALLERGIQUE)</a:t>
            </a:r>
          </a:p>
          <a:p>
            <a:pPr marL="514350" indent="-514350" algn="just"/>
            <a:endParaRPr lang="fr-FR" b="1" dirty="0" smtClean="0"/>
          </a:p>
          <a:p>
            <a:pPr marL="514350" indent="-514350" algn="just"/>
            <a:r>
              <a:rPr lang="fr-FR" b="1" dirty="0" smtClean="0"/>
              <a:t>B) L’asthme bronchique INTRINSÈQUE (non allergique)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A) L’asthme bronchique EXTRINSÈQUE 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32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456247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Caractéristiques: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Représente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25-35%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des cas d’asthme bronchique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L’implication de facteurs génétiques est une évidence clinique : le risque, pour un enfant de développer de l’asthme est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10% en l’absence d’antécédents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25 % lorsque l’un des deux parents est atteint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dépasse 50 % si les deux parents sont asthmatiques.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Apparaît avec prédilection chez les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enfants et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jeunes adultes ( -40 ans)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Apparaît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chez les sujets </a:t>
            </a:r>
            <a:r>
              <a:rPr kumimoji="0" lang="fr-FR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atopiques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qui présentent des antécédents cliniques allergiques (eczéma, rhinite allergique), tests cutanés positifs, niveau sérique augmenté d’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(réagines)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crise d’asthme bronchique est déclenchée par l’exposition aux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facteurs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trigger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spécifiques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allergènes d’inhalation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pollen (caractère saisonnier)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poussière de maison contenant des acariens (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Dermatophagoides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….)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salive d’animaux (chat)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poil d’animaux (chien)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duvet/plumes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moisissure (caractère pérennant)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crises baissent en sévérité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avec l’évolution de la maladie (bon pronostic)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A) L’asthme bronchique EXTRINSÈQUE 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sz="32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246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PATHOGÉNIQUE: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réaction d’hypersensibilité de type I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 premier contact avec l’allergène (le contact sensibilisant):</a:t>
            </a:r>
            <a:r>
              <a:rPr lang="fr-FR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0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cellules dendritiques,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présentatrices d’antigène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captent l’allergène, migrent dans les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ganglions lymphatiques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le présentent à la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sous-population des lymphocytes Th2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lymphocytes Th2 activés libèrent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IL-4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IL-13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qui stimulent la différenciation des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lymphocytes B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en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plasmocytes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produisantes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d’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spécifiques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(réagines)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se fixent sur les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mastocytes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 l’interstice pulmonaire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 deuxième et aux suivants contacts avec l’allergène (les contacts déclenchant de la symptomatologie):</a:t>
            </a:r>
            <a:endParaRPr lang="fr-FR" sz="20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fixation de l’allergène sur l’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de la surface du mastocyte et la formation du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complex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allergène-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déterminent la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dégranulation mastocytaire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par le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</a:t>
            </a:r>
            <a:r>
              <a:rPr kumimoji="0" lang="fr-FR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IgEdépendant</a:t>
            </a:r>
            <a:endParaRPr kumimoji="0" lang="fr-FR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indent="2698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L’histamine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les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leukotriènes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libérées par les mastocytes déclenchent la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crise d’asthme bronchique extrinsèque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la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réaction aiguë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(ou la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réponse immédiate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IL-4, IL-5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GM-CSF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libérés par les mastocytes et la sous-population Th2 recrutent et activent les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éosinophiles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responsables pour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l’inflammation chronique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neurogène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l’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HRB         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la réaction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tardive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(ou la réponse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en retard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971600" y="6381328"/>
            <a:ext cx="504056" cy="144016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779912" y="5445224"/>
            <a:ext cx="504056" cy="144016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B) L’asthme bronchique INTRINSÈQUE 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(Non Allergique)</a:t>
            </a:r>
            <a:endParaRPr lang="fr-FR" sz="32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008889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Caractéristiques: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Représente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30-50%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des cas d’asthme bronchique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Apparait avec prédilection chez les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adultes, sans signes d’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atopie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mais associé souvent à la 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polypose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nasale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Débute d’habitude à quelques jours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après une infection du tractus respiratoire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par paroxysmes de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dyspnée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wheezing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qui peuvent persister de quelques jours jusqu’à quelques mois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crise d’asthme bronchique est déclenchée par l’exposition aux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facteurs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trigger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non spécifiques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crises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augmentent en sévérité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et associent des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lésions de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remodelage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(pronostic plus réservé)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PATHOGÉNIQUE: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incomplètement précisé,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mais il suppose la dégranulation des mastocytes en présence des facteurs (trigger)  non spécifiques, par un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d’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indépendant.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B) L’asthme bronchique INTRINSÈQUE </a:t>
            </a: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fr-FR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(Non Allergique)</a:t>
            </a:r>
            <a:endParaRPr lang="fr-FR" sz="32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facteurs déclencheurs de l’asthme bronchique </a:t>
            </a:r>
            <a:r>
              <a:rPr kumimoji="0" lang="fr-FR" sz="24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non</a:t>
            </a:r>
            <a:r>
              <a:rPr kumimoji="0" lang="fr-FR" sz="2400" b="1" i="0" u="none" strike="noStrike" cap="none" normalizeH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spécifiques:</a:t>
            </a:r>
            <a:r>
              <a:rPr kumimoji="0" lang="fr-FR" sz="24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Stimuli infectieux et viraux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Chez l’enfant : VRS, virus para grippal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Chez l’adulte : Rhinovirus, virus grippal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Facteurs irritatifs d’inhalation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Fumée de cigarette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Polluants atmosphériques (N0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0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S0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Polluants professionnels (platine, chrome, nickel, détergents, laques, teintures)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Reflux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gastro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oesophagien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Effort physique intense en air froid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stress émotionnel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L’aspirine et autres AINS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Beta-bloquants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(B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64704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III. PHYSIOPATHOLOGIE</a:t>
            </a:r>
            <a: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Caractéristiques: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mécanismes physiopathologiques dans l’asthme bronchique sont complexes et intriguées :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l’existence des interactions complexes entre 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cellules inflammatoires: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mastocytes, éosinophiles, lymphocytes Th2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neutrophiles, macrophages,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cellules épithéliales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&amp; les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cellules musculaires lisses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niveau des voies aériennes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l’événement commun est la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dégranulation des mastocytes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au niveau de l’interstice pulmonaire, déclenchée par un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mécanisme 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-dépendant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(dans l’asthme extrinsèque) ou </a:t>
            </a:r>
            <a:r>
              <a:rPr kumimoji="0" lang="fr-F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IgE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-indépendant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(dans l’asthme intrinsèque) avec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conséquences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réaction aiguë (la réponse immédiate) :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déclenchement de la crise d’asthme bronchique (obstruction réversible) par </a:t>
            </a:r>
            <a:r>
              <a:rPr kumimoji="0" lang="fr-F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bronchospasme, œdème et hypersécrétion de mucus visqueux et adhérent.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la réaction tardive (la réponse en retard) :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 déclenchement du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processus inflammatoire chronique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responsable </a:t>
            </a:r>
            <a:r>
              <a:rPr kumimoji="0" lang="fr-F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 l’hyperréactivité bronchique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(obstruction aggravée) et le </a:t>
            </a:r>
            <a:r>
              <a:rPr kumimoji="0" lang="fr-F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remodelage des voies respiratoires </a:t>
            </a: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(obstruction permanente).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3366"/>
      </a:dk1>
      <a:lt1>
        <a:srgbClr val="FFFFFF"/>
      </a:lt1>
      <a:dk2>
        <a:srgbClr val="000066"/>
      </a:dk2>
      <a:lt2>
        <a:srgbClr val="FFCC00"/>
      </a:lt2>
      <a:accent1>
        <a:srgbClr val="3366CC"/>
      </a:accent1>
      <a:accent2>
        <a:srgbClr val="00B000"/>
      </a:accent2>
      <a:accent3>
        <a:srgbClr val="AAAAB8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457</Words>
  <Application>Microsoft Office PowerPoint</Application>
  <PresentationFormat>Affichage à l'écran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Modèle par défaut</vt:lpstr>
      <vt:lpstr>ETHIOPATHOGENIE ET PHYSIOPATHOLOGIE DE L’ASTHME BRONCHIQUE</vt:lpstr>
      <vt:lpstr>DÉFINITION : GENERALITES </vt:lpstr>
      <vt:lpstr>Mécanismes de l’ hyperréactivité bronchique (HRB)</vt:lpstr>
      <vt:lpstr>II. CLASSIFICATION ÉTIOPATHOGÉNIQUE </vt:lpstr>
      <vt:lpstr>A) L’asthme bronchique EXTRINSÈQUE  </vt:lpstr>
      <vt:lpstr>A) L’asthme bronchique EXTRINSÈQUE  </vt:lpstr>
      <vt:lpstr>B) L’asthme bronchique INTRINSÈQUE  (Non Allergique)</vt:lpstr>
      <vt:lpstr>B) L’asthme bronchique INTRINSÈQUE  (Non Allergique)</vt:lpstr>
      <vt:lpstr>III. PHYSIOPATHOLOGIE </vt:lpstr>
      <vt:lpstr>Evolution de l’obstruction dans l’asthme bronchique. </vt:lpstr>
      <vt:lpstr>IV- CONSEQUENCES PHYSIOPATHOLOGIQUES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ETHIOPATHOGENIE ET PHYSIOPATHOLOGIE DE L’ASTHME BRONCHIQUE</dc:title>
  <dc:creator>mourad</dc:creator>
  <cp:lastModifiedBy>mourad</cp:lastModifiedBy>
  <cp:revision>5</cp:revision>
  <dcterms:created xsi:type="dcterms:W3CDTF">2015-02-11T20:12:30Z</dcterms:created>
  <dcterms:modified xsi:type="dcterms:W3CDTF">2017-05-21T12:34:00Z</dcterms:modified>
</cp:coreProperties>
</file>