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C691C-97C1-476F-B07E-4F20C760CCBA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D2F11-0F34-4454-B93F-A580FE648E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F11-0F34-4454-B93F-A580FE648EF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55D-3A77-4BD4-B03E-1100E36BCD80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55D-3A77-4BD4-B03E-1100E36BCD80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55D-3A77-4BD4-B03E-1100E36BCD80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55D-3A77-4BD4-B03E-1100E36BCD80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55D-3A77-4BD4-B03E-1100E36BCD80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55D-3A77-4BD4-B03E-1100E36BCD80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55D-3A77-4BD4-B03E-1100E36BCD80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55D-3A77-4BD4-B03E-1100E36BCD80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55D-3A77-4BD4-B03E-1100E36BCD80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55D-3A77-4BD4-B03E-1100E36BCD80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55D-3A77-4BD4-B03E-1100E36BCD80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0855D-3A77-4BD4-B03E-1100E36BCD80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r.wikipedia.org/wiki/R%C3%A9nin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Ut%C3%A9rus" TargetMode="External"/><Relationship Id="rId2" Type="http://schemas.openxmlformats.org/officeDocument/2006/relationships/hyperlink" Target="http://fr.wikipedia.org/wiki/Poum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8858280" cy="4500594"/>
          </a:xfrm>
        </p:spPr>
        <p:txBody>
          <a:bodyPr>
            <a:normAutofit fontScale="90000"/>
          </a:bodyPr>
          <a:lstStyle/>
          <a:p>
            <a:pPr algn="l"/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3200" dirty="0" smtClean="0"/>
              <a:t> </a:t>
            </a:r>
            <a:r>
              <a:rPr lang="fr-FR" sz="3200" b="1" u="sng" dirty="0" smtClean="0"/>
              <a:t>INTRODUCTION</a:t>
            </a:r>
            <a:r>
              <a:rPr lang="fr-FR" sz="3200" dirty="0" smtClean="0"/>
              <a:t> </a:t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     </a:t>
            </a:r>
            <a:r>
              <a:rPr lang="fr-FR" sz="3600" b="1" dirty="0" smtClean="0"/>
              <a:t>Les </a:t>
            </a:r>
            <a:r>
              <a:rPr lang="fr-FR" sz="3600" b="1" dirty="0"/>
              <a:t>bêtabloquants sont des médicaments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b="1" dirty="0"/>
              <a:t>qui </a:t>
            </a:r>
            <a:r>
              <a:rPr lang="fr-FR" sz="3600" b="1" dirty="0" smtClean="0"/>
              <a:t> se constituent comme des antagonistes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b="1" dirty="0"/>
              <a:t>compétitifs spécifiques des </a:t>
            </a:r>
            <a:r>
              <a:rPr lang="fr-FR" sz="3600" b="1" dirty="0" smtClean="0"/>
              <a:t>récepteurs-bêta adrénergiques:</a:t>
            </a:r>
            <a:br>
              <a:rPr lang="fr-FR" sz="3600" b="1" dirty="0" smtClean="0"/>
            </a:br>
            <a:r>
              <a:rPr lang="fr-FR" sz="3600" b="1" dirty="0" smtClean="0"/>
              <a:t>- </a:t>
            </a:r>
            <a:r>
              <a:rPr lang="fr-FR" sz="3600" b="1" dirty="0"/>
              <a:t>au </a:t>
            </a:r>
            <a:r>
              <a:rPr lang="fr-FR" sz="3600" b="1" dirty="0" smtClean="0"/>
              <a:t>niveau cardiaque </a:t>
            </a:r>
            <a:br>
              <a:rPr lang="fr-FR" sz="3600" b="1" dirty="0" smtClean="0"/>
            </a:br>
            <a:r>
              <a:rPr lang="fr-FR" sz="3600" b="1" dirty="0" smtClean="0"/>
              <a:t>- au </a:t>
            </a:r>
            <a:r>
              <a:rPr lang="fr-FR" sz="3600" b="1" dirty="0"/>
              <a:t>niveau </a:t>
            </a:r>
            <a:r>
              <a:rPr lang="fr-FR" sz="3600" b="1" dirty="0" smtClean="0"/>
              <a:t>des vaisseaux </a:t>
            </a:r>
            <a:r>
              <a:rPr lang="fr-FR" sz="3600" b="1" dirty="0"/>
              <a:t>et des bronches.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5100" b="1" i="1" dirty="0" smtClean="0"/>
              <a:t>- Les </a:t>
            </a:r>
            <a:r>
              <a:rPr lang="fr-FR" sz="5100" b="1" i="1" dirty="0"/>
              <a:t>indications en dehors de la cardiologie </a:t>
            </a:r>
            <a:r>
              <a:rPr lang="fr-FR" sz="5100" b="1" i="1" dirty="0" smtClean="0"/>
              <a:t>:</a:t>
            </a:r>
            <a:endParaRPr lang="fr-FR" dirty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*   L’hyperthyroïdie.</a:t>
            </a: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*   L’hypertension </a:t>
            </a:r>
            <a:r>
              <a:rPr lang="fr-FR" b="1" dirty="0"/>
              <a:t>portale</a:t>
            </a:r>
            <a:r>
              <a:rPr lang="fr-FR" b="1" dirty="0" smtClean="0"/>
              <a:t>.</a:t>
            </a: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b="1" dirty="0" smtClean="0"/>
              <a:t>*   Les </a:t>
            </a:r>
            <a:r>
              <a:rPr lang="fr-FR" b="1" dirty="0"/>
              <a:t>migraines.</a:t>
            </a:r>
            <a:endParaRPr lang="fr-FR" dirty="0"/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 smtClean="0"/>
              <a:t>*  Le </a:t>
            </a:r>
            <a:r>
              <a:rPr lang="fr-FR" b="1" dirty="0"/>
              <a:t>glaucome. (Bêtabloquants en collyre).</a:t>
            </a:r>
            <a:endParaRPr lang="fr-FR" dirty="0"/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 smtClean="0"/>
              <a:t>*  Tremblements </a:t>
            </a:r>
            <a:r>
              <a:rPr lang="fr-FR" b="1" dirty="0"/>
              <a:t>essentiels (</a:t>
            </a:r>
            <a:r>
              <a:rPr lang="fr-FR" b="1" dirty="0" err="1"/>
              <a:t>Avlocardyl</a:t>
            </a:r>
            <a:r>
              <a:rPr lang="fr-FR" b="1" dirty="0"/>
              <a:t> est </a:t>
            </a:r>
            <a:r>
              <a:rPr lang="fr-FR" b="1" dirty="0" err="1"/>
              <a:t>leplus</a:t>
            </a:r>
            <a:r>
              <a:rPr lang="fr-FR" b="1" dirty="0"/>
              <a:t> prescrit</a:t>
            </a:r>
            <a:r>
              <a:rPr lang="fr-FR" b="1" dirty="0" smtClean="0"/>
              <a:t>).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*  Stress</a:t>
            </a:r>
            <a:r>
              <a:rPr lang="fr-FR" b="1" dirty="0"/>
              <a:t>.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100" b="1" dirty="0" smtClean="0"/>
              <a:t>CONTRE INDICATIONS DES</a:t>
            </a:r>
            <a:r>
              <a:rPr lang="fr-FR" sz="3100" b="1" dirty="0"/>
              <a:t> BETABLOQUANTS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12800" b="1" i="1" dirty="0"/>
              <a:t>Contre-indications absolues</a:t>
            </a:r>
            <a:r>
              <a:rPr lang="fr-FR" sz="5100" b="1" i="1" dirty="0"/>
              <a:t> </a:t>
            </a:r>
            <a:r>
              <a:rPr lang="fr-FR" dirty="0"/>
              <a:t>: 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FontTx/>
              <a:buChar char="-"/>
            </a:pPr>
            <a:r>
              <a:rPr lang="fr-FR" sz="9600" b="1" dirty="0" smtClean="0"/>
              <a:t>Hypersensibilité </a:t>
            </a:r>
            <a:r>
              <a:rPr lang="fr-FR" sz="9600" b="1" dirty="0"/>
              <a:t>aux </a:t>
            </a:r>
            <a:r>
              <a:rPr lang="fr-FR" sz="9600" b="1" dirty="0" smtClean="0"/>
              <a:t>produits</a:t>
            </a:r>
          </a:p>
          <a:p>
            <a:pPr>
              <a:buFontTx/>
              <a:buChar char="-"/>
            </a:pPr>
            <a:r>
              <a:rPr lang="fr-FR" sz="9600" b="1" dirty="0" smtClean="0"/>
              <a:t>Asthme </a:t>
            </a:r>
            <a:r>
              <a:rPr lang="fr-FR" sz="9600" b="1" dirty="0"/>
              <a:t>ou état de mal asthmatique </a:t>
            </a:r>
            <a:r>
              <a:rPr lang="fr-FR" sz="9600" b="1" dirty="0" smtClean="0"/>
              <a:t>ou broncho </a:t>
            </a:r>
            <a:r>
              <a:rPr lang="fr-FR" sz="9600" b="1" dirty="0"/>
              <a:t>-</a:t>
            </a:r>
            <a:r>
              <a:rPr lang="fr-FR" sz="9600" b="1" dirty="0" err="1"/>
              <a:t>pneumopathique</a:t>
            </a:r>
            <a:r>
              <a:rPr lang="fr-FR" sz="9600" b="1" dirty="0"/>
              <a:t> </a:t>
            </a:r>
            <a:r>
              <a:rPr lang="fr-FR" sz="9600" b="1" dirty="0" smtClean="0"/>
              <a:t>chronique obstructive </a:t>
            </a:r>
            <a:r>
              <a:rPr lang="fr-FR" sz="9600" b="1" dirty="0"/>
              <a:t>sévère</a:t>
            </a:r>
            <a:r>
              <a:rPr lang="fr-FR" sz="9600" b="1" dirty="0" smtClean="0"/>
              <a:t>.</a:t>
            </a:r>
          </a:p>
          <a:p>
            <a:pPr>
              <a:buFontTx/>
              <a:buChar char="-"/>
            </a:pPr>
            <a:r>
              <a:rPr lang="fr-FR" sz="9600" b="1" dirty="0" smtClean="0"/>
              <a:t>Insuffisance </a:t>
            </a:r>
            <a:r>
              <a:rPr lang="fr-FR" sz="9600" b="1" dirty="0"/>
              <a:t>cardiaque décompensée</a:t>
            </a:r>
            <a:r>
              <a:rPr lang="fr-FR" sz="9600" b="1" dirty="0" smtClean="0"/>
              <a:t>.</a:t>
            </a:r>
          </a:p>
          <a:p>
            <a:pPr>
              <a:buFontTx/>
              <a:buChar char="-"/>
            </a:pPr>
            <a:r>
              <a:rPr lang="fr-FR" sz="9600" b="1" dirty="0" smtClean="0"/>
              <a:t>Choc </a:t>
            </a:r>
            <a:r>
              <a:rPr lang="fr-FR" sz="9600" b="1" dirty="0" err="1"/>
              <a:t>cardiogénique</a:t>
            </a:r>
            <a:r>
              <a:rPr lang="fr-FR" sz="9600" b="1" dirty="0" smtClean="0"/>
              <a:t>.</a:t>
            </a:r>
          </a:p>
          <a:p>
            <a:pPr>
              <a:buFontTx/>
              <a:buChar char="-"/>
            </a:pPr>
            <a:r>
              <a:rPr lang="fr-FR" sz="9600" b="1" dirty="0" smtClean="0"/>
              <a:t>Blocs </a:t>
            </a:r>
            <a:r>
              <a:rPr lang="fr-FR" sz="9600" b="1" dirty="0"/>
              <a:t>auriculo ventriculaires des </a:t>
            </a:r>
            <a:r>
              <a:rPr lang="fr-FR" sz="9600" b="1" dirty="0" smtClean="0"/>
              <a:t>deuxièmes et </a:t>
            </a:r>
            <a:r>
              <a:rPr lang="fr-FR" sz="9600" b="1" dirty="0"/>
              <a:t>troisièmes degré non appareillés</a:t>
            </a:r>
            <a:r>
              <a:rPr lang="fr-FR" sz="9600" b="1" dirty="0" smtClean="0"/>
              <a:t>.</a:t>
            </a:r>
          </a:p>
          <a:p>
            <a:pPr>
              <a:buFontTx/>
              <a:buChar char="-"/>
            </a:pPr>
            <a:r>
              <a:rPr lang="fr-FR" sz="9600" b="1" dirty="0" smtClean="0"/>
              <a:t>Angor </a:t>
            </a:r>
            <a:r>
              <a:rPr lang="fr-FR" sz="9600" b="1" dirty="0"/>
              <a:t>de </a:t>
            </a:r>
            <a:r>
              <a:rPr lang="fr-FR" sz="9600" b="1" dirty="0" err="1"/>
              <a:t>printzmetal</a:t>
            </a:r>
            <a:r>
              <a:rPr lang="fr-FR" sz="9600" b="1" dirty="0" smtClean="0"/>
              <a:t>.</a:t>
            </a:r>
          </a:p>
          <a:p>
            <a:pPr>
              <a:buFontTx/>
              <a:buChar char="-"/>
            </a:pPr>
            <a:r>
              <a:rPr lang="fr-FR" sz="9600" b="1" dirty="0" smtClean="0"/>
              <a:t>Maladie </a:t>
            </a:r>
            <a:r>
              <a:rPr lang="fr-FR" sz="9600" b="1" dirty="0"/>
              <a:t>du sinus y compris blocs </a:t>
            </a:r>
            <a:r>
              <a:rPr lang="fr-FR" sz="9600" b="1" dirty="0" err="1"/>
              <a:t>sinoauriculaires</a:t>
            </a:r>
            <a:r>
              <a:rPr lang="fr-FR" sz="9600" b="1" dirty="0" smtClean="0"/>
              <a:t>.</a:t>
            </a:r>
          </a:p>
          <a:p>
            <a:pPr>
              <a:buFontTx/>
              <a:buChar char="-"/>
            </a:pPr>
            <a:r>
              <a:rPr lang="fr-FR" sz="9600" b="1" dirty="0" smtClean="0"/>
              <a:t>Bradycardie </a:t>
            </a:r>
            <a:r>
              <a:rPr lang="fr-FR" sz="9600" b="1" dirty="0"/>
              <a:t>inférieure à 45</a:t>
            </a:r>
            <a:r>
              <a:rPr lang="fr-FR" sz="9600" b="1" dirty="0" smtClean="0"/>
              <a:t>.</a:t>
            </a:r>
          </a:p>
          <a:p>
            <a:pPr>
              <a:buFontTx/>
              <a:buChar char="-"/>
            </a:pPr>
            <a:r>
              <a:rPr lang="fr-FR" sz="9600" b="1" dirty="0" smtClean="0"/>
              <a:t>Antécédent </a:t>
            </a:r>
            <a:r>
              <a:rPr lang="fr-FR" sz="9600" b="1" dirty="0"/>
              <a:t>de réaction anaphylactique</a:t>
            </a:r>
            <a:r>
              <a:rPr lang="fr-FR" sz="9600" b="1" dirty="0" smtClean="0"/>
              <a:t>.</a:t>
            </a:r>
          </a:p>
          <a:p>
            <a:pPr>
              <a:buNone/>
            </a:pPr>
            <a:r>
              <a:rPr lang="fr-FR" sz="9600" b="1" dirty="0" smtClean="0"/>
              <a:t>-    </a:t>
            </a:r>
            <a:r>
              <a:rPr lang="fr-FR" sz="9600" b="1" dirty="0"/>
              <a:t>Phéochromocytome non traité.</a:t>
            </a:r>
            <a:endParaRPr lang="fr-FR" sz="9600" dirty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b="1" i="1" dirty="0" smtClean="0"/>
              <a:t>Contre-indications</a:t>
            </a:r>
            <a:r>
              <a:rPr lang="fr-FR" sz="3600" b="1" i="1" dirty="0"/>
              <a:t> relatives</a:t>
            </a:r>
            <a:r>
              <a:rPr lang="fr-FR" dirty="0"/>
              <a:t> : 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FontTx/>
              <a:buChar char="-"/>
            </a:pPr>
            <a:r>
              <a:rPr lang="fr-FR" b="1" dirty="0" smtClean="0"/>
              <a:t>Troubles </a:t>
            </a:r>
            <a:r>
              <a:rPr lang="fr-FR" b="1" dirty="0"/>
              <a:t>de conduction intra-ventriculaire</a:t>
            </a:r>
            <a:r>
              <a:rPr lang="fr-FR" b="1" dirty="0" smtClean="0"/>
              <a:t>.</a:t>
            </a:r>
          </a:p>
          <a:p>
            <a:pPr>
              <a:buFontTx/>
              <a:buChar char="-"/>
            </a:pPr>
            <a:r>
              <a:rPr lang="fr-FR" b="1" dirty="0" smtClean="0"/>
              <a:t>Diabète </a:t>
            </a:r>
            <a:r>
              <a:rPr lang="fr-FR" b="1" dirty="0"/>
              <a:t>mal équilibré</a:t>
            </a:r>
            <a:r>
              <a:rPr lang="fr-FR" b="1" dirty="0" smtClean="0"/>
              <a:t>.</a:t>
            </a:r>
          </a:p>
          <a:p>
            <a:pPr>
              <a:buFontTx/>
              <a:buChar char="-"/>
            </a:pPr>
            <a:r>
              <a:rPr lang="fr-FR" b="1" dirty="0" smtClean="0"/>
              <a:t>Grossesse.</a:t>
            </a:r>
          </a:p>
          <a:p>
            <a:pPr>
              <a:buFontTx/>
              <a:buChar char="-"/>
            </a:pPr>
            <a:r>
              <a:rPr lang="fr-FR" b="1" dirty="0" smtClean="0"/>
              <a:t>Artériopathie </a:t>
            </a:r>
            <a:r>
              <a:rPr lang="fr-FR" b="1" dirty="0"/>
              <a:t>des membres inférieurs</a:t>
            </a:r>
            <a:r>
              <a:rPr lang="fr-FR" b="1" dirty="0" smtClean="0"/>
              <a:t>.</a:t>
            </a:r>
          </a:p>
          <a:p>
            <a:pPr>
              <a:buFontTx/>
              <a:buChar char="-"/>
            </a:pPr>
            <a:r>
              <a:rPr lang="fr-FR" b="1" dirty="0" smtClean="0"/>
              <a:t>Syndrome </a:t>
            </a:r>
            <a:r>
              <a:rPr lang="fr-FR" b="1" dirty="0"/>
              <a:t>de Raynaud.</a:t>
            </a:r>
            <a:endParaRPr lang="fr-FR" dirty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 PHYSIOLOGIQUE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/>
              <a:t>L'adrénaline </a:t>
            </a:r>
            <a:r>
              <a:rPr lang="fr-FR" b="1" dirty="0" smtClean="0"/>
              <a:t>agit les récepteurs </a:t>
            </a:r>
            <a:r>
              <a:rPr lang="fr-FR" b="1" dirty="0"/>
              <a:t>adrénergiques (Alpha et Bêta</a:t>
            </a:r>
            <a:r>
              <a:rPr lang="fr-FR" b="1" dirty="0" smtClean="0"/>
              <a:t>):</a:t>
            </a: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b="1" i="1" dirty="0" smtClean="0"/>
              <a:t>a- </a:t>
            </a:r>
            <a:r>
              <a:rPr lang="fr-FR" b="1" i="1" u="sng" dirty="0" smtClean="0"/>
              <a:t>Récepteurs</a:t>
            </a:r>
            <a:r>
              <a:rPr lang="fr-FR" b="1" i="1" u="sng" dirty="0"/>
              <a:t> Bêta-1</a:t>
            </a:r>
            <a:r>
              <a:rPr lang="fr-FR" dirty="0"/>
              <a:t>: </a:t>
            </a:r>
          </a:p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>
              <a:buNone/>
            </a:pPr>
            <a:r>
              <a:rPr lang="fr-FR" b="1" dirty="0" smtClean="0"/>
              <a:t>-  Ils </a:t>
            </a:r>
            <a:r>
              <a:rPr lang="fr-FR" b="1" dirty="0"/>
              <a:t>sont situés au niveau du cœur et des reins.</a:t>
            </a:r>
            <a:endParaRPr lang="fr-FR" dirty="0"/>
          </a:p>
          <a:p>
            <a:pPr>
              <a:buNone/>
            </a:pPr>
            <a:r>
              <a:rPr lang="fr-FR" b="1" dirty="0" smtClean="0"/>
              <a:t>-  L'activation </a:t>
            </a:r>
            <a:r>
              <a:rPr lang="fr-FR" b="1" dirty="0"/>
              <a:t>de ces récepteurs </a:t>
            </a:r>
            <a:r>
              <a:rPr lang="fr-FR" b="1" dirty="0" smtClean="0"/>
              <a:t>adrénergiques Bêta 1</a:t>
            </a:r>
            <a:endParaRPr lang="fr-FR" dirty="0"/>
          </a:p>
          <a:p>
            <a:pPr>
              <a:buNone/>
            </a:pPr>
            <a:r>
              <a:rPr lang="fr-FR" b="1" dirty="0" smtClean="0"/>
              <a:t>     - une </a:t>
            </a:r>
            <a:r>
              <a:rPr lang="fr-FR" b="1" dirty="0"/>
              <a:t>activation cardiaque donc la </a:t>
            </a:r>
            <a:r>
              <a:rPr lang="fr-FR" b="1" dirty="0" smtClean="0"/>
              <a:t>contraction des </a:t>
            </a:r>
            <a:r>
              <a:rPr lang="fr-FR" b="1" dirty="0"/>
              <a:t>fibres </a:t>
            </a:r>
            <a:r>
              <a:rPr lang="fr-FR" b="1" dirty="0" smtClean="0"/>
              <a:t>myocardiques.  </a:t>
            </a:r>
          </a:p>
          <a:p>
            <a:pPr>
              <a:buNone/>
            </a:pPr>
            <a:r>
              <a:rPr lang="fr-FR" b="1" dirty="0"/>
              <a:t> </a:t>
            </a:r>
            <a:r>
              <a:rPr lang="fr-FR" b="1" dirty="0" smtClean="0"/>
              <a:t>    - une </a:t>
            </a:r>
            <a:r>
              <a:rPr lang="fr-FR" b="1" dirty="0"/>
              <a:t>augmentation de la sécrétion </a:t>
            </a:r>
            <a:r>
              <a:rPr lang="fr-FR" b="1" dirty="0" smtClean="0"/>
              <a:t>de </a:t>
            </a:r>
            <a:r>
              <a:rPr lang="fr-FR" b="1" dirty="0" smtClean="0">
                <a:hlinkClick r:id="rId2"/>
              </a:rPr>
              <a:t>rénine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i="1" dirty="0" smtClean="0"/>
              <a:t>b-  </a:t>
            </a:r>
            <a:r>
              <a:rPr lang="fr-FR" b="1" i="1" u="sng" dirty="0" smtClean="0"/>
              <a:t>Récepteurs</a:t>
            </a:r>
            <a:r>
              <a:rPr lang="fr-FR" b="1" i="1" u="sng" dirty="0"/>
              <a:t> Bêta-2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b="1" dirty="0" smtClean="0"/>
              <a:t>     Ils </a:t>
            </a:r>
            <a:r>
              <a:rPr lang="fr-FR" b="1" dirty="0"/>
              <a:t>sont situés au niveau des fibres musculaires </a:t>
            </a:r>
            <a:r>
              <a:rPr lang="fr-FR" b="1" dirty="0" smtClean="0"/>
              <a:t>lisses: </a:t>
            </a:r>
          </a:p>
          <a:p>
            <a:pPr>
              <a:buNone/>
            </a:pPr>
            <a:r>
              <a:rPr lang="fr-FR" b="1" dirty="0"/>
              <a:t> </a:t>
            </a:r>
            <a:r>
              <a:rPr lang="fr-FR" b="1" dirty="0" smtClean="0"/>
              <a:t>   - du </a:t>
            </a:r>
            <a:r>
              <a:rPr lang="fr-FR" b="1" dirty="0" smtClean="0">
                <a:hlinkClick r:id="rId2"/>
              </a:rPr>
              <a:t>poumon</a:t>
            </a:r>
            <a:r>
              <a:rPr lang="fr-FR" b="1" dirty="0"/>
              <a:t>, </a:t>
            </a:r>
            <a:endParaRPr lang="fr-FR" b="1" dirty="0" smtClean="0"/>
          </a:p>
          <a:p>
            <a:pPr>
              <a:buNone/>
            </a:pPr>
            <a:r>
              <a:rPr lang="fr-FR" b="1" dirty="0"/>
              <a:t> </a:t>
            </a:r>
            <a:r>
              <a:rPr lang="fr-FR" b="1" dirty="0" smtClean="0"/>
              <a:t>   - de </a:t>
            </a:r>
            <a:r>
              <a:rPr lang="fr-FR" b="1" dirty="0"/>
              <a:t>l'</a:t>
            </a:r>
            <a:r>
              <a:rPr lang="fr-FR" b="1" dirty="0">
                <a:hlinkClick r:id="rId3"/>
              </a:rPr>
              <a:t>utérus</a:t>
            </a:r>
            <a:r>
              <a:rPr lang="fr-FR" b="1" dirty="0"/>
              <a:t> </a:t>
            </a:r>
            <a:endParaRPr lang="fr-FR" b="1" dirty="0" smtClean="0"/>
          </a:p>
          <a:p>
            <a:pPr>
              <a:buNone/>
            </a:pPr>
            <a:r>
              <a:rPr lang="fr-FR" b="1" dirty="0"/>
              <a:t> </a:t>
            </a:r>
            <a:r>
              <a:rPr lang="fr-FR" b="1" dirty="0" smtClean="0"/>
              <a:t>   - </a:t>
            </a:r>
            <a:r>
              <a:rPr lang="fr-FR" b="1" dirty="0"/>
              <a:t>dans 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les 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vaisseaux coronaires</a:t>
            </a:r>
            <a:r>
              <a:rPr lang="fr-FR" b="1" dirty="0"/>
              <a:t>. </a:t>
            </a:r>
            <a:endParaRPr lang="fr-FR" b="1" dirty="0" smtClean="0"/>
          </a:p>
          <a:p>
            <a:pPr>
              <a:buNone/>
            </a:pPr>
            <a:r>
              <a:rPr lang="fr-FR" b="1" dirty="0"/>
              <a:t> </a:t>
            </a:r>
            <a:r>
              <a:rPr lang="fr-FR" b="1" dirty="0" smtClean="0"/>
              <a:t>   </a:t>
            </a:r>
          </a:p>
          <a:p>
            <a:pPr>
              <a:buNone/>
            </a:pPr>
            <a:r>
              <a:rPr lang="fr-FR" b="1" dirty="0"/>
              <a:t> </a:t>
            </a:r>
            <a:r>
              <a:rPr lang="fr-FR" b="1" dirty="0" smtClean="0"/>
              <a:t>   Ces </a:t>
            </a:r>
            <a:r>
              <a:rPr lang="fr-FR" b="1" dirty="0"/>
              <a:t>récepteurs servent à relaxer les fibres.</a:t>
            </a:r>
            <a:endParaRPr lang="fr-FR" dirty="0"/>
          </a:p>
          <a:p>
            <a:pPr>
              <a:buNone/>
            </a:pPr>
            <a:r>
              <a:rPr lang="fr-FR" b="1" dirty="0"/>
              <a:t> </a:t>
            </a:r>
            <a:r>
              <a:rPr lang="fr-FR" b="1" dirty="0" smtClean="0"/>
              <a:t>   - Au </a:t>
            </a:r>
            <a:r>
              <a:rPr lang="fr-FR" b="1" dirty="0"/>
              <a:t>niveau du </a:t>
            </a:r>
            <a:r>
              <a:rPr lang="fr-FR" b="1" dirty="0" smtClean="0"/>
              <a:t>poumon entraine </a:t>
            </a:r>
            <a:r>
              <a:rPr lang="fr-FR" b="1" dirty="0"/>
              <a:t>une broncho-dilatation d'où </a:t>
            </a:r>
            <a:r>
              <a:rPr lang="fr-FR" b="1" dirty="0" smtClean="0"/>
              <a:t>leur utilisation dans l'asthme</a:t>
            </a:r>
            <a:r>
              <a:rPr lang="fr-FR" b="1" dirty="0"/>
              <a:t>.</a:t>
            </a:r>
            <a:endParaRPr lang="fr-FR" dirty="0"/>
          </a:p>
          <a:p>
            <a:pPr>
              <a:buNone/>
            </a:pPr>
            <a:r>
              <a:rPr lang="fr-FR" b="1" dirty="0" smtClean="0"/>
              <a:t>   - Au </a:t>
            </a:r>
            <a:r>
              <a:rPr lang="fr-FR" b="1" dirty="0"/>
              <a:t>niveau des coronaires, </a:t>
            </a:r>
            <a:r>
              <a:rPr lang="fr-FR" b="1" dirty="0" smtClean="0"/>
              <a:t>entraine </a:t>
            </a:r>
            <a:r>
              <a:rPr lang="fr-FR" b="1" dirty="0"/>
              <a:t>une </a:t>
            </a:r>
            <a:r>
              <a:rPr lang="fr-FR" b="1" dirty="0" smtClean="0"/>
              <a:t>dilatation et notamment une augmentant </a:t>
            </a:r>
            <a:r>
              <a:rPr lang="fr-FR" b="1" dirty="0"/>
              <a:t>de la perfusion cardiaque </a:t>
            </a:r>
            <a:r>
              <a:rPr lang="fr-FR" b="1" dirty="0" smtClean="0"/>
              <a:t>.</a:t>
            </a:r>
            <a:endParaRPr lang="fr-FR" dirty="0"/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c- </a:t>
            </a:r>
            <a:r>
              <a:rPr lang="fr-FR" i="1" u="sng" dirty="0" smtClean="0"/>
              <a:t>Récepteurs</a:t>
            </a:r>
            <a:r>
              <a:rPr lang="fr-FR" i="1" u="sng" dirty="0"/>
              <a:t> Bêta-3</a:t>
            </a:r>
            <a:r>
              <a:rPr lang="fr-FR" i="1" u="sng" dirty="0" smtClean="0"/>
              <a:t>:</a:t>
            </a:r>
          </a:p>
          <a:p>
            <a:pPr>
              <a:buNone/>
            </a:pPr>
            <a:endParaRPr lang="fr-FR" i="1" u="sng" dirty="0"/>
          </a:p>
          <a:p>
            <a:pPr>
              <a:buNone/>
            </a:pPr>
            <a:r>
              <a:rPr lang="fr-FR" b="1" dirty="0" smtClean="0"/>
              <a:t>    Les </a:t>
            </a:r>
            <a:r>
              <a:rPr lang="fr-FR" b="1" dirty="0"/>
              <a:t>récepteurs béta3-adrénergiques jouent un </a:t>
            </a:r>
            <a:r>
              <a:rPr lang="fr-FR" b="1" dirty="0" smtClean="0"/>
              <a:t>rôle important </a:t>
            </a:r>
            <a:r>
              <a:rPr lang="fr-FR" b="1" dirty="0"/>
              <a:t>dans la relaxation des fibres </a:t>
            </a:r>
            <a:r>
              <a:rPr lang="fr-FR" b="1" dirty="0" smtClean="0"/>
              <a:t>musculaires lisses </a:t>
            </a:r>
            <a:r>
              <a:rPr lang="fr-FR" b="1" dirty="0"/>
              <a:t>de l'utérus, de la vessie et des </a:t>
            </a:r>
            <a:r>
              <a:rPr lang="fr-FR" b="1" dirty="0" smtClean="0"/>
              <a:t>vaisseaux sanguins</a:t>
            </a:r>
            <a:endParaRPr lang="fr-FR" dirty="0"/>
          </a:p>
          <a:p>
            <a:pPr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LES</a:t>
            </a:r>
            <a:r>
              <a:rPr lang="fr-FR" sz="3600" dirty="0"/>
              <a:t> </a:t>
            </a:r>
            <a:r>
              <a:rPr lang="fr-FR" sz="3600" dirty="0" smtClean="0"/>
              <a:t>DIFFERENTS TYPES</a:t>
            </a:r>
            <a:r>
              <a:rPr lang="fr-FR" sz="3600" dirty="0"/>
              <a:t> </a:t>
            </a:r>
            <a:r>
              <a:rPr lang="fr-FR" sz="3600" dirty="0" smtClean="0"/>
              <a:t>DES BETABLOQUANTS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14364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dirty="0"/>
              <a:t> </a:t>
            </a:r>
            <a:endParaRPr lang="fr-FR" dirty="0" smtClean="0"/>
          </a:p>
          <a:p>
            <a:pPr>
              <a:buNone/>
            </a:pPr>
            <a:r>
              <a:rPr lang="fr-FR" sz="7000" b="1" dirty="0" smtClean="0"/>
              <a:t>a- </a:t>
            </a:r>
            <a:r>
              <a:rPr lang="fr-FR" sz="12800" b="1" dirty="0" smtClean="0"/>
              <a:t> </a:t>
            </a:r>
            <a:r>
              <a:rPr lang="fr-FR" sz="9600" i="1" u="sng" dirty="0" smtClean="0"/>
              <a:t>les</a:t>
            </a:r>
            <a:r>
              <a:rPr lang="fr-FR" sz="9600" i="1" u="sng" dirty="0"/>
              <a:t> propriétés pharmacocinétiques</a:t>
            </a:r>
            <a:r>
              <a:rPr lang="fr-FR" sz="6000" i="1" u="sng" dirty="0"/>
              <a:t> 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 *  </a:t>
            </a:r>
            <a:r>
              <a:rPr lang="fr-FR" sz="8000" b="1" dirty="0" smtClean="0"/>
              <a:t>Les</a:t>
            </a:r>
            <a:r>
              <a:rPr lang="fr-FR" sz="8000" b="1" dirty="0"/>
              <a:t> bêtabloquants liposolubles</a:t>
            </a:r>
            <a:r>
              <a:rPr lang="fr-FR" sz="8000" dirty="0"/>
              <a:t> </a:t>
            </a:r>
          </a:p>
          <a:p>
            <a:pPr>
              <a:buNone/>
            </a:pPr>
            <a:endParaRPr lang="fr-FR" sz="8000" dirty="0"/>
          </a:p>
          <a:p>
            <a:pPr>
              <a:buNone/>
            </a:pPr>
            <a:r>
              <a:rPr lang="fr-FR" sz="8000" b="1" dirty="0" smtClean="0"/>
              <a:t>      Les </a:t>
            </a:r>
            <a:r>
              <a:rPr lang="fr-FR" sz="8000" b="1" dirty="0"/>
              <a:t>bêtabloquants liposolubles </a:t>
            </a:r>
            <a:r>
              <a:rPr lang="fr-FR" sz="8000" b="1" dirty="0" smtClean="0"/>
              <a:t>avec </a:t>
            </a:r>
            <a:r>
              <a:rPr lang="fr-FR" sz="8000" b="1" dirty="0"/>
              <a:t>une forte </a:t>
            </a:r>
            <a:r>
              <a:rPr lang="fr-FR" sz="8000" b="1" dirty="0" smtClean="0"/>
              <a:t>résorption digestive </a:t>
            </a:r>
            <a:r>
              <a:rPr lang="fr-FR" sz="8000" b="1" dirty="0"/>
              <a:t>de l'ordre de 80 % avec une forte fixation </a:t>
            </a:r>
            <a:r>
              <a:rPr lang="fr-FR" sz="8000" b="1" dirty="0" smtClean="0"/>
              <a:t>protéique:</a:t>
            </a:r>
            <a:r>
              <a:rPr lang="fr-FR" sz="8000" b="1" dirty="0"/>
              <a:t> </a:t>
            </a:r>
            <a:r>
              <a:rPr lang="fr-FR" sz="8000" b="1" dirty="0" err="1"/>
              <a:t>Propranolol</a:t>
            </a:r>
            <a:r>
              <a:rPr lang="fr-FR" sz="8000" b="1" dirty="0"/>
              <a:t>, </a:t>
            </a:r>
            <a:r>
              <a:rPr lang="fr-FR" sz="8000" b="1" dirty="0" err="1"/>
              <a:t>métoprolol</a:t>
            </a:r>
            <a:r>
              <a:rPr lang="fr-FR" sz="8000" b="1" dirty="0" smtClean="0"/>
              <a:t>, </a:t>
            </a:r>
            <a:r>
              <a:rPr lang="fr-FR" sz="8000" b="1" dirty="0" err="1" smtClean="0"/>
              <a:t>labetolol</a:t>
            </a:r>
            <a:r>
              <a:rPr lang="fr-FR" sz="8000" b="1" dirty="0"/>
              <a:t>.</a:t>
            </a:r>
            <a:endParaRPr lang="fr-FR" sz="8000" dirty="0"/>
          </a:p>
          <a:p>
            <a:pPr>
              <a:buNone/>
            </a:pPr>
            <a:endParaRPr lang="fr-FR" sz="8000" dirty="0"/>
          </a:p>
          <a:p>
            <a:pPr>
              <a:buNone/>
            </a:pPr>
            <a:r>
              <a:rPr lang="fr-FR" sz="8000" dirty="0" smtClean="0"/>
              <a:t>*   </a:t>
            </a:r>
            <a:r>
              <a:rPr lang="fr-FR" sz="8000" b="1" dirty="0" smtClean="0"/>
              <a:t>Les </a:t>
            </a:r>
            <a:r>
              <a:rPr lang="fr-FR" sz="8000" b="1" dirty="0"/>
              <a:t>bêtabloquants hydrosolubles</a:t>
            </a:r>
          </a:p>
          <a:p>
            <a:pPr>
              <a:buNone/>
            </a:pPr>
            <a:r>
              <a:rPr lang="fr-FR" sz="8000" b="1" dirty="0" smtClean="0"/>
              <a:t>      la </a:t>
            </a:r>
            <a:r>
              <a:rPr lang="fr-FR" sz="8000" b="1" dirty="0"/>
              <a:t>résorption digestive </a:t>
            </a:r>
            <a:r>
              <a:rPr lang="fr-FR" sz="8000" b="1" dirty="0" smtClean="0"/>
              <a:t>est incomplète </a:t>
            </a:r>
            <a:r>
              <a:rPr lang="fr-FR" sz="8000" b="1" dirty="0"/>
              <a:t>avec un passage transmembranaire et une </a:t>
            </a:r>
            <a:r>
              <a:rPr lang="fr-FR" sz="8000" b="1" dirty="0" smtClean="0"/>
              <a:t>fixation protéine faible: </a:t>
            </a:r>
            <a:r>
              <a:rPr lang="fr-FR" sz="8000" b="1" dirty="0"/>
              <a:t>ATENOLOL</a:t>
            </a:r>
            <a:r>
              <a:rPr lang="fr-FR" sz="8000" b="1" dirty="0" smtClean="0"/>
              <a:t>.</a:t>
            </a:r>
          </a:p>
          <a:p>
            <a:pPr>
              <a:buNone/>
            </a:pPr>
            <a:endParaRPr lang="fr-FR" sz="8000" dirty="0"/>
          </a:p>
          <a:p>
            <a:pPr>
              <a:buNone/>
            </a:pPr>
            <a:r>
              <a:rPr lang="fr-FR" sz="8000" dirty="0" smtClean="0"/>
              <a:t>*  </a:t>
            </a:r>
            <a:r>
              <a:rPr lang="fr-FR" sz="8000" b="1" dirty="0" smtClean="0"/>
              <a:t>Les</a:t>
            </a:r>
            <a:r>
              <a:rPr lang="fr-FR" sz="8000" b="1" dirty="0"/>
              <a:t> bêtabloquants mixtes</a:t>
            </a:r>
            <a:r>
              <a:rPr lang="fr-FR" sz="8000" dirty="0"/>
              <a:t> </a:t>
            </a:r>
          </a:p>
          <a:p>
            <a:pPr>
              <a:buNone/>
            </a:pPr>
            <a:r>
              <a:rPr lang="fr-FR" sz="8000" b="1" dirty="0" smtClean="0"/>
              <a:t>      métabolisés </a:t>
            </a:r>
            <a:r>
              <a:rPr lang="fr-FR" sz="8000" b="1" dirty="0"/>
              <a:t>par le foie </a:t>
            </a:r>
            <a:r>
              <a:rPr lang="fr-FR" sz="8000" b="1" dirty="0" smtClean="0"/>
              <a:t>mais éliminés </a:t>
            </a:r>
            <a:r>
              <a:rPr lang="fr-FR" sz="8000" b="1" dirty="0"/>
              <a:t>aussi par le rein, qui ont une faible variabilité des </a:t>
            </a:r>
            <a:r>
              <a:rPr lang="fr-FR" sz="8000" b="1" dirty="0" smtClean="0"/>
              <a:t>taux sanguins </a:t>
            </a:r>
            <a:r>
              <a:rPr lang="fr-FR" sz="8000" b="1" dirty="0"/>
              <a:t>en cas d'insuffisance hépatique ou rénale</a:t>
            </a:r>
            <a:r>
              <a:rPr lang="fr-FR" sz="8000" b="1" dirty="0" smtClean="0"/>
              <a:t>. </a:t>
            </a:r>
            <a:endParaRPr lang="fr-FR" sz="8000" dirty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4000" b="1" dirty="0" smtClean="0"/>
              <a:t>b-</a:t>
            </a:r>
            <a:r>
              <a:rPr lang="fr-FR" dirty="0" smtClean="0"/>
              <a:t> </a:t>
            </a:r>
            <a:r>
              <a:rPr lang="fr-FR" sz="4000" b="1" i="1" u="sng" dirty="0" smtClean="0"/>
              <a:t>Selon</a:t>
            </a:r>
            <a:r>
              <a:rPr lang="fr-FR" sz="4000" b="1" i="1" u="sng" dirty="0"/>
              <a:t> la sélectivité:</a:t>
            </a:r>
            <a:endParaRPr lang="fr-FR" b="1" i="1" u="sng" dirty="0"/>
          </a:p>
          <a:p>
            <a:pPr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b="1" dirty="0" smtClean="0"/>
              <a:t> Les</a:t>
            </a:r>
            <a:r>
              <a:rPr lang="fr-FR" b="1" dirty="0"/>
              <a:t> Bêtabloquants </a:t>
            </a:r>
            <a:r>
              <a:rPr lang="fr-FR" b="1" dirty="0" err="1" smtClean="0"/>
              <a:t>cardiosélectifs</a:t>
            </a:r>
            <a:r>
              <a:rPr lang="fr-FR" b="1" dirty="0" smtClean="0"/>
              <a:t> :</a:t>
            </a:r>
          </a:p>
          <a:p>
            <a:pPr>
              <a:buNone/>
            </a:pPr>
            <a:r>
              <a:rPr lang="fr-FR" b="1" dirty="0"/>
              <a:t> </a:t>
            </a:r>
            <a:r>
              <a:rPr lang="fr-FR" b="1" dirty="0" smtClean="0"/>
              <a:t>    qui agissent sur les </a:t>
            </a:r>
            <a:r>
              <a:rPr lang="fr-FR" b="1" dirty="0"/>
              <a:t>récepteurs bêta1 situés au niveau du cœur </a:t>
            </a:r>
            <a:r>
              <a:rPr lang="fr-FR" b="1" dirty="0" smtClean="0"/>
              <a:t>et  donc </a:t>
            </a:r>
            <a:r>
              <a:rPr lang="fr-FR" b="1" dirty="0"/>
              <a:t>ils limitent en fait les effets liés au blocage </a:t>
            </a:r>
            <a:r>
              <a:rPr lang="fr-FR" b="1" dirty="0" smtClean="0"/>
              <a:t>des récepteurs </a:t>
            </a:r>
            <a:r>
              <a:rPr lang="fr-FR" b="1" dirty="0"/>
              <a:t>bêta 2 (vasoconstriction</a:t>
            </a:r>
            <a:r>
              <a:rPr lang="fr-FR" b="1" dirty="0" smtClean="0"/>
              <a:t>, </a:t>
            </a:r>
            <a:r>
              <a:rPr lang="fr-FR" b="1" dirty="0" err="1" smtClean="0"/>
              <a:t>bronchoconstriction</a:t>
            </a:r>
            <a:r>
              <a:rPr lang="fr-FR" b="1" dirty="0"/>
              <a:t>, et hypoglycémie).</a:t>
            </a:r>
            <a:endParaRPr lang="fr-FR" dirty="0"/>
          </a:p>
          <a:p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 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3100" b="1" dirty="0" smtClean="0"/>
              <a:t>MODE </a:t>
            </a:r>
            <a:r>
              <a:rPr lang="fr-FR" sz="3100" b="1" dirty="0"/>
              <a:t>D’ACTION</a:t>
            </a:r>
            <a:br>
              <a:rPr lang="fr-FR" sz="3100" b="1" dirty="0"/>
            </a:br>
            <a:r>
              <a:rPr lang="fr-FR" sz="3100" b="1" dirty="0" smtClean="0"/>
              <a:t>DES BETABLOQUANTS</a:t>
            </a:r>
            <a:r>
              <a:rPr lang="fr-FR" sz="3100" dirty="0"/>
              <a:t/>
            </a:r>
            <a:br>
              <a:rPr lang="fr-FR" sz="3100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b="1" dirty="0" smtClean="0"/>
              <a:t>1- </a:t>
            </a:r>
            <a:r>
              <a:rPr lang="fr-FR" sz="3800" b="1" i="1" dirty="0"/>
              <a:t> Au niveau du cœur</a:t>
            </a:r>
            <a:r>
              <a:rPr lang="fr-FR" b="1" dirty="0"/>
              <a:t> </a:t>
            </a:r>
            <a:endParaRPr lang="fr-FR" dirty="0"/>
          </a:p>
          <a:p>
            <a:pPr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b="1" dirty="0" smtClean="0"/>
              <a:t>Ils </a:t>
            </a:r>
            <a:r>
              <a:rPr lang="fr-FR" b="1" dirty="0"/>
              <a:t>diminuent la fréquence </a:t>
            </a:r>
            <a:r>
              <a:rPr lang="fr-FR" b="1" dirty="0" smtClean="0"/>
              <a:t>cardiaque (</a:t>
            </a:r>
            <a:r>
              <a:rPr lang="fr-FR" b="1" dirty="0"/>
              <a:t>effet </a:t>
            </a:r>
            <a:r>
              <a:rPr lang="fr-FR" b="1" dirty="0" err="1"/>
              <a:t>chronotrope</a:t>
            </a:r>
            <a:r>
              <a:rPr lang="fr-FR" b="1" dirty="0"/>
              <a:t> négatif</a:t>
            </a:r>
            <a:r>
              <a:rPr lang="fr-FR" b="1" dirty="0" smtClean="0"/>
              <a:t>).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b="1" dirty="0" smtClean="0"/>
              <a:t>Ils </a:t>
            </a:r>
            <a:r>
              <a:rPr lang="fr-FR" b="1" dirty="0"/>
              <a:t>diminuent la force cardiaque (</a:t>
            </a:r>
            <a:r>
              <a:rPr lang="fr-FR" b="1" dirty="0" smtClean="0"/>
              <a:t>effet </a:t>
            </a:r>
            <a:r>
              <a:rPr lang="fr-FR" b="1" dirty="0" err="1" smtClean="0"/>
              <a:t>inotrope</a:t>
            </a:r>
            <a:r>
              <a:rPr lang="fr-FR" b="1" dirty="0" smtClean="0"/>
              <a:t> </a:t>
            </a:r>
            <a:r>
              <a:rPr lang="fr-FR" b="1" dirty="0"/>
              <a:t>négatif</a:t>
            </a:r>
            <a:r>
              <a:rPr lang="fr-FR" b="1" dirty="0" smtClean="0"/>
              <a:t>).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b="1" dirty="0" smtClean="0"/>
              <a:t>Ils </a:t>
            </a:r>
            <a:r>
              <a:rPr lang="fr-FR" b="1" dirty="0"/>
              <a:t>diminuent la conduction auriculo-ventriculaire (effet </a:t>
            </a:r>
            <a:r>
              <a:rPr lang="fr-FR" b="1" dirty="0" err="1"/>
              <a:t>dromotrope</a:t>
            </a:r>
            <a:r>
              <a:rPr lang="fr-FR" b="1" dirty="0"/>
              <a:t> négatif</a:t>
            </a:r>
            <a:r>
              <a:rPr lang="fr-FR" b="1" dirty="0" smtClean="0"/>
              <a:t>).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b="1" dirty="0" smtClean="0"/>
              <a:t>Ils </a:t>
            </a:r>
            <a:r>
              <a:rPr lang="fr-FR" b="1" dirty="0"/>
              <a:t>diminuent </a:t>
            </a:r>
            <a:r>
              <a:rPr lang="fr-FR" b="1" dirty="0" smtClean="0"/>
              <a:t>l’excitabilité myocardique </a:t>
            </a:r>
            <a:r>
              <a:rPr lang="fr-FR" b="1" dirty="0"/>
              <a:t>(effet </a:t>
            </a:r>
            <a:r>
              <a:rPr lang="fr-FR" b="1" dirty="0" err="1" smtClean="0"/>
              <a:t>bathmotrope</a:t>
            </a:r>
            <a:r>
              <a:rPr lang="fr-FR" b="1" dirty="0" smtClean="0"/>
              <a:t> négatif).</a:t>
            </a:r>
          </a:p>
          <a:p>
            <a:pPr>
              <a:buFontTx/>
              <a:buChar char="-"/>
            </a:pPr>
            <a:endParaRPr lang="fr-FR" b="1" dirty="0"/>
          </a:p>
          <a:p>
            <a:pPr>
              <a:buFontTx/>
              <a:buChar char="-"/>
            </a:pPr>
            <a:r>
              <a:rPr lang="fr-FR" b="1" dirty="0" smtClean="0"/>
              <a:t>ils </a:t>
            </a:r>
            <a:r>
              <a:rPr lang="fr-FR" b="1" dirty="0"/>
              <a:t>diminuent le débit cardiaque.</a:t>
            </a:r>
            <a:endParaRPr lang="fr-FR" dirty="0"/>
          </a:p>
          <a:p>
            <a:pPr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42852"/>
            <a:ext cx="8258204" cy="598331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sz="4400" b="1" i="1" dirty="0" smtClean="0"/>
              <a:t>2-  Autres </a:t>
            </a:r>
            <a:r>
              <a:rPr lang="fr-FR" sz="4400" b="1" i="1" dirty="0"/>
              <a:t>actions :</a:t>
            </a:r>
            <a:endParaRPr lang="fr-FR" b="1" i="1" dirty="0"/>
          </a:p>
          <a:p>
            <a:pPr>
              <a:buNone/>
            </a:pPr>
            <a:r>
              <a:rPr lang="fr-FR" dirty="0" smtClean="0"/>
              <a:t>                 </a:t>
            </a:r>
            <a:endParaRPr lang="fr-FR" dirty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- </a:t>
            </a:r>
            <a:r>
              <a:rPr lang="fr-FR" sz="4000" b="1" dirty="0" smtClean="0"/>
              <a:t>Hypotensives.</a:t>
            </a:r>
            <a:endParaRPr lang="fr-FR" sz="4000" dirty="0" smtClean="0"/>
          </a:p>
          <a:p>
            <a:pPr>
              <a:buNone/>
            </a:pPr>
            <a:endParaRPr lang="fr-FR" sz="4000" dirty="0" smtClean="0"/>
          </a:p>
          <a:p>
            <a:pPr>
              <a:buNone/>
            </a:pPr>
            <a:r>
              <a:rPr lang="fr-FR" sz="4000" b="1" dirty="0" smtClean="0"/>
              <a:t>- Métabolique:</a:t>
            </a:r>
            <a:endParaRPr lang="fr-FR" sz="4000" dirty="0" smtClean="0"/>
          </a:p>
          <a:p>
            <a:pPr>
              <a:buNone/>
            </a:pPr>
            <a:r>
              <a:rPr lang="fr-FR" sz="4000" b="1" dirty="0" smtClean="0"/>
              <a:t>     . diminution de l’activité rénine plasmatique,</a:t>
            </a:r>
          </a:p>
          <a:p>
            <a:pPr>
              <a:buNone/>
            </a:pPr>
            <a:r>
              <a:rPr lang="fr-FR" sz="4000" b="1" dirty="0" smtClean="0"/>
              <a:t>     . inhibition de la lipolyse,</a:t>
            </a:r>
          </a:p>
          <a:p>
            <a:pPr>
              <a:buNone/>
            </a:pPr>
            <a:r>
              <a:rPr lang="fr-FR" sz="4000" b="1" dirty="0" smtClean="0"/>
              <a:t>     . diminution du HDL cholestérol, </a:t>
            </a:r>
          </a:p>
          <a:p>
            <a:pPr>
              <a:buNone/>
            </a:pPr>
            <a:r>
              <a:rPr lang="fr-FR" sz="4000" b="1" dirty="0" smtClean="0"/>
              <a:t>     .  inhibition de la glycogénolyse, </a:t>
            </a:r>
          </a:p>
          <a:p>
            <a:pPr>
              <a:buNone/>
            </a:pPr>
            <a:r>
              <a:rPr lang="fr-FR" sz="4000" b="1" dirty="0" smtClean="0"/>
              <a:t>     . aggravation de  l’hypoglycémie.</a:t>
            </a:r>
            <a:endParaRPr lang="fr-FR" sz="4000" dirty="0" smtClean="0"/>
          </a:p>
          <a:p>
            <a:pPr>
              <a:buNone/>
            </a:pPr>
            <a:endParaRPr lang="fr-FR" sz="4000" dirty="0" smtClean="0"/>
          </a:p>
          <a:p>
            <a:pPr>
              <a:buNone/>
            </a:pPr>
            <a:r>
              <a:rPr lang="fr-FR" sz="4000" b="1" dirty="0" smtClean="0"/>
              <a:t>- Diminution de la tension oculaire.</a:t>
            </a:r>
            <a:endParaRPr lang="fr-FR" sz="4000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INDICATIONS</a:t>
            </a:r>
            <a:r>
              <a:rPr lang="fr-FR" dirty="0"/>
              <a:t> </a:t>
            </a:r>
            <a:r>
              <a:rPr lang="fr-FR" dirty="0" smtClean="0"/>
              <a:t>DES BETABLOQUANTS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1428736"/>
            <a:ext cx="88582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i="1" dirty="0" smtClean="0"/>
              <a:t>En cardiologie</a:t>
            </a:r>
            <a:r>
              <a:rPr lang="fr-FR" sz="2000" dirty="0" smtClean="0"/>
              <a:t>:</a:t>
            </a:r>
          </a:p>
          <a:p>
            <a:endParaRPr lang="fr-FR" sz="2000" dirty="0" smtClean="0"/>
          </a:p>
          <a:p>
            <a:r>
              <a:rPr lang="fr-FR" sz="2000" b="1" dirty="0"/>
              <a:t> </a:t>
            </a:r>
            <a:r>
              <a:rPr lang="fr-FR" sz="2000" b="1" dirty="0" smtClean="0"/>
              <a:t>- l’hypertension artérielle</a:t>
            </a:r>
            <a:endParaRPr lang="fr-FR" sz="2000" dirty="0"/>
          </a:p>
          <a:p>
            <a:r>
              <a:rPr lang="fr-FR" sz="2000" dirty="0"/>
              <a:t>  </a:t>
            </a:r>
            <a:r>
              <a:rPr lang="fr-FR" sz="2000" dirty="0" smtClean="0"/>
              <a:t>On </a:t>
            </a:r>
            <a:r>
              <a:rPr lang="fr-FR" sz="2000" dirty="0"/>
              <a:t>les prescrit </a:t>
            </a:r>
            <a:r>
              <a:rPr lang="fr-FR" sz="2000" dirty="0" smtClean="0"/>
              <a:t>en monothérapie </a:t>
            </a:r>
            <a:r>
              <a:rPr lang="fr-FR" sz="2000" dirty="0"/>
              <a:t>ou en association.</a:t>
            </a:r>
          </a:p>
          <a:p>
            <a:r>
              <a:rPr lang="fr-FR" sz="2000" dirty="0" smtClean="0"/>
              <a:t>- </a:t>
            </a:r>
            <a:r>
              <a:rPr lang="fr-FR" sz="2000" b="1" dirty="0" smtClean="0"/>
              <a:t>l’insuffisance </a:t>
            </a:r>
            <a:r>
              <a:rPr lang="fr-FR" sz="2000" b="1" dirty="0"/>
              <a:t>coronarienne</a:t>
            </a:r>
            <a:endParaRPr lang="fr-FR" sz="2000" dirty="0"/>
          </a:p>
          <a:p>
            <a:r>
              <a:rPr lang="fr-FR" sz="2000" dirty="0"/>
              <a:t> </a:t>
            </a:r>
            <a:r>
              <a:rPr lang="fr-FR" sz="2000" dirty="0" smtClean="0"/>
              <a:t> Les bêtabloquants </a:t>
            </a:r>
            <a:r>
              <a:rPr lang="fr-FR" sz="2000" dirty="0"/>
              <a:t>agissent en diminuant le travail </a:t>
            </a:r>
            <a:r>
              <a:rPr lang="fr-FR" sz="2000" dirty="0" smtClean="0"/>
              <a:t>du cœur </a:t>
            </a:r>
            <a:r>
              <a:rPr lang="fr-FR" sz="2000" dirty="0"/>
              <a:t>et ses besoins en oxygène. </a:t>
            </a:r>
          </a:p>
          <a:p>
            <a:pPr>
              <a:buFontTx/>
              <a:buChar char="-"/>
            </a:pPr>
            <a:r>
              <a:rPr lang="fr-FR" sz="2000" b="1" dirty="0" smtClean="0"/>
              <a:t>les </a:t>
            </a:r>
            <a:r>
              <a:rPr lang="fr-FR" sz="2000" b="1" dirty="0"/>
              <a:t>troubles du rythme cardiaque </a:t>
            </a:r>
            <a:r>
              <a:rPr lang="fr-FR" sz="2000" dirty="0"/>
              <a:t>:</a:t>
            </a:r>
          </a:p>
          <a:p>
            <a:pPr>
              <a:buFontTx/>
              <a:buChar char="-"/>
            </a:pPr>
            <a:r>
              <a:rPr lang="fr-FR" sz="2000" b="1" dirty="0" smtClean="0"/>
              <a:t>l’insuffisance </a:t>
            </a:r>
            <a:r>
              <a:rPr lang="fr-FR" sz="2000" b="1" dirty="0"/>
              <a:t>cardiaque :</a:t>
            </a:r>
            <a:endParaRPr lang="fr-FR" sz="2000" dirty="0"/>
          </a:p>
          <a:p>
            <a:r>
              <a:rPr lang="fr-FR" sz="2000" dirty="0" smtClean="0"/>
              <a:t>Les bêtabloquants représentent un réel progrès dans le traitement de l'insuffisance cardiaque. Trois molécules sont indiquées</a:t>
            </a:r>
            <a:r>
              <a:rPr lang="fr-FR" sz="2000" dirty="0"/>
              <a:t>:</a:t>
            </a:r>
            <a:r>
              <a:rPr lang="fr-FR" sz="2000" dirty="0" smtClean="0"/>
              <a:t> le BISOPROLOL, le CARVEDILOL et le METOPROLOL.</a:t>
            </a:r>
          </a:p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56</Words>
  <Application>Microsoft Office PowerPoint</Application>
  <PresentationFormat>Affichage à l'écran (4:3)</PresentationFormat>
  <Paragraphs>120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      INTRODUCTION        Les bêtabloquants sont des médicaments qui  se constituent comme des antagonistes compétitifs spécifiques des récepteurs-bêta adrénergiques: - au niveau cardiaque  - au niveau des vaisseaux et des bronches.   </vt:lpstr>
      <vt:lpstr>RAPPEL PHYSIOLOGIQUE</vt:lpstr>
      <vt:lpstr>Diapositive 3</vt:lpstr>
      <vt:lpstr>Diapositive 4</vt:lpstr>
      <vt:lpstr> LES DIFFERENTS TYPES DES BETABLOQUANTS  </vt:lpstr>
      <vt:lpstr>Diapositive 6</vt:lpstr>
      <vt:lpstr>   MODE D’ACTION DES BETABLOQUANTS  </vt:lpstr>
      <vt:lpstr>Diapositive 8</vt:lpstr>
      <vt:lpstr> INDICATIONS DES BETABLOQUANTS  </vt:lpstr>
      <vt:lpstr>Diapositive 10</vt:lpstr>
      <vt:lpstr> CONTRE INDICATIONS DES BETABLOQUANTS  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 Les bêtabloquants sont des médicaments qui constituent une famille d’antagonistes compétitifs spécifiques des récepteurs-bêta adrénergiques, notamment au niveau cardiaque ainsi qu'au niveau des vaisseaux et des bronches.</dc:title>
  <dc:creator>Meziane</dc:creator>
  <cp:lastModifiedBy>Pharm</cp:lastModifiedBy>
  <cp:revision>9</cp:revision>
  <dcterms:created xsi:type="dcterms:W3CDTF">2016-12-12T21:17:52Z</dcterms:created>
  <dcterms:modified xsi:type="dcterms:W3CDTF">2016-12-27T22:53:22Z</dcterms:modified>
</cp:coreProperties>
</file>