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2" r:id="rId5"/>
    <p:sldId id="260" r:id="rId6"/>
    <p:sldId id="261" r:id="rId7"/>
    <p:sldId id="263" r:id="rId8"/>
    <p:sldId id="264" r:id="rId9"/>
    <p:sldId id="266" r:id="rId10"/>
    <p:sldId id="265" r:id="rId11"/>
    <p:sldId id="267" r:id="rId12"/>
    <p:sldId id="268" r:id="rId13"/>
    <p:sldId id="269" r:id="rId14"/>
    <p:sldId id="273" r:id="rId15"/>
    <p:sldId id="270" r:id="rId16"/>
    <p:sldId id="272" r:id="rId17"/>
    <p:sldId id="271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098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C2CA3D76-2C61-4AC7-8565-840AC7E0658A}" type="datetimeFigureOut">
              <a:rPr lang="fr-FR" smtClean="0"/>
              <a:t>11/05/2016</a:t>
            </a:fld>
            <a:endParaRPr lang="fr-FR" dirty="0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A331C6A-8945-4241-9941-C6D665588A6B}" type="slidenum">
              <a:rPr lang="fr-FR" smtClean="0"/>
              <a:t>‹N°›</a:t>
            </a:fld>
            <a:endParaRPr lang="fr-F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A3D76-2C61-4AC7-8565-840AC7E0658A}" type="datetimeFigureOut">
              <a:rPr lang="fr-FR" smtClean="0"/>
              <a:t>11/05/2016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31C6A-8945-4241-9941-C6D665588A6B}" type="slidenum">
              <a:rPr lang="fr-FR" smtClean="0"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C2CA3D76-2C61-4AC7-8565-840AC7E0658A}" type="datetimeFigureOut">
              <a:rPr lang="fr-FR" smtClean="0"/>
              <a:t>11/05/2016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A331C6A-8945-4241-9941-C6D665588A6B}" type="slidenum">
              <a:rPr lang="fr-FR" smtClean="0"/>
              <a:t>‹N°›</a:t>
            </a:fld>
            <a:endParaRPr lang="fr-F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A3D76-2C61-4AC7-8565-840AC7E0658A}" type="datetimeFigureOut">
              <a:rPr lang="fr-FR" smtClean="0"/>
              <a:t>11/05/2016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A331C6A-8945-4241-9941-C6D665588A6B}" type="slidenum">
              <a:rPr lang="fr-FR" smtClean="0"/>
              <a:t>‹N°›</a:t>
            </a:fld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2" name="Espace réservé de la date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A3D76-2C61-4AC7-8565-840AC7E0658A}" type="datetimeFigureOut">
              <a:rPr lang="fr-FR" smtClean="0"/>
              <a:t>11/05/2016</a:t>
            </a:fld>
            <a:endParaRPr lang="fr-FR" dirty="0"/>
          </a:p>
        </p:txBody>
      </p:sp>
      <p:sp>
        <p:nvSpPr>
          <p:cNvPr id="13" name="Espace réservé du numéro de diapositive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FA331C6A-8945-4241-9941-C6D665588A6B}" type="slidenum">
              <a:rPr lang="fr-FR" smtClean="0"/>
              <a:t>‹N°›</a:t>
            </a:fld>
            <a:endParaRPr lang="fr-FR" dirty="0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F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2CA3D76-2C61-4AC7-8565-840AC7E0658A}" type="datetimeFigureOut">
              <a:rPr lang="fr-FR" smtClean="0"/>
              <a:t>11/05/2016</a:t>
            </a:fld>
            <a:endParaRPr lang="fr-FR" dirty="0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A331C6A-8945-4241-9941-C6D665588A6B}" type="slidenum">
              <a:rPr lang="fr-FR" smtClean="0"/>
              <a:t>‹N°›</a:t>
            </a:fld>
            <a:endParaRPr lang="fr-FR" dirty="0"/>
          </a:p>
        </p:txBody>
      </p:sp>
      <p:sp>
        <p:nvSpPr>
          <p:cNvPr id="12" name="Espace réservé du pied de page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fr-F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2CA3D76-2C61-4AC7-8565-840AC7E0658A}" type="datetimeFigureOut">
              <a:rPr lang="fr-FR" smtClean="0"/>
              <a:t>11/05/2016</a:t>
            </a:fld>
            <a:endParaRPr lang="fr-FR" dirty="0"/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A331C6A-8945-4241-9941-C6D665588A6B}" type="slidenum">
              <a:rPr lang="fr-FR" smtClean="0"/>
              <a:t>‹N°›</a:t>
            </a:fld>
            <a:endParaRPr lang="fr-FR" dirty="0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fr-FR" dirty="0"/>
          </a:p>
        </p:txBody>
      </p:sp>
      <p:sp>
        <p:nvSpPr>
          <p:cNvPr id="16" name="Espace réservé du texte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A3D76-2C61-4AC7-8565-840AC7E0658A}" type="datetimeFigureOut">
              <a:rPr lang="fr-FR" smtClean="0"/>
              <a:t>11/05/2016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A331C6A-8945-4241-9941-C6D665588A6B}" type="slidenum">
              <a:rPr lang="fr-FR" smtClean="0"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A3D76-2C61-4AC7-8565-840AC7E0658A}" type="datetimeFigureOut">
              <a:rPr lang="fr-FR" smtClean="0"/>
              <a:t>11/05/2016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A331C6A-8945-4241-9941-C6D665588A6B}" type="slidenum">
              <a:rPr lang="fr-FR" smtClean="0"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A3D76-2C61-4AC7-8565-840AC7E0658A}" type="datetimeFigureOut">
              <a:rPr lang="fr-FR" smtClean="0"/>
              <a:t>11/05/2016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A331C6A-8945-4241-9941-C6D665588A6B}" type="slidenum">
              <a:rPr lang="fr-FR" smtClean="0"/>
              <a:t>‹N°›</a:t>
            </a:fld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Espace réservé de la date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C2CA3D76-2C61-4AC7-8565-840AC7E0658A}" type="datetimeFigureOut">
              <a:rPr lang="fr-FR" smtClean="0"/>
              <a:t>11/05/2016</a:t>
            </a:fld>
            <a:endParaRPr lang="fr-FR" dirty="0"/>
          </a:p>
        </p:txBody>
      </p:sp>
      <p:sp>
        <p:nvSpPr>
          <p:cNvPr id="13" name="Espace réservé du numéro de diapositive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FA331C6A-8945-4241-9941-C6D665588A6B}" type="slidenum">
              <a:rPr lang="fr-FR" smtClean="0"/>
              <a:t>‹N°›</a:t>
            </a:fld>
            <a:endParaRPr lang="fr-FR" dirty="0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fr-FR" dirty="0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dirty="0" smtClean="0"/>
              <a:t>Cliquez sur l'icône pour ajouter une image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2CA3D76-2C61-4AC7-8565-840AC7E0658A}" type="datetimeFigureOut">
              <a:rPr lang="fr-FR" smtClean="0"/>
              <a:t>11/05/2016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A331C6A-8945-4241-9941-C6D665588A6B}" type="slidenum">
              <a:rPr lang="fr-FR" smtClean="0"/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Thrombose veineuse profonde des membres inferieurs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7500" lnSpcReduction="20000"/>
          </a:bodyPr>
          <a:lstStyle/>
          <a:p>
            <a:pPr algn="r">
              <a:lnSpc>
                <a:spcPct val="90000"/>
              </a:lnSpc>
              <a:defRPr/>
            </a:pPr>
            <a:endParaRPr lang="fr-FR" sz="2800" dirty="0" smtClean="0">
              <a:solidFill>
                <a:srgbClr val="00206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r">
              <a:lnSpc>
                <a:spcPct val="90000"/>
              </a:lnSpc>
              <a:defRPr/>
            </a:pPr>
            <a:r>
              <a:rPr lang="fr-FR" sz="28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Dr</a:t>
            </a:r>
            <a:r>
              <a:rPr lang="fr-FR" sz="28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A.Z.Benyelles</a:t>
            </a:r>
          </a:p>
          <a:p>
            <a:pPr algn="r">
              <a:lnSpc>
                <a:spcPct val="90000"/>
              </a:lnSpc>
              <a:defRPr/>
            </a:pPr>
            <a:r>
              <a:rPr lang="fr-FR" sz="28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Chirurgie </a:t>
            </a:r>
            <a:r>
              <a:rPr lang="fr-FR" sz="28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cardio-vasculaire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latin typeface="Calibri" pitchFamily="34" charset="0"/>
              </a:rPr>
              <a:t>Facteurs de risque de TVP</a:t>
            </a:r>
            <a:endParaRPr lang="fr-FR" dirty="0">
              <a:latin typeface="Calibri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179512" y="1628800"/>
            <a:ext cx="8712968" cy="49685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2200" b="1" dirty="0" smtClean="0">
                <a:solidFill>
                  <a:srgbClr val="00B050"/>
                </a:solidFill>
                <a:latin typeface="Calibri" pitchFamily="34" charset="0"/>
              </a:rPr>
              <a:t>Facteurs de risque modérés</a:t>
            </a:r>
            <a:r>
              <a:rPr lang="fr-FR" sz="2200" dirty="0" smtClean="0">
                <a:latin typeface="Calibri" pitchFamily="34" charset="0"/>
              </a:rPr>
              <a:t> </a:t>
            </a:r>
          </a:p>
          <a:p>
            <a:pPr>
              <a:buSzPct val="100000"/>
              <a:buFont typeface="Arial" pitchFamily="34" charset="0"/>
              <a:buChar char="•"/>
            </a:pPr>
            <a:r>
              <a:rPr lang="fr-FR" sz="2200" dirty="0" smtClean="0">
                <a:latin typeface="Calibri" pitchFamily="34" charset="0"/>
              </a:rPr>
              <a:t>Chirurgie du genou par arthroscopie</a:t>
            </a:r>
          </a:p>
          <a:p>
            <a:pPr>
              <a:buSzPct val="100000"/>
              <a:buFont typeface="Arial" pitchFamily="34" charset="0"/>
              <a:buChar char="•"/>
            </a:pPr>
            <a:r>
              <a:rPr lang="fr-FR" sz="2200" dirty="0" smtClean="0">
                <a:latin typeface="Calibri" pitchFamily="34" charset="0"/>
              </a:rPr>
              <a:t>Voie veineuse centrale</a:t>
            </a:r>
          </a:p>
          <a:p>
            <a:pPr>
              <a:buSzPct val="100000"/>
              <a:buFont typeface="Arial" pitchFamily="34" charset="0"/>
              <a:buChar char="•"/>
            </a:pPr>
            <a:r>
              <a:rPr lang="fr-FR" sz="2200" dirty="0" smtClean="0">
                <a:latin typeface="Calibri" pitchFamily="34" charset="0"/>
              </a:rPr>
              <a:t>Chimiothérapie</a:t>
            </a:r>
          </a:p>
          <a:p>
            <a:pPr>
              <a:buSzPct val="100000"/>
              <a:buFont typeface="Arial" pitchFamily="34" charset="0"/>
              <a:buChar char="•"/>
            </a:pPr>
            <a:r>
              <a:rPr lang="fr-FR" sz="2200" dirty="0" smtClean="0">
                <a:latin typeface="Calibri" pitchFamily="34" charset="0"/>
              </a:rPr>
              <a:t>Insuffisance cardiaque ou insuffisance respiratoire chronique</a:t>
            </a:r>
          </a:p>
          <a:p>
            <a:pPr>
              <a:buSzPct val="100000"/>
              <a:buFont typeface="Arial" pitchFamily="34" charset="0"/>
              <a:buChar char="•"/>
            </a:pPr>
            <a:r>
              <a:rPr lang="fr-FR" sz="2200" dirty="0" smtClean="0">
                <a:latin typeface="Calibri" pitchFamily="34" charset="0"/>
              </a:rPr>
              <a:t>Traitement hormonal </a:t>
            </a:r>
            <a:r>
              <a:rPr lang="fr-FR" sz="2200" dirty="0" smtClean="0">
                <a:latin typeface="Calibri" pitchFamily="34" charset="0"/>
              </a:rPr>
              <a:t>substitutif, Contraception </a:t>
            </a:r>
            <a:r>
              <a:rPr lang="fr-FR" sz="2200" dirty="0" smtClean="0">
                <a:latin typeface="Calibri" pitchFamily="34" charset="0"/>
              </a:rPr>
              <a:t>orale</a:t>
            </a:r>
          </a:p>
          <a:p>
            <a:pPr>
              <a:buSzPct val="100000"/>
              <a:buFont typeface="Arial" pitchFamily="34" charset="0"/>
              <a:buChar char="•"/>
            </a:pPr>
            <a:r>
              <a:rPr lang="fr-FR" sz="2200" dirty="0" smtClean="0">
                <a:latin typeface="Calibri" pitchFamily="34" charset="0"/>
              </a:rPr>
              <a:t>Cancer</a:t>
            </a:r>
            <a:endParaRPr lang="fr-FR" sz="2200" dirty="0" smtClean="0">
              <a:latin typeface="Calibri" pitchFamily="34" charset="0"/>
            </a:endParaRPr>
          </a:p>
          <a:p>
            <a:pPr>
              <a:buSzPct val="100000"/>
              <a:buFont typeface="Arial" pitchFamily="34" charset="0"/>
              <a:buChar char="•"/>
            </a:pPr>
            <a:r>
              <a:rPr lang="fr-FR" sz="2200" dirty="0" smtClean="0">
                <a:latin typeface="Calibri" pitchFamily="34" charset="0"/>
              </a:rPr>
              <a:t>AVC </a:t>
            </a:r>
            <a:r>
              <a:rPr lang="fr-FR" sz="2200" dirty="0" smtClean="0">
                <a:latin typeface="Calibri" pitchFamily="34" charset="0"/>
              </a:rPr>
              <a:t>avec paralysie</a:t>
            </a:r>
          </a:p>
          <a:p>
            <a:pPr>
              <a:buSzPct val="100000"/>
              <a:buFont typeface="Arial" pitchFamily="34" charset="0"/>
              <a:buChar char="•"/>
            </a:pPr>
            <a:r>
              <a:rPr lang="fr-FR" sz="2200" dirty="0" smtClean="0">
                <a:latin typeface="Calibri" pitchFamily="34" charset="0"/>
              </a:rPr>
              <a:t>Accouchement</a:t>
            </a:r>
          </a:p>
          <a:p>
            <a:pPr>
              <a:buSzPct val="100000"/>
              <a:buFont typeface="Arial" pitchFamily="34" charset="0"/>
              <a:buChar char="•"/>
            </a:pPr>
            <a:r>
              <a:rPr lang="fr-FR" sz="2200" dirty="0" smtClean="0">
                <a:latin typeface="Calibri" pitchFamily="34" charset="0"/>
              </a:rPr>
              <a:t>Antécédent de maladie </a:t>
            </a:r>
            <a:r>
              <a:rPr lang="fr-FR" sz="2200" dirty="0" err="1" smtClean="0">
                <a:latin typeface="Calibri" pitchFamily="34" charset="0"/>
              </a:rPr>
              <a:t>thrombo-embolique</a:t>
            </a:r>
            <a:r>
              <a:rPr lang="fr-FR" sz="2200" dirty="0" smtClean="0">
                <a:latin typeface="Calibri" pitchFamily="34" charset="0"/>
              </a:rPr>
              <a:t> veineuse</a:t>
            </a:r>
          </a:p>
          <a:p>
            <a:pPr>
              <a:buSzPct val="100000"/>
              <a:buFont typeface="Arial" pitchFamily="34" charset="0"/>
              <a:buChar char="•"/>
            </a:pPr>
            <a:r>
              <a:rPr lang="fr-FR" sz="2200" dirty="0" smtClean="0">
                <a:latin typeface="Calibri" pitchFamily="34" charset="0"/>
              </a:rPr>
              <a:t>Thrombophilie: déficit en protéine C ou S, déficit en antithrombine 3 . . .  </a:t>
            </a:r>
            <a:endParaRPr lang="fr-FR" sz="2200" dirty="0" smtClean="0">
              <a:latin typeface="Calibri" pitchFamily="34" charset="0"/>
            </a:endParaRPr>
          </a:p>
          <a:p>
            <a:endParaRPr lang="fr-FR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r-FR" sz="2200" b="1" dirty="0" smtClean="0">
                <a:solidFill>
                  <a:srgbClr val="00B050"/>
                </a:solidFill>
                <a:latin typeface="Calibri" pitchFamily="34" charset="0"/>
              </a:rPr>
              <a:t>Facteurs de risque mineurs </a:t>
            </a:r>
            <a:r>
              <a:rPr lang="fr-FR" sz="2200" dirty="0" smtClean="0">
                <a:latin typeface="Calibri" pitchFamily="34" charset="0"/>
              </a:rPr>
              <a:t/>
            </a:r>
            <a:br>
              <a:rPr lang="fr-FR" sz="2200" dirty="0" smtClean="0">
                <a:latin typeface="Calibri" pitchFamily="34" charset="0"/>
              </a:rPr>
            </a:br>
            <a:endParaRPr lang="fr-FR" sz="2200" dirty="0" smtClean="0">
              <a:latin typeface="Calibri" pitchFamily="34" charset="0"/>
            </a:endParaRPr>
          </a:p>
          <a:p>
            <a:pPr>
              <a:buSzPct val="100000"/>
              <a:buFont typeface="Arial" pitchFamily="34" charset="0"/>
              <a:buChar char="•"/>
            </a:pPr>
            <a:r>
              <a:rPr lang="fr-FR" sz="2200" dirty="0" smtClean="0">
                <a:latin typeface="Calibri" pitchFamily="34" charset="0"/>
              </a:rPr>
              <a:t>Alitement </a:t>
            </a:r>
            <a:r>
              <a:rPr lang="fr-FR" sz="2200" dirty="0" smtClean="0">
                <a:latin typeface="Calibri" pitchFamily="34" charset="0"/>
              </a:rPr>
              <a:t>&gt; 3 jours</a:t>
            </a:r>
          </a:p>
          <a:p>
            <a:pPr>
              <a:buSzPct val="100000"/>
              <a:buFont typeface="Arial" pitchFamily="34" charset="0"/>
              <a:buChar char="•"/>
            </a:pPr>
            <a:r>
              <a:rPr lang="fr-FR" sz="2200" dirty="0" smtClean="0">
                <a:latin typeface="Calibri" pitchFamily="34" charset="0"/>
              </a:rPr>
              <a:t>Voyage avec station assise prolongée (&gt; 5H)</a:t>
            </a:r>
          </a:p>
          <a:p>
            <a:pPr>
              <a:buSzPct val="100000"/>
              <a:buFont typeface="Arial" pitchFamily="34" charset="0"/>
              <a:buChar char="•"/>
            </a:pPr>
            <a:r>
              <a:rPr lang="fr-FR" sz="2200" dirty="0" smtClean="0">
                <a:latin typeface="Calibri" pitchFamily="34" charset="0"/>
              </a:rPr>
              <a:t>Vieillissement</a:t>
            </a:r>
            <a:endParaRPr lang="fr-FR" sz="2200" dirty="0" smtClean="0">
              <a:latin typeface="Calibri" pitchFamily="34" charset="0"/>
            </a:endParaRPr>
          </a:p>
          <a:p>
            <a:pPr>
              <a:buSzPct val="100000"/>
              <a:buFont typeface="Arial" pitchFamily="34" charset="0"/>
              <a:buChar char="•"/>
            </a:pPr>
            <a:r>
              <a:rPr lang="fr-FR" sz="2200" dirty="0" smtClean="0">
                <a:latin typeface="Calibri" pitchFamily="34" charset="0"/>
              </a:rPr>
              <a:t>Chirurgie laparoscopique</a:t>
            </a:r>
          </a:p>
          <a:p>
            <a:pPr>
              <a:buSzPct val="100000"/>
              <a:buFont typeface="Arial" pitchFamily="34" charset="0"/>
              <a:buChar char="•"/>
            </a:pPr>
            <a:r>
              <a:rPr lang="fr-FR" sz="2200" dirty="0" smtClean="0">
                <a:latin typeface="Calibri" pitchFamily="34" charset="0"/>
              </a:rPr>
              <a:t>Grossesse</a:t>
            </a:r>
          </a:p>
          <a:p>
            <a:pPr>
              <a:buSzPct val="100000"/>
              <a:buFont typeface="Arial" pitchFamily="34" charset="0"/>
              <a:buChar char="•"/>
            </a:pPr>
            <a:r>
              <a:rPr lang="fr-FR" sz="2200" dirty="0" smtClean="0">
                <a:latin typeface="Calibri" pitchFamily="34" charset="0"/>
              </a:rPr>
              <a:t>Obésité</a:t>
            </a:r>
          </a:p>
          <a:p>
            <a:pPr>
              <a:buSzPct val="100000"/>
              <a:buFont typeface="Arial" pitchFamily="34" charset="0"/>
              <a:buChar char="•"/>
            </a:pPr>
            <a:r>
              <a:rPr lang="fr-FR" sz="2200" dirty="0" smtClean="0">
                <a:latin typeface="Calibri" pitchFamily="34" charset="0"/>
              </a:rPr>
              <a:t>Varices</a:t>
            </a:r>
          </a:p>
          <a:p>
            <a:endParaRPr lang="fr-FR" dirty="0"/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fr-FR" dirty="0" smtClean="0">
                <a:latin typeface="Calibri" pitchFamily="34" charset="0"/>
              </a:rPr>
              <a:t>Facteurs de risque de TVP</a:t>
            </a:r>
            <a:endParaRPr lang="fr-FR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latin typeface="Calibri" pitchFamily="34" charset="0"/>
              </a:rPr>
              <a:t>Diagnostic clinique: </a:t>
            </a:r>
            <a:endParaRPr lang="fr-FR" dirty="0">
              <a:latin typeface="Calibri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56510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fr-FR" sz="2400" b="1" dirty="0" smtClean="0">
                <a:solidFill>
                  <a:srgbClr val="00B050"/>
                </a:solidFill>
                <a:latin typeface="Calibri" pitchFamily="34" charset="0"/>
              </a:rPr>
              <a:t> </a:t>
            </a:r>
            <a:r>
              <a:rPr lang="fr-FR" sz="2400" b="1" dirty="0" smtClean="0">
                <a:solidFill>
                  <a:srgbClr val="00B050"/>
                </a:solidFill>
                <a:latin typeface="Calibri" pitchFamily="34" charset="0"/>
              </a:rPr>
              <a:t>Interrogatoire</a:t>
            </a:r>
          </a:p>
          <a:p>
            <a:pPr>
              <a:buNone/>
            </a:pPr>
            <a:r>
              <a:rPr lang="fr-FR" sz="2400" b="1" dirty="0" smtClean="0">
                <a:latin typeface="Calibri" pitchFamily="34" charset="0"/>
              </a:rPr>
              <a:t>Les antécédents : </a:t>
            </a:r>
            <a:r>
              <a:rPr lang="fr-FR" sz="2400" dirty="0" smtClean="0">
                <a:latin typeface="Calibri" pitchFamily="34" charset="0"/>
              </a:rPr>
              <a:t> </a:t>
            </a:r>
            <a:br>
              <a:rPr lang="fr-FR" sz="2400" dirty="0" smtClean="0">
                <a:latin typeface="Calibri" pitchFamily="34" charset="0"/>
              </a:rPr>
            </a:br>
            <a:r>
              <a:rPr lang="fr-FR" sz="2400" dirty="0" smtClean="0">
                <a:latin typeface="Calibri" pitchFamily="34" charset="0"/>
              </a:rPr>
              <a:t>- de TVP chez </a:t>
            </a:r>
            <a:r>
              <a:rPr lang="fr-FR" sz="2400" dirty="0" smtClean="0">
                <a:latin typeface="Calibri" pitchFamily="34" charset="0"/>
              </a:rPr>
              <a:t>le malade lui-même, </a:t>
            </a:r>
            <a:r>
              <a:rPr lang="fr-FR" sz="2400" dirty="0" smtClean="0">
                <a:latin typeface="Calibri" pitchFamily="34" charset="0"/>
              </a:rPr>
              <a:t>et </a:t>
            </a:r>
            <a:r>
              <a:rPr lang="fr-FR" sz="2400" dirty="0" smtClean="0">
                <a:latin typeface="Calibri" pitchFamily="34" charset="0"/>
              </a:rPr>
              <a:t>dans sa famille </a:t>
            </a:r>
            <a:r>
              <a:rPr lang="fr-FR" sz="2400" dirty="0" smtClean="0">
                <a:latin typeface="Calibri" pitchFamily="34" charset="0"/>
              </a:rPr>
              <a:t>(protéine </a:t>
            </a:r>
            <a:r>
              <a:rPr lang="fr-FR" sz="2400" dirty="0" smtClean="0">
                <a:latin typeface="Calibri" pitchFamily="34" charset="0"/>
              </a:rPr>
              <a:t>de la coagulation).</a:t>
            </a:r>
            <a:br>
              <a:rPr lang="fr-FR" sz="2400" dirty="0" smtClean="0">
                <a:latin typeface="Calibri" pitchFamily="34" charset="0"/>
              </a:rPr>
            </a:br>
            <a:r>
              <a:rPr lang="fr-FR" sz="2400" dirty="0" smtClean="0">
                <a:latin typeface="Calibri" pitchFamily="34" charset="0"/>
              </a:rPr>
              <a:t>- gynécologiques </a:t>
            </a:r>
            <a:r>
              <a:rPr lang="fr-FR" sz="2400" dirty="0" smtClean="0">
                <a:latin typeface="Calibri" pitchFamily="34" charset="0"/>
              </a:rPr>
              <a:t>et obstétricaux permettront </a:t>
            </a:r>
            <a:r>
              <a:rPr lang="fr-FR" sz="2400" dirty="0" smtClean="0">
                <a:latin typeface="Calibri" pitchFamily="34" charset="0"/>
              </a:rPr>
              <a:t>: </a:t>
            </a:r>
            <a:r>
              <a:rPr lang="fr-FR" sz="2400" dirty="0" smtClean="0">
                <a:latin typeface="Calibri" pitchFamily="34" charset="0"/>
              </a:rPr>
              <a:t>grossesse ou de fausse-couches (anticoagulant circulant</a:t>
            </a:r>
            <a:r>
              <a:rPr lang="fr-FR" sz="2400" dirty="0" smtClean="0">
                <a:latin typeface="Calibri" pitchFamily="34" charset="0"/>
              </a:rPr>
              <a:t>).</a:t>
            </a:r>
          </a:p>
          <a:p>
            <a:pPr>
              <a:buNone/>
            </a:pPr>
            <a:r>
              <a:rPr lang="fr-FR" sz="2400" b="1" dirty="0" smtClean="0">
                <a:latin typeface="Calibri" pitchFamily="34" charset="0"/>
              </a:rPr>
              <a:t>La </a:t>
            </a:r>
            <a:r>
              <a:rPr lang="fr-FR" sz="2400" b="1" dirty="0" smtClean="0">
                <a:latin typeface="Calibri" pitchFamily="34" charset="0"/>
              </a:rPr>
              <a:t>recherche de facteurs favorisants </a:t>
            </a:r>
            <a:r>
              <a:rPr lang="fr-FR" sz="2400" dirty="0" smtClean="0">
                <a:latin typeface="Calibri" pitchFamily="34" charset="0"/>
              </a:rPr>
              <a:t>: </a:t>
            </a:r>
            <a:r>
              <a:rPr lang="fr-FR" sz="2400" dirty="0" smtClean="0">
                <a:latin typeface="Calibri" pitchFamily="34" charset="0"/>
              </a:rPr>
              <a:t>alitement récent, voyage en position assise prolongée récent (avion), insuffisance veineuse, maladie chronique (cancer, maladie système....), traitement en cours (héparine, contraception orale).</a:t>
            </a:r>
            <a:endParaRPr lang="fr-FR" sz="2400" dirty="0" smtClean="0">
              <a:latin typeface="Calibri" pitchFamily="34" charset="0"/>
            </a:endParaRPr>
          </a:p>
          <a:p>
            <a:pPr>
              <a:buNone/>
            </a:pPr>
            <a:r>
              <a:rPr lang="fr-FR" sz="2400" b="1" dirty="0" smtClean="0">
                <a:latin typeface="Calibri" pitchFamily="34" charset="0"/>
              </a:rPr>
              <a:t>Les </a:t>
            </a:r>
            <a:r>
              <a:rPr lang="fr-FR" sz="2400" b="1" dirty="0" smtClean="0">
                <a:latin typeface="Calibri" pitchFamily="34" charset="0"/>
              </a:rPr>
              <a:t>signes fonctionnels :</a:t>
            </a:r>
          </a:p>
          <a:p>
            <a:pPr>
              <a:buFont typeface="Arial" pitchFamily="34" charset="0"/>
              <a:buChar char="•"/>
            </a:pPr>
            <a:r>
              <a:rPr lang="fr-FR" sz="2400" dirty="0" smtClean="0">
                <a:latin typeface="Calibri" pitchFamily="34" charset="0"/>
              </a:rPr>
              <a:t>Douleur </a:t>
            </a:r>
            <a:r>
              <a:rPr lang="fr-FR" sz="2400" dirty="0" smtClean="0">
                <a:latin typeface="Calibri" pitchFamily="34" charset="0"/>
              </a:rPr>
              <a:t>du mollet, plus ou moins violente, spontanée, </a:t>
            </a:r>
            <a:r>
              <a:rPr lang="fr-FR" sz="2400" dirty="0" smtClean="0">
                <a:latin typeface="Calibri" pitchFamily="34" charset="0"/>
              </a:rPr>
              <a:t>de </a:t>
            </a:r>
            <a:r>
              <a:rPr lang="fr-FR" sz="2400" dirty="0" smtClean="0">
                <a:latin typeface="Calibri" pitchFamily="34" charset="0"/>
              </a:rPr>
              <a:t>siège variable.</a:t>
            </a:r>
          </a:p>
          <a:p>
            <a:pPr>
              <a:buFont typeface="Arial" pitchFamily="34" charset="0"/>
              <a:buChar char="•"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9715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fr-FR" sz="2200" b="1" dirty="0" smtClean="0">
                <a:solidFill>
                  <a:srgbClr val="00B050"/>
                </a:solidFill>
                <a:latin typeface="Calibri" pitchFamily="34" charset="0"/>
              </a:rPr>
              <a:t>Les signes physiques :</a:t>
            </a:r>
          </a:p>
          <a:p>
            <a:pPr>
              <a:buSzPct val="100000"/>
              <a:buFont typeface="Arial" pitchFamily="34" charset="0"/>
              <a:buChar char="•"/>
            </a:pPr>
            <a:r>
              <a:rPr lang="fr-FR" sz="2200" dirty="0" smtClean="0">
                <a:latin typeface="Calibri" pitchFamily="34" charset="0"/>
              </a:rPr>
              <a:t>Signes généraux </a:t>
            </a:r>
            <a:r>
              <a:rPr lang="fr-FR" sz="2200" dirty="0" smtClean="0">
                <a:latin typeface="Calibri" pitchFamily="34" charset="0"/>
              </a:rPr>
              <a:t>: </a:t>
            </a:r>
            <a:r>
              <a:rPr lang="fr-FR" sz="2200" dirty="0" smtClean="0">
                <a:latin typeface="Calibri" pitchFamily="34" charset="0"/>
              </a:rPr>
              <a:t>Fièvre modérée (38°C), en règle retardée, avec pouls dissocié (plus rapide que ne le voudrait la fièvre )</a:t>
            </a:r>
          </a:p>
          <a:p>
            <a:pPr>
              <a:buSzPct val="100000"/>
              <a:buFont typeface="Arial" pitchFamily="34" charset="0"/>
              <a:buChar char="•"/>
            </a:pPr>
            <a:r>
              <a:rPr lang="fr-FR" sz="2200" dirty="0" smtClean="0">
                <a:latin typeface="Calibri" pitchFamily="34" charset="0"/>
              </a:rPr>
              <a:t>Douleur à la palpation du mollet, ou provoquée par la </a:t>
            </a:r>
            <a:r>
              <a:rPr lang="fr-FR" sz="2200" dirty="0" smtClean="0">
                <a:latin typeface="Calibri" pitchFamily="34" charset="0"/>
              </a:rPr>
              <a:t>dorsiflexion </a:t>
            </a:r>
            <a:r>
              <a:rPr lang="fr-FR" sz="2200" dirty="0" smtClean="0">
                <a:latin typeface="Calibri" pitchFamily="34" charset="0"/>
              </a:rPr>
              <a:t>du pied (Signe de Homans : très peu spécifique )</a:t>
            </a:r>
          </a:p>
          <a:p>
            <a:pPr>
              <a:buSzPct val="100000"/>
              <a:buFont typeface="Arial" pitchFamily="34" charset="0"/>
              <a:buChar char="•"/>
            </a:pPr>
            <a:r>
              <a:rPr lang="fr-FR" sz="2200" dirty="0" smtClean="0">
                <a:latin typeface="Calibri" pitchFamily="34" charset="0"/>
              </a:rPr>
              <a:t>Dilatation des veines superficielles, </a:t>
            </a:r>
          </a:p>
          <a:p>
            <a:pPr>
              <a:buSzPct val="100000"/>
              <a:buFont typeface="Arial" pitchFamily="34" charset="0"/>
              <a:buChar char="•"/>
            </a:pPr>
            <a:r>
              <a:rPr lang="fr-FR" sz="2200" dirty="0" smtClean="0">
                <a:latin typeface="Calibri" pitchFamily="34" charset="0"/>
              </a:rPr>
              <a:t>Diminution du ballottement du mollet par rapport au coté controlatéral.</a:t>
            </a:r>
          </a:p>
          <a:p>
            <a:pPr>
              <a:buSzPct val="100000"/>
              <a:buFont typeface="Arial" pitchFamily="34" charset="0"/>
              <a:buChar char="•"/>
            </a:pPr>
            <a:r>
              <a:rPr lang="fr-FR" sz="2200" dirty="0" smtClean="0">
                <a:latin typeface="Calibri" pitchFamily="34" charset="0"/>
              </a:rPr>
              <a:t>Augmentation de la chaleur locale</a:t>
            </a:r>
          </a:p>
          <a:p>
            <a:pPr>
              <a:buSzPct val="100000"/>
              <a:buFont typeface="Arial" pitchFamily="34" charset="0"/>
              <a:buChar char="•"/>
            </a:pPr>
            <a:r>
              <a:rPr lang="fr-FR" sz="2200" dirty="0" smtClean="0">
                <a:latin typeface="Calibri" pitchFamily="34" charset="0"/>
              </a:rPr>
              <a:t>Œdème </a:t>
            </a:r>
            <a:r>
              <a:rPr lang="fr-FR" sz="2200" dirty="0" smtClean="0">
                <a:latin typeface="Calibri" pitchFamily="34" charset="0"/>
              </a:rPr>
              <a:t>de la cheville (tardif)</a:t>
            </a:r>
          </a:p>
          <a:p>
            <a:endParaRPr lang="fr-FR" sz="2200" dirty="0"/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fr-FR" dirty="0" smtClean="0">
                <a:latin typeface="Calibri" pitchFamily="34" charset="0"/>
              </a:rPr>
              <a:t>Diagnostic clinique</a:t>
            </a:r>
            <a:endParaRPr lang="fr-FR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latin typeface="Calibri" pitchFamily="34" charset="0"/>
              </a:rPr>
              <a:t>Formes clinique</a:t>
            </a:r>
            <a:endParaRPr lang="fr-FR" dirty="0">
              <a:latin typeface="Calibri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r-FR" sz="2200" b="1" dirty="0" err="1" smtClean="0">
                <a:solidFill>
                  <a:srgbClr val="00B050"/>
                </a:solidFill>
                <a:latin typeface="Calibri" pitchFamily="34" charset="0"/>
              </a:rPr>
              <a:t>Phlegmacia</a:t>
            </a:r>
            <a:r>
              <a:rPr lang="fr-FR" sz="2200" b="1" dirty="0" smtClean="0">
                <a:solidFill>
                  <a:srgbClr val="00B050"/>
                </a:solidFill>
                <a:latin typeface="Calibri" pitchFamily="34" charset="0"/>
              </a:rPr>
              <a:t> alba </a:t>
            </a:r>
            <a:r>
              <a:rPr lang="fr-FR" sz="2200" b="1" dirty="0" err="1" smtClean="0">
                <a:solidFill>
                  <a:srgbClr val="00B050"/>
                </a:solidFill>
                <a:latin typeface="Calibri" pitchFamily="34" charset="0"/>
              </a:rPr>
              <a:t>dolens</a:t>
            </a:r>
            <a:endParaRPr lang="fr-FR" sz="2200" b="1" dirty="0" smtClean="0">
              <a:solidFill>
                <a:srgbClr val="00B050"/>
              </a:solidFill>
              <a:latin typeface="Calibri" pitchFamily="34" charset="0"/>
            </a:endParaRPr>
          </a:p>
          <a:p>
            <a:pPr>
              <a:buNone/>
            </a:pPr>
            <a:r>
              <a:rPr lang="fr-FR" sz="2200" b="1" dirty="0" err="1" smtClean="0">
                <a:solidFill>
                  <a:srgbClr val="00B050"/>
                </a:solidFill>
                <a:latin typeface="Calibri" pitchFamily="34" charset="0"/>
              </a:rPr>
              <a:t>Phlegamcia</a:t>
            </a:r>
            <a:r>
              <a:rPr lang="fr-FR" sz="2200" b="1" dirty="0" smtClean="0">
                <a:solidFill>
                  <a:srgbClr val="00B050"/>
                </a:solidFill>
                <a:latin typeface="Calibri" pitchFamily="34" charset="0"/>
              </a:rPr>
              <a:t> </a:t>
            </a:r>
            <a:r>
              <a:rPr lang="fr-FR" sz="2200" b="1" dirty="0" err="1" smtClean="0">
                <a:solidFill>
                  <a:srgbClr val="00B050"/>
                </a:solidFill>
                <a:latin typeface="Calibri" pitchFamily="34" charset="0"/>
              </a:rPr>
              <a:t>coerulea</a:t>
            </a:r>
            <a:r>
              <a:rPr lang="fr-FR" sz="2200" b="1" dirty="0" smtClean="0">
                <a:solidFill>
                  <a:srgbClr val="00B050"/>
                </a:solidFill>
                <a:latin typeface="Calibri" pitchFamily="34" charset="0"/>
              </a:rPr>
              <a:t>: </a:t>
            </a:r>
            <a:r>
              <a:rPr lang="fr-FR" sz="2200" b="1" dirty="0" smtClean="0">
                <a:solidFill>
                  <a:srgbClr val="0070C0"/>
                </a:solidFill>
                <a:latin typeface="Calibri" pitchFamily="34" charset="0"/>
              </a:rPr>
              <a:t>Phlébite bleue</a:t>
            </a:r>
          </a:p>
          <a:p>
            <a:pPr marL="320040" lvl="2" indent="-320040">
              <a:spcBef>
                <a:spcPts val="700"/>
              </a:spcBef>
              <a:buSzPct val="100000"/>
              <a:buFontTx/>
              <a:buChar char="-"/>
            </a:pPr>
            <a:r>
              <a:rPr lang="fr-FR" sz="2200" dirty="0" smtClean="0">
                <a:latin typeface="Calibri" pitchFamily="34" charset="0"/>
              </a:rPr>
              <a:t>Thrombose ilio-fémoro-poplitée + thrombose du réseau veineux superficiel</a:t>
            </a:r>
          </a:p>
          <a:p>
            <a:pPr marL="320040" lvl="2" indent="-320040">
              <a:spcBef>
                <a:spcPts val="700"/>
              </a:spcBef>
              <a:buSzPct val="100000"/>
              <a:buFontTx/>
              <a:buChar char="-"/>
            </a:pPr>
            <a:r>
              <a:rPr lang="fr-FR" sz="2200" dirty="0" smtClean="0">
                <a:latin typeface="Calibri" pitchFamily="34" charset="0"/>
              </a:rPr>
              <a:t>Urgence </a:t>
            </a:r>
            <a:r>
              <a:rPr lang="fr-FR" sz="2200" dirty="0" smtClean="0">
                <a:latin typeface="Calibri" pitchFamily="34" charset="0"/>
              </a:rPr>
              <a:t>chirurgicale</a:t>
            </a:r>
          </a:p>
          <a:p>
            <a:pPr>
              <a:buSzPct val="100000"/>
              <a:buFontTx/>
              <a:buChar char="-"/>
            </a:pPr>
            <a:r>
              <a:rPr lang="fr-FR" sz="2200" dirty="0" smtClean="0">
                <a:latin typeface="Calibri" pitchFamily="34" charset="0"/>
              </a:rPr>
              <a:t>Associe des signes de TVP + signes d’ischémie aigue :</a:t>
            </a:r>
          </a:p>
          <a:p>
            <a:pPr lvl="2">
              <a:buSzPct val="100000"/>
              <a:buFont typeface="Arial" pitchFamily="34" charset="0"/>
              <a:buChar char="•"/>
            </a:pPr>
            <a:r>
              <a:rPr lang="fr-FR" sz="2200" dirty="0" smtClean="0">
                <a:latin typeface="Calibri" pitchFamily="34" charset="0"/>
              </a:rPr>
              <a:t>Froideur</a:t>
            </a:r>
          </a:p>
          <a:p>
            <a:pPr lvl="2">
              <a:buSzPct val="100000"/>
              <a:buFont typeface="Arial" pitchFamily="34" charset="0"/>
              <a:buChar char="•"/>
            </a:pPr>
            <a:r>
              <a:rPr lang="fr-FR" sz="2200" dirty="0" smtClean="0">
                <a:latin typeface="Calibri" pitchFamily="34" charset="0"/>
              </a:rPr>
              <a:t>Cyanose</a:t>
            </a:r>
          </a:p>
          <a:p>
            <a:pPr lvl="2">
              <a:buSzPct val="100000"/>
              <a:buFont typeface="Arial" pitchFamily="34" charset="0"/>
              <a:buChar char="•"/>
            </a:pPr>
            <a:r>
              <a:rPr lang="fr-FR" sz="2200" dirty="0" smtClean="0">
                <a:latin typeface="Calibri" pitchFamily="34" charset="0"/>
              </a:rPr>
              <a:t>Absence de pouls distaux</a:t>
            </a:r>
          </a:p>
          <a:p>
            <a:pPr lvl="2">
              <a:buSzPct val="100000"/>
              <a:buFont typeface="Arial" pitchFamily="34" charset="0"/>
              <a:buChar char="•"/>
            </a:pPr>
            <a:r>
              <a:rPr lang="fr-FR" sz="2200" dirty="0" smtClean="0">
                <a:latin typeface="Calibri" pitchFamily="34" charset="0"/>
              </a:rPr>
              <a:t>parésie + paresthésie du membre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latin typeface="Calibri" pitchFamily="34" charset="0"/>
              </a:rPr>
              <a:t>Examens complémentaires</a:t>
            </a:r>
            <a:endParaRPr lang="fr-FR" dirty="0">
              <a:latin typeface="Calibri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fr-FR" sz="2200" b="1" dirty="0" smtClean="0">
                <a:solidFill>
                  <a:srgbClr val="00B050"/>
                </a:solidFill>
                <a:latin typeface="Calibri" pitchFamily="34" charset="0"/>
              </a:rPr>
              <a:t>Echodoppler veineux :</a:t>
            </a:r>
          </a:p>
          <a:p>
            <a:pPr>
              <a:buSzPct val="100000"/>
              <a:buFont typeface="Arial" pitchFamily="34" charset="0"/>
              <a:buChar char="•"/>
            </a:pPr>
            <a:r>
              <a:rPr lang="fr-FR" sz="2200" dirty="0" smtClean="0">
                <a:latin typeface="Calibri" pitchFamily="34" charset="0"/>
              </a:rPr>
              <a:t>Examen a demander en </a:t>
            </a:r>
            <a:r>
              <a:rPr lang="fr-FR" sz="2200" dirty="0" smtClean="0">
                <a:solidFill>
                  <a:srgbClr val="FF0000"/>
                </a:solidFill>
                <a:latin typeface="Calibri" pitchFamily="34" charset="0"/>
              </a:rPr>
              <a:t>première intention</a:t>
            </a:r>
          </a:p>
          <a:p>
            <a:pPr>
              <a:buSzPct val="100000"/>
              <a:buFont typeface="Arial" pitchFamily="34" charset="0"/>
              <a:buChar char="•"/>
            </a:pPr>
            <a:r>
              <a:rPr lang="fr-FR" sz="2200" dirty="0" smtClean="0">
                <a:latin typeface="Calibri" pitchFamily="34" charset="0"/>
              </a:rPr>
              <a:t>Examen simple</a:t>
            </a:r>
            <a:r>
              <a:rPr lang="fr-FR" sz="2200" dirty="0" smtClean="0">
                <a:latin typeface="Calibri" pitchFamily="34" charset="0"/>
              </a:rPr>
              <a:t> </a:t>
            </a:r>
            <a:r>
              <a:rPr lang="fr-FR" sz="2200" dirty="0" smtClean="0">
                <a:latin typeface="Calibri" pitchFamily="34" charset="0"/>
              </a:rPr>
              <a:t>et reproductible </a:t>
            </a:r>
          </a:p>
          <a:p>
            <a:pPr>
              <a:buSzPct val="100000"/>
              <a:buFont typeface="Arial" pitchFamily="34" charset="0"/>
              <a:buChar char="•"/>
            </a:pPr>
            <a:r>
              <a:rPr lang="fr-FR" sz="2200" dirty="0" smtClean="0">
                <a:latin typeface="Calibri" pitchFamily="34" charset="0"/>
              </a:rPr>
              <a:t>Mais :  - operateur dépendant</a:t>
            </a:r>
          </a:p>
          <a:p>
            <a:pPr>
              <a:buSzPct val="100000"/>
              <a:buNone/>
            </a:pPr>
            <a:r>
              <a:rPr lang="fr-FR" sz="2200" dirty="0" smtClean="0">
                <a:latin typeface="Calibri" pitchFamily="34" charset="0"/>
              </a:rPr>
              <a:t> </a:t>
            </a:r>
            <a:r>
              <a:rPr lang="fr-FR" sz="2200" dirty="0" smtClean="0">
                <a:latin typeface="Calibri" pitchFamily="34" charset="0"/>
              </a:rPr>
              <a:t>                 - exploration difficile en iliaque et en jambier</a:t>
            </a:r>
          </a:p>
          <a:p>
            <a:pPr>
              <a:buSzPct val="100000"/>
              <a:buFont typeface="Arial" pitchFamily="34" charset="0"/>
              <a:buChar char="•"/>
            </a:pPr>
            <a:r>
              <a:rPr lang="fr-FR" sz="2200" dirty="0" smtClean="0">
                <a:latin typeface="Calibri" pitchFamily="34" charset="0"/>
              </a:rPr>
              <a:t>Il montre:   - </a:t>
            </a:r>
            <a:r>
              <a:rPr lang="fr-FR" sz="2200" dirty="0" smtClean="0">
                <a:solidFill>
                  <a:srgbClr val="FF0000"/>
                </a:solidFill>
                <a:latin typeface="Calibri" pitchFamily="34" charset="0"/>
              </a:rPr>
              <a:t>impossibilité de comprimer la veine thrombosée </a:t>
            </a:r>
            <a:r>
              <a:rPr lang="fr-FR" sz="2200" dirty="0" smtClean="0">
                <a:latin typeface="Calibri" pitchFamily="34" charset="0"/>
              </a:rPr>
              <a:t>+ + + </a:t>
            </a:r>
          </a:p>
          <a:p>
            <a:pPr>
              <a:buNone/>
            </a:pPr>
            <a:r>
              <a:rPr lang="fr-FR" sz="2200" dirty="0" smtClean="0">
                <a:latin typeface="Calibri" pitchFamily="34" charset="0"/>
              </a:rPr>
              <a:t> </a:t>
            </a:r>
            <a:r>
              <a:rPr lang="fr-FR" sz="2200" dirty="0" smtClean="0">
                <a:latin typeface="Calibri" pitchFamily="34" charset="0"/>
              </a:rPr>
              <a:t>                        - absence de flux veineux </a:t>
            </a:r>
            <a:endParaRPr lang="fr-FR" sz="2200" dirty="0">
              <a:latin typeface="Calibri" pitchFamily="34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5909" y="4865801"/>
            <a:ext cx="3728091" cy="1992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r-FR" sz="2200" b="1" dirty="0" smtClean="0">
                <a:solidFill>
                  <a:srgbClr val="00B050"/>
                </a:solidFill>
                <a:latin typeface="Calibri" pitchFamily="34" charset="0"/>
              </a:rPr>
              <a:t>Phlébographie:</a:t>
            </a:r>
          </a:p>
          <a:p>
            <a:pPr>
              <a:buNone/>
            </a:pPr>
            <a:r>
              <a:rPr lang="fr-FR" sz="2200" dirty="0" smtClean="0">
                <a:latin typeface="Calibri" pitchFamily="34" charset="0"/>
              </a:rPr>
              <a:t>Examen invasif exceptionnellement réalisé</a:t>
            </a:r>
          </a:p>
          <a:p>
            <a:pPr>
              <a:buNone/>
            </a:pPr>
            <a:endParaRPr lang="fr-FR" sz="2200" dirty="0" smtClean="0">
              <a:latin typeface="Calibri" pitchFamily="34" charset="0"/>
            </a:endParaRPr>
          </a:p>
          <a:p>
            <a:pPr>
              <a:buNone/>
            </a:pPr>
            <a:endParaRPr lang="fr-FR" sz="2200" dirty="0" smtClean="0">
              <a:latin typeface="Calibri" pitchFamily="34" charset="0"/>
            </a:endParaRPr>
          </a:p>
          <a:p>
            <a:pPr>
              <a:buNone/>
            </a:pPr>
            <a:endParaRPr lang="fr-FR" sz="2200" dirty="0" smtClean="0">
              <a:latin typeface="Calibri" pitchFamily="34" charset="0"/>
            </a:endParaRPr>
          </a:p>
          <a:p>
            <a:pPr>
              <a:buNone/>
            </a:pPr>
            <a:r>
              <a:rPr lang="fr-FR" sz="2200" b="1" dirty="0" smtClean="0">
                <a:solidFill>
                  <a:srgbClr val="00B050"/>
                </a:solidFill>
                <a:latin typeface="Calibri" pitchFamily="34" charset="0"/>
              </a:rPr>
              <a:t>D-Dimères : </a:t>
            </a:r>
            <a:r>
              <a:rPr lang="fr-FR" sz="2200" dirty="0" smtClean="0">
                <a:latin typeface="Calibri" pitchFamily="34" charset="0"/>
              </a:rPr>
              <a:t/>
            </a:r>
            <a:br>
              <a:rPr lang="fr-FR" sz="2200" dirty="0" smtClean="0">
                <a:latin typeface="Calibri" pitchFamily="34" charset="0"/>
              </a:rPr>
            </a:br>
            <a:r>
              <a:rPr lang="fr-FR" sz="2200" dirty="0" smtClean="0">
                <a:latin typeface="Calibri" pitchFamily="34" charset="0"/>
              </a:rPr>
              <a:t>Un taux normal de D-Dimères (&lt; 500 ng/ml), produits spécifiques de dégradation de la fibrine, permet d'écarter le diagnostic de thrombose, alors qu'un taux élevé ne permet pas de l'affirmer.</a:t>
            </a:r>
            <a:endParaRPr lang="fr-FR" sz="2200" dirty="0">
              <a:latin typeface="Calibri" pitchFamily="34" charset="0"/>
            </a:endParaRPr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fr-FR" dirty="0" smtClean="0">
                <a:latin typeface="Calibri" pitchFamily="34" charset="0"/>
              </a:rPr>
              <a:t>Examens complémentaires</a:t>
            </a:r>
            <a:endParaRPr lang="fr-FR" dirty="0">
              <a:latin typeface="Calibri" pitchFamily="34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1844824"/>
            <a:ext cx="2505075" cy="181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latin typeface="Calibri" pitchFamily="34" charset="0"/>
              </a:rPr>
              <a:t>Diagnostics différentiels</a:t>
            </a:r>
            <a:endParaRPr lang="fr-FR" dirty="0">
              <a:latin typeface="Calibri" pitchFamily="34" charset="0"/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r-FR" sz="2200" dirty="0" smtClean="0">
                <a:latin typeface="Calibri" pitchFamily="34" charset="0"/>
              </a:rPr>
              <a:t>- rupture </a:t>
            </a:r>
            <a:r>
              <a:rPr lang="fr-FR" sz="2200" dirty="0" smtClean="0">
                <a:latin typeface="Calibri" pitchFamily="34" charset="0"/>
              </a:rPr>
              <a:t>d’un kyste </a:t>
            </a:r>
            <a:r>
              <a:rPr lang="fr-FR" sz="2200" dirty="0" smtClean="0">
                <a:latin typeface="Calibri" pitchFamily="34" charset="0"/>
              </a:rPr>
              <a:t>synovial; </a:t>
            </a:r>
          </a:p>
          <a:p>
            <a:pPr>
              <a:buNone/>
            </a:pPr>
            <a:r>
              <a:rPr lang="fr-FR" sz="2200" dirty="0" smtClean="0">
                <a:latin typeface="Calibri" pitchFamily="34" charset="0"/>
              </a:rPr>
              <a:t>- </a:t>
            </a:r>
            <a:r>
              <a:rPr lang="fr-FR" sz="2200" dirty="0" smtClean="0">
                <a:latin typeface="Calibri" pitchFamily="34" charset="0"/>
              </a:rPr>
              <a:t>hématome intramusculaire ; </a:t>
            </a:r>
            <a:endParaRPr lang="fr-FR" sz="2200" dirty="0" smtClean="0">
              <a:latin typeface="Calibri" pitchFamily="34" charset="0"/>
            </a:endParaRPr>
          </a:p>
          <a:p>
            <a:pPr>
              <a:buNone/>
            </a:pPr>
            <a:r>
              <a:rPr lang="fr-FR" sz="2200" dirty="0" smtClean="0">
                <a:latin typeface="Calibri" pitchFamily="34" charset="0"/>
              </a:rPr>
              <a:t>- </a:t>
            </a:r>
            <a:r>
              <a:rPr lang="fr-FR" sz="2200" dirty="0" smtClean="0">
                <a:latin typeface="Calibri" pitchFamily="34" charset="0"/>
              </a:rPr>
              <a:t>claquage musculaire ; </a:t>
            </a:r>
            <a:endParaRPr lang="fr-FR" sz="2200" dirty="0" smtClean="0">
              <a:latin typeface="Calibri" pitchFamily="34" charset="0"/>
            </a:endParaRPr>
          </a:p>
          <a:p>
            <a:pPr>
              <a:buNone/>
            </a:pPr>
            <a:r>
              <a:rPr lang="fr-FR" sz="2200" dirty="0" smtClean="0">
                <a:latin typeface="Calibri" pitchFamily="34" charset="0"/>
              </a:rPr>
              <a:t>- </a:t>
            </a:r>
            <a:r>
              <a:rPr lang="fr-FR" sz="2200" dirty="0" smtClean="0">
                <a:latin typeface="Calibri" pitchFamily="34" charset="0"/>
              </a:rPr>
              <a:t>érysipèle, lymphangite , cellulite inflammatoire ; </a:t>
            </a:r>
            <a:endParaRPr lang="fr-FR" sz="2200" dirty="0" smtClean="0">
              <a:latin typeface="Calibri" pitchFamily="34" charset="0"/>
            </a:endParaRPr>
          </a:p>
          <a:p>
            <a:pPr>
              <a:buNone/>
            </a:pPr>
            <a:r>
              <a:rPr lang="fr-FR" sz="2200" dirty="0" smtClean="0">
                <a:latin typeface="Calibri" pitchFamily="34" charset="0"/>
              </a:rPr>
              <a:t>- </a:t>
            </a:r>
            <a:r>
              <a:rPr lang="fr-FR" sz="2200" dirty="0" err="1" smtClean="0">
                <a:latin typeface="Calibri" pitchFamily="34" charset="0"/>
              </a:rPr>
              <a:t>lymphoedème</a:t>
            </a:r>
            <a:r>
              <a:rPr lang="fr-FR" sz="2200" dirty="0" smtClean="0">
                <a:latin typeface="Calibri" pitchFamily="34" charset="0"/>
              </a:rPr>
              <a:t> ou </a:t>
            </a:r>
            <a:r>
              <a:rPr lang="fr-FR" sz="2200" dirty="0" err="1" smtClean="0">
                <a:latin typeface="Calibri" pitchFamily="34" charset="0"/>
              </a:rPr>
              <a:t>lipoedème</a:t>
            </a:r>
            <a:r>
              <a:rPr lang="fr-FR" sz="2200" dirty="0" smtClean="0">
                <a:latin typeface="Calibri" pitchFamily="34" charset="0"/>
              </a:rPr>
              <a:t> </a:t>
            </a:r>
            <a:endParaRPr lang="fr-FR" sz="2200" dirty="0" smtClean="0">
              <a:latin typeface="Calibri" pitchFamily="34" charset="0"/>
            </a:endParaRPr>
          </a:p>
          <a:p>
            <a:pPr>
              <a:buNone/>
            </a:pPr>
            <a:r>
              <a:rPr lang="fr-FR" sz="2200" dirty="0" smtClean="0">
                <a:latin typeface="Calibri" pitchFamily="34" charset="0"/>
              </a:rPr>
              <a:t>- </a:t>
            </a:r>
            <a:r>
              <a:rPr lang="fr-FR" sz="2200" dirty="0" smtClean="0">
                <a:latin typeface="Calibri" pitchFamily="34" charset="0"/>
              </a:rPr>
              <a:t>maladie post-phlébitique ; </a:t>
            </a:r>
            <a:endParaRPr lang="fr-FR" sz="2200" dirty="0" smtClean="0">
              <a:latin typeface="Calibri" pitchFamily="34" charset="0"/>
            </a:endParaRPr>
          </a:p>
          <a:p>
            <a:pPr>
              <a:buNone/>
            </a:pPr>
            <a:r>
              <a:rPr lang="fr-FR" sz="2200" dirty="0" smtClean="0">
                <a:latin typeface="Calibri" pitchFamily="34" charset="0"/>
              </a:rPr>
              <a:t>- </a:t>
            </a:r>
            <a:r>
              <a:rPr lang="fr-FR" sz="2200" dirty="0" smtClean="0">
                <a:latin typeface="Calibri" pitchFamily="34" charset="0"/>
              </a:rPr>
              <a:t>compression extrinsèque (adénopathies , tumeur, utérus gravide) </a:t>
            </a:r>
            <a:endParaRPr lang="fr-FR" sz="2200" dirty="0" smtClean="0">
              <a:latin typeface="Calibri" pitchFamily="34" charset="0"/>
            </a:endParaRPr>
          </a:p>
          <a:p>
            <a:pPr>
              <a:buNone/>
            </a:pPr>
            <a:r>
              <a:rPr lang="fr-FR" sz="2200" dirty="0" smtClean="0">
                <a:latin typeface="Calibri" pitchFamily="34" charset="0"/>
              </a:rPr>
              <a:t>- </a:t>
            </a:r>
            <a:r>
              <a:rPr lang="fr-FR" sz="2200" dirty="0" smtClean="0">
                <a:latin typeface="Calibri" pitchFamily="34" charset="0"/>
              </a:rPr>
              <a:t>sciatique tronquée </a:t>
            </a:r>
            <a:endParaRPr lang="fr-FR" sz="2200" dirty="0" smtClean="0">
              <a:latin typeface="Calibri" pitchFamily="34" charset="0"/>
            </a:endParaRPr>
          </a:p>
          <a:p>
            <a:pPr>
              <a:buNone/>
            </a:pPr>
            <a:r>
              <a:rPr lang="fr-FR" sz="2200" dirty="0" smtClean="0">
                <a:latin typeface="Calibri" pitchFamily="34" charset="0"/>
              </a:rPr>
              <a:t>- </a:t>
            </a:r>
            <a:r>
              <a:rPr lang="fr-FR" sz="2200" dirty="0" smtClean="0">
                <a:latin typeface="Calibri" pitchFamily="34" charset="0"/>
              </a:rPr>
              <a:t>insuffisance cardiaque droite .</a:t>
            </a:r>
            <a:endParaRPr lang="fr-FR" sz="22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691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2200" b="1" dirty="0" smtClean="0">
                <a:solidFill>
                  <a:srgbClr val="00B050"/>
                </a:solidFill>
                <a:latin typeface="Calibri" pitchFamily="34" charset="0"/>
              </a:rPr>
              <a:t>1 -EXTENSION DE LA THROMBOSE</a:t>
            </a:r>
            <a:endParaRPr lang="fr-FR" sz="2200" dirty="0" smtClean="0">
              <a:solidFill>
                <a:srgbClr val="00B050"/>
              </a:solidFill>
              <a:latin typeface="Calibri" pitchFamily="34" charset="0"/>
            </a:endParaRPr>
          </a:p>
          <a:p>
            <a:pPr>
              <a:buNone/>
            </a:pPr>
            <a:r>
              <a:rPr lang="fr-FR" sz="2200" dirty="0" smtClean="0">
                <a:latin typeface="Calibri" pitchFamily="34" charset="0"/>
              </a:rPr>
              <a:t>Extension ilio-fémorale d'une phlébite surale; extension à </a:t>
            </a:r>
          </a:p>
          <a:p>
            <a:pPr>
              <a:buNone/>
            </a:pPr>
            <a:r>
              <a:rPr lang="fr-FR" sz="2200" dirty="0" smtClean="0">
                <a:latin typeface="Calibri" pitchFamily="34" charset="0"/>
              </a:rPr>
              <a:t>la veine cave inférieure d'une phlébite ilio-fémorale </a:t>
            </a:r>
          </a:p>
          <a:p>
            <a:pPr>
              <a:buNone/>
            </a:pPr>
            <a:r>
              <a:rPr lang="fr-FR" sz="2200" dirty="0" smtClean="0">
                <a:latin typeface="Calibri" pitchFamily="34" charset="0"/>
              </a:rPr>
              <a:t>majorant de façon importante le risque d'embolie </a:t>
            </a:r>
          </a:p>
          <a:p>
            <a:pPr>
              <a:buNone/>
            </a:pPr>
            <a:r>
              <a:rPr lang="fr-FR" sz="2200" dirty="0" smtClean="0">
                <a:latin typeface="Calibri" pitchFamily="34" charset="0"/>
              </a:rPr>
              <a:t>pulmonaire.</a:t>
            </a:r>
          </a:p>
          <a:p>
            <a:pPr>
              <a:buNone/>
            </a:pPr>
            <a:r>
              <a:rPr lang="fr-FR" sz="2200" b="1" dirty="0" smtClean="0">
                <a:solidFill>
                  <a:srgbClr val="00B050"/>
                </a:solidFill>
                <a:latin typeface="Calibri" pitchFamily="34" charset="0"/>
              </a:rPr>
              <a:t>2-EMBOLIE PULMONAIRE</a:t>
            </a:r>
            <a:endParaRPr lang="fr-FR" sz="2200" dirty="0" smtClean="0">
              <a:solidFill>
                <a:srgbClr val="00B050"/>
              </a:solidFill>
              <a:latin typeface="Calibri" pitchFamily="34" charset="0"/>
            </a:endParaRPr>
          </a:p>
          <a:p>
            <a:pPr>
              <a:buNone/>
            </a:pPr>
            <a:r>
              <a:rPr lang="fr-FR" sz="2200" dirty="0" smtClean="0">
                <a:latin typeface="Calibri" pitchFamily="34" charset="0"/>
              </a:rPr>
              <a:t>Elle est extrêmement fréquente (impossible à </a:t>
            </a:r>
          </a:p>
          <a:p>
            <a:pPr>
              <a:buNone/>
            </a:pPr>
            <a:r>
              <a:rPr lang="fr-FR" sz="2200" dirty="0" smtClean="0">
                <a:latin typeface="Calibri" pitchFamily="34" charset="0"/>
              </a:rPr>
              <a:t>chiffrer) mais elle est souvent minime,  sans</a:t>
            </a:r>
          </a:p>
          <a:p>
            <a:pPr>
              <a:buNone/>
            </a:pPr>
            <a:r>
              <a:rPr lang="fr-FR" sz="2200" dirty="0" smtClean="0">
                <a:latin typeface="Calibri" pitchFamily="34" charset="0"/>
              </a:rPr>
              <a:t> traduction clinique. </a:t>
            </a:r>
          </a:p>
          <a:p>
            <a:pPr>
              <a:buNone/>
            </a:pPr>
            <a:r>
              <a:rPr lang="fr-FR" sz="2200" dirty="0" smtClean="0">
                <a:latin typeface="Calibri" pitchFamily="34" charset="0"/>
              </a:rPr>
              <a:t>Mais </a:t>
            </a:r>
            <a:r>
              <a:rPr lang="fr-FR" sz="2200" i="1" dirty="0" smtClean="0">
                <a:latin typeface="Calibri" pitchFamily="34" charset="0"/>
              </a:rPr>
              <a:t>l'embolie pulmonaire peut être </a:t>
            </a:r>
            <a:r>
              <a:rPr lang="fr-FR" sz="2200" i="1" dirty="0" err="1" smtClean="0">
                <a:latin typeface="Calibri" pitchFamily="34" charset="0"/>
              </a:rPr>
              <a:t>grave,</a:t>
            </a:r>
            <a:r>
              <a:rPr lang="fr-FR" sz="2200" dirty="0" err="1" smtClean="0">
                <a:latin typeface="Calibri" pitchFamily="34" charset="0"/>
              </a:rPr>
              <a:t>mettant</a:t>
            </a:r>
            <a:r>
              <a:rPr lang="fr-FR" sz="2200" dirty="0" smtClean="0">
                <a:latin typeface="Calibri" pitchFamily="34" charset="0"/>
              </a:rPr>
              <a:t> en jeu </a:t>
            </a:r>
          </a:p>
          <a:p>
            <a:pPr>
              <a:buNone/>
            </a:pPr>
            <a:r>
              <a:rPr lang="fr-FR" sz="2200" dirty="0" smtClean="0">
                <a:latin typeface="Calibri" pitchFamily="34" charset="0"/>
              </a:rPr>
              <a:t>le </a:t>
            </a:r>
            <a:r>
              <a:rPr lang="fr-FR" sz="2200" i="1" dirty="0" smtClean="0">
                <a:latin typeface="Calibri" pitchFamily="34" charset="0"/>
              </a:rPr>
              <a:t>pronostic vital. </a:t>
            </a:r>
            <a:r>
              <a:rPr lang="fr-FR" sz="2200" dirty="0" smtClean="0">
                <a:latin typeface="Calibri" pitchFamily="34" charset="0"/>
              </a:rPr>
              <a:t>Elle peut être révélatrice de la phlébite.</a:t>
            </a:r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fr-FR" sz="4900" dirty="0" smtClean="0">
                <a:latin typeface="Calibri" pitchFamily="34" charset="0"/>
              </a:rPr>
              <a:t/>
            </a:r>
            <a:br>
              <a:rPr lang="fr-FR" sz="4900" dirty="0" smtClean="0">
                <a:latin typeface="Calibri" pitchFamily="34" charset="0"/>
              </a:rPr>
            </a:br>
            <a:r>
              <a:rPr lang="fr-FR" sz="4900" dirty="0" smtClean="0">
                <a:latin typeface="Calibri" pitchFamily="34" charset="0"/>
              </a:rPr>
              <a:t>Evolution et pronostic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89700" y="2780928"/>
            <a:ext cx="2654300" cy="267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4900" dirty="0" smtClean="0">
                <a:latin typeface="Calibri" pitchFamily="34" charset="0"/>
              </a:rPr>
              <a:t/>
            </a:r>
            <a:br>
              <a:rPr lang="fr-FR" sz="4900" dirty="0" smtClean="0">
                <a:latin typeface="Calibri" pitchFamily="34" charset="0"/>
              </a:rPr>
            </a:br>
            <a:r>
              <a:rPr lang="fr-FR" sz="4900" dirty="0" smtClean="0">
                <a:latin typeface="Calibri" pitchFamily="34" charset="0"/>
              </a:rPr>
              <a:t>Evolution et pronostic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6660232" cy="52578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fr-FR" sz="2600" b="1" dirty="0" smtClean="0">
                <a:solidFill>
                  <a:srgbClr val="00B050"/>
                </a:solidFill>
                <a:latin typeface="Calibri" pitchFamily="34" charset="0"/>
              </a:rPr>
              <a:t>3- LA MALADIE POST-PHLÉBITIOUE</a:t>
            </a:r>
            <a:endParaRPr lang="fr-FR" sz="2600" dirty="0" smtClean="0">
              <a:solidFill>
                <a:srgbClr val="00B050"/>
              </a:solidFill>
              <a:latin typeface="Calibri" pitchFamily="34" charset="0"/>
            </a:endParaRPr>
          </a:p>
          <a:p>
            <a:pPr>
              <a:buNone/>
            </a:pPr>
            <a:r>
              <a:rPr lang="fr-FR" sz="2600" dirty="0" smtClean="0">
                <a:latin typeface="Calibri" pitchFamily="34" charset="0"/>
              </a:rPr>
              <a:t>Deuxième complication majeure des phlébites, elle est </a:t>
            </a:r>
          </a:p>
          <a:p>
            <a:pPr>
              <a:buNone/>
            </a:pPr>
            <a:r>
              <a:rPr lang="fr-FR" sz="2600" dirty="0" smtClean="0">
                <a:latin typeface="Calibri" pitchFamily="34" charset="0"/>
              </a:rPr>
              <a:t>grave par son retentissement fonctionnel et son coût </a:t>
            </a:r>
          </a:p>
          <a:p>
            <a:pPr>
              <a:buNone/>
            </a:pPr>
            <a:r>
              <a:rPr lang="fr-FR" sz="2600" dirty="0" smtClean="0">
                <a:latin typeface="Calibri" pitchFamily="34" charset="0"/>
              </a:rPr>
              <a:t>socio-économique. </a:t>
            </a:r>
          </a:p>
          <a:p>
            <a:pPr>
              <a:buNone/>
            </a:pPr>
            <a:r>
              <a:rPr lang="fr-FR" sz="2600" dirty="0" smtClean="0">
                <a:latin typeface="Calibri" pitchFamily="34" charset="0"/>
              </a:rPr>
              <a:t>Elle associe : - destruction valvulaires profondes</a:t>
            </a:r>
          </a:p>
          <a:p>
            <a:pPr>
              <a:buNone/>
            </a:pPr>
            <a:r>
              <a:rPr lang="fr-FR" sz="2600" dirty="0" smtClean="0">
                <a:latin typeface="Calibri" pitchFamily="34" charset="0"/>
              </a:rPr>
              <a:t>                        - perte de la coaptation valvulaire   </a:t>
            </a:r>
          </a:p>
          <a:p>
            <a:pPr>
              <a:buNone/>
            </a:pPr>
            <a:r>
              <a:rPr lang="fr-FR" sz="2600" dirty="0" smtClean="0">
                <a:latin typeface="Calibri" pitchFamily="34" charset="0"/>
              </a:rPr>
              <a:t> </a:t>
            </a:r>
            <a:r>
              <a:rPr lang="fr-FR" sz="2600" dirty="0" smtClean="0">
                <a:latin typeface="Calibri" pitchFamily="34" charset="0"/>
              </a:rPr>
              <a:t>                         superficielle</a:t>
            </a:r>
          </a:p>
          <a:p>
            <a:pPr>
              <a:buNone/>
            </a:pPr>
            <a:r>
              <a:rPr lang="fr-FR" sz="2600" dirty="0" smtClean="0">
                <a:latin typeface="Calibri" pitchFamily="34" charset="0"/>
              </a:rPr>
              <a:t>- </a:t>
            </a:r>
            <a:r>
              <a:rPr lang="fr-FR" sz="2600" i="1" dirty="0" smtClean="0">
                <a:latin typeface="Calibri" pitchFamily="34" charset="0"/>
              </a:rPr>
              <a:t>Cliniquement : </a:t>
            </a:r>
            <a:r>
              <a:rPr lang="fr-FR" sz="2600" dirty="0" smtClean="0">
                <a:latin typeface="Calibri" pitchFamily="34" charset="0"/>
              </a:rPr>
              <a:t>fatigabilité, une lourdeur des jambes, </a:t>
            </a:r>
          </a:p>
          <a:p>
            <a:pPr>
              <a:buNone/>
            </a:pPr>
            <a:r>
              <a:rPr lang="fr-FR" sz="2600" dirty="0" smtClean="0">
                <a:latin typeface="Calibri" pitchFamily="34" charset="0"/>
              </a:rPr>
              <a:t>Des œdèmes vespéraux puis permanents, des </a:t>
            </a:r>
            <a:r>
              <a:rPr lang="fr-FR" sz="2600" i="1" dirty="0" smtClean="0">
                <a:latin typeface="Calibri" pitchFamily="34" charset="0"/>
              </a:rPr>
              <a:t>varices </a:t>
            </a:r>
            <a:r>
              <a:rPr lang="fr-FR" sz="2600" dirty="0" smtClean="0">
                <a:latin typeface="Calibri" pitchFamily="34" charset="0"/>
              </a:rPr>
              <a:t>et </a:t>
            </a:r>
          </a:p>
          <a:p>
            <a:pPr>
              <a:buNone/>
            </a:pPr>
            <a:r>
              <a:rPr lang="fr-FR" sz="2600" dirty="0" smtClean="0">
                <a:latin typeface="Calibri" pitchFamily="34" charset="0"/>
              </a:rPr>
              <a:t>leurs complications (troubles trophiques). Cette </a:t>
            </a:r>
          </a:p>
          <a:p>
            <a:pPr>
              <a:buNone/>
            </a:pPr>
            <a:r>
              <a:rPr lang="fr-FR" sz="2600" dirty="0" smtClean="0">
                <a:latin typeface="Calibri" pitchFamily="34" charset="0"/>
              </a:rPr>
              <a:t>complication doit  être prévenue parle traitement </a:t>
            </a:r>
          </a:p>
          <a:p>
            <a:pPr>
              <a:buNone/>
            </a:pPr>
            <a:r>
              <a:rPr lang="fr-FR" sz="2600" dirty="0" smtClean="0">
                <a:latin typeface="Calibri" pitchFamily="34" charset="0"/>
              </a:rPr>
              <a:t>précoce de toute phlébite</a:t>
            </a:r>
          </a:p>
          <a:p>
            <a:pPr>
              <a:buNone/>
            </a:pPr>
            <a:r>
              <a:rPr lang="fr-FR" sz="2600" b="1" dirty="0" smtClean="0">
                <a:solidFill>
                  <a:srgbClr val="00B050"/>
                </a:solidFill>
                <a:latin typeface="Calibri" pitchFamily="34" charset="0"/>
              </a:rPr>
              <a:t>4- RÉCIDIVES</a:t>
            </a:r>
            <a:endParaRPr lang="fr-FR" sz="2600" dirty="0" smtClean="0">
              <a:solidFill>
                <a:srgbClr val="00B050"/>
              </a:solidFill>
              <a:latin typeface="Calibri" pitchFamily="34" charset="0"/>
            </a:endParaRPr>
          </a:p>
          <a:p>
            <a:endParaRPr lang="fr-FR" dirty="0"/>
          </a:p>
        </p:txBody>
      </p:sp>
      <p:pic>
        <p:nvPicPr>
          <p:cNvPr id="9219" name="Picture 3" descr="C:\Users\K\Desktop\images\images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86575" y="4838700"/>
            <a:ext cx="2257425" cy="2019300"/>
          </a:xfrm>
          <a:prstGeom prst="rect">
            <a:avLst/>
          </a:prstGeom>
          <a:noFill/>
        </p:spPr>
      </p:pic>
      <p:pic>
        <p:nvPicPr>
          <p:cNvPr id="9220" name="Picture 4" descr="C:\Users\K\Desktop\images\1271283-166459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168" y="2636912"/>
            <a:ext cx="3059832" cy="1805301"/>
          </a:xfrm>
          <a:prstGeom prst="rect">
            <a:avLst/>
          </a:prstGeom>
          <a:noFill/>
        </p:spPr>
      </p:pic>
      <p:pic>
        <p:nvPicPr>
          <p:cNvPr id="9221" name="Picture 5" descr="C:\Users\K\Desktop\images\Valves normales et veines variqueuses.jpg"/>
          <p:cNvPicPr>
            <a:picLocks noChangeAspect="1" noChangeArrowheads="1"/>
          </p:cNvPicPr>
          <p:nvPr/>
        </p:nvPicPr>
        <p:blipFill>
          <a:blip r:embed="rId4" cstate="print"/>
          <a:srcRect l="2280" t="5000" r="3536" b="14090"/>
          <a:stretch>
            <a:fillRect/>
          </a:stretch>
        </p:blipFill>
        <p:spPr bwMode="auto">
          <a:xfrm>
            <a:off x="6732240" y="0"/>
            <a:ext cx="2183693" cy="24928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latin typeface="Calibri" pitchFamily="34" charset="0"/>
              </a:rPr>
              <a:t>Un peu d’anatomie</a:t>
            </a:r>
            <a:endParaRPr lang="fr-FR" dirty="0">
              <a:latin typeface="Calibri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0" y="1628800"/>
            <a:ext cx="6228184" cy="5069160"/>
          </a:xfrm>
        </p:spPr>
        <p:txBody>
          <a:bodyPr>
            <a:normAutofit fontScale="70000" lnSpcReduction="20000"/>
          </a:bodyPr>
          <a:lstStyle/>
          <a:p>
            <a:pPr marL="342900" indent="-342900">
              <a:buClr>
                <a:srgbClr val="66CCFF"/>
              </a:buClr>
              <a:buNone/>
            </a:pPr>
            <a:r>
              <a:rPr lang="fr-FR" sz="2600" dirty="0" smtClean="0">
                <a:latin typeface="Calibri" pitchFamily="34" charset="0"/>
              </a:rPr>
              <a:t>Le réseau veineux est complexe. Il existe quatre types de veines:</a:t>
            </a:r>
          </a:p>
          <a:p>
            <a:pPr marL="342900" indent="-342900">
              <a:buClr>
                <a:srgbClr val="66CCFF"/>
              </a:buClr>
              <a:buFontTx/>
              <a:buChar char="•"/>
            </a:pPr>
            <a:endParaRPr lang="fr-FR" sz="2600" dirty="0" smtClean="0">
              <a:latin typeface="Calibri" pitchFamily="34" charset="0"/>
            </a:endParaRPr>
          </a:p>
          <a:p>
            <a:pPr marL="800100" lvl="1" indent="-342900">
              <a:buClr>
                <a:srgbClr val="009900"/>
              </a:buClr>
              <a:buSzPct val="120000"/>
              <a:buFontTx/>
              <a:buAutoNum type="arabicPeriod"/>
            </a:pPr>
            <a:r>
              <a:rPr lang="fr-FR" dirty="0" smtClean="0">
                <a:latin typeface="Calibri" pitchFamily="34" charset="0"/>
              </a:rPr>
              <a:t> les veines superficielles : localisées sous la peau, au-dessus des fascias musculaires. Drainent 1/10e du retour veineux</a:t>
            </a:r>
          </a:p>
          <a:p>
            <a:pPr marL="342900" indent="-342900">
              <a:buClr>
                <a:srgbClr val="66CCFF"/>
              </a:buClr>
            </a:pPr>
            <a:endParaRPr lang="fr-FR" sz="2600" dirty="0" smtClean="0">
              <a:latin typeface="Calibri" pitchFamily="34" charset="0"/>
            </a:endParaRPr>
          </a:p>
          <a:p>
            <a:pPr marL="800100" lvl="1" indent="-342900">
              <a:buClr>
                <a:srgbClr val="009900"/>
              </a:buClr>
              <a:buSzPct val="120000"/>
              <a:buFontTx/>
              <a:buAutoNum type="arabicPeriod" startAt="2"/>
            </a:pPr>
            <a:r>
              <a:rPr lang="fr-FR" dirty="0" smtClean="0">
                <a:latin typeface="Calibri" pitchFamily="34" charset="0"/>
              </a:rPr>
              <a:t>les veines profondes : localisées en dessous des fascias musculaires. Drainent 9/10es du retour veineux</a:t>
            </a:r>
          </a:p>
          <a:p>
            <a:pPr marL="342900" indent="-342900">
              <a:buClr>
                <a:srgbClr val="009900"/>
              </a:buClr>
              <a:buSzPct val="120000"/>
              <a:buFontTx/>
              <a:buAutoNum type="arabicPeriod" startAt="3"/>
            </a:pPr>
            <a:endParaRPr lang="fr-FR" sz="2600" dirty="0" smtClean="0">
              <a:latin typeface="Calibri" pitchFamily="34" charset="0"/>
            </a:endParaRPr>
          </a:p>
          <a:p>
            <a:pPr marL="800100" lvl="1" indent="-342900">
              <a:buClr>
                <a:srgbClr val="009900"/>
              </a:buClr>
              <a:buSzPct val="120000"/>
              <a:buFontTx/>
              <a:buAutoNum type="arabicPeriod" startAt="3"/>
            </a:pPr>
            <a:r>
              <a:rPr lang="fr-FR" dirty="0" smtClean="0">
                <a:latin typeface="Calibri" pitchFamily="34" charset="0"/>
              </a:rPr>
              <a:t>les veines communicantes : relient </a:t>
            </a:r>
            <a:r>
              <a:rPr lang="fr-FR" dirty="0" smtClean="0">
                <a:latin typeface="Calibri" pitchFamily="34" charset="0"/>
              </a:rPr>
              <a:t>soit les </a:t>
            </a:r>
            <a:r>
              <a:rPr lang="fr-FR" dirty="0" smtClean="0">
                <a:latin typeface="Calibri" pitchFamily="34" charset="0"/>
              </a:rPr>
              <a:t>veines </a:t>
            </a:r>
            <a:r>
              <a:rPr lang="fr-FR" dirty="0" smtClean="0">
                <a:latin typeface="Calibri" pitchFamily="34" charset="0"/>
              </a:rPr>
              <a:t>superficielles entre elles soit les veines </a:t>
            </a:r>
            <a:r>
              <a:rPr lang="fr-FR" dirty="0" smtClean="0">
                <a:latin typeface="Calibri" pitchFamily="34" charset="0"/>
              </a:rPr>
              <a:t>profondes entre elles. Elles ne traversent jamais les fascias </a:t>
            </a:r>
            <a:r>
              <a:rPr lang="fr-FR" dirty="0" smtClean="0">
                <a:latin typeface="Calibri" pitchFamily="34" charset="0"/>
              </a:rPr>
              <a:t>musculaires</a:t>
            </a:r>
            <a:endParaRPr lang="fr-FR" dirty="0" smtClean="0">
              <a:latin typeface="Calibri" pitchFamily="34" charset="0"/>
            </a:endParaRPr>
          </a:p>
          <a:p>
            <a:pPr marL="342900" indent="-342900">
              <a:buClr>
                <a:srgbClr val="009900"/>
              </a:buClr>
              <a:buSzPct val="120000"/>
              <a:buFontTx/>
              <a:buAutoNum type="arabicPeriod" startAt="4"/>
            </a:pPr>
            <a:endParaRPr lang="fr-FR" sz="2600" dirty="0" smtClean="0">
              <a:latin typeface="Calibri" pitchFamily="34" charset="0"/>
            </a:endParaRPr>
          </a:p>
          <a:p>
            <a:pPr marL="800100" lvl="1" indent="-342900">
              <a:buClr>
                <a:srgbClr val="009900"/>
              </a:buClr>
              <a:buSzPct val="120000"/>
              <a:buFontTx/>
              <a:buAutoNum type="arabicPeriod" startAt="4"/>
            </a:pPr>
            <a:r>
              <a:rPr lang="fr-FR" dirty="0" smtClean="0">
                <a:latin typeface="Calibri" pitchFamily="34" charset="0"/>
              </a:rPr>
              <a:t>les veines perforantes : connectent le réseau superficiel avec </a:t>
            </a:r>
            <a:r>
              <a:rPr lang="fr-FR" dirty="0" smtClean="0">
                <a:latin typeface="Calibri" pitchFamily="34" charset="0"/>
              </a:rPr>
              <a:t>le </a:t>
            </a:r>
            <a:r>
              <a:rPr lang="fr-FR" sz="2600" dirty="0" smtClean="0">
                <a:latin typeface="Calibri" pitchFamily="34" charset="0"/>
              </a:rPr>
              <a:t>réseau </a:t>
            </a:r>
            <a:r>
              <a:rPr lang="fr-FR" sz="2600" dirty="0" smtClean="0">
                <a:latin typeface="Calibri" pitchFamily="34" charset="0"/>
              </a:rPr>
              <a:t>profond. La direction du flux est normalement vers les </a:t>
            </a:r>
            <a:r>
              <a:rPr lang="fr-FR" sz="2600" dirty="0" smtClean="0">
                <a:latin typeface="Calibri" pitchFamily="34" charset="0"/>
              </a:rPr>
              <a:t>veines profondes</a:t>
            </a:r>
            <a:r>
              <a:rPr lang="fr-FR" sz="2600" dirty="0" smtClean="0">
                <a:latin typeface="Calibri" pitchFamily="34" charset="0"/>
              </a:rPr>
              <a:t>.</a:t>
            </a:r>
          </a:p>
          <a:p>
            <a:endParaRPr lang="fr-F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24317" y="1916832"/>
            <a:ext cx="3019683" cy="4248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latin typeface="Calibri" pitchFamily="34" charset="0"/>
              </a:rPr>
              <a:t>Traitement</a:t>
            </a:r>
            <a:endParaRPr lang="fr-FR" dirty="0">
              <a:latin typeface="Calibri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SzPct val="100000"/>
              <a:buFont typeface="Arial" pitchFamily="34" charset="0"/>
              <a:buChar char="•"/>
            </a:pPr>
            <a:endParaRPr lang="fr-FR" dirty="0" smtClean="0"/>
          </a:p>
          <a:p>
            <a:pPr>
              <a:buSzPct val="100000"/>
              <a:buFont typeface="Arial" pitchFamily="34" charset="0"/>
              <a:buChar char="•"/>
            </a:pPr>
            <a:r>
              <a:rPr lang="fr-FR" dirty="0" smtClean="0"/>
              <a:t>Anticoagulants 3-6 </a:t>
            </a:r>
            <a:r>
              <a:rPr lang="fr-FR" dirty="0" smtClean="0"/>
              <a:t>mois </a:t>
            </a:r>
            <a:r>
              <a:rPr lang="fr-FR" dirty="0" smtClean="0"/>
              <a:t>voir plus </a:t>
            </a:r>
          </a:p>
          <a:p>
            <a:pPr>
              <a:buSzPct val="100000"/>
              <a:buFont typeface="Arial" pitchFamily="34" charset="0"/>
              <a:buChar char="•"/>
            </a:pPr>
            <a:r>
              <a:rPr lang="fr-FR" dirty="0" smtClean="0"/>
              <a:t>héparine </a:t>
            </a:r>
            <a:r>
              <a:rPr lang="fr-FR" dirty="0" smtClean="0"/>
              <a:t>de bas poids moléculaire (anti-</a:t>
            </a:r>
            <a:r>
              <a:rPr lang="fr-FR" dirty="0" err="1" smtClean="0"/>
              <a:t>Xa</a:t>
            </a:r>
            <a:r>
              <a:rPr lang="fr-FR" dirty="0" smtClean="0"/>
              <a:t>) </a:t>
            </a:r>
            <a:r>
              <a:rPr lang="fr-FR" dirty="0" smtClean="0"/>
              <a:t>: </a:t>
            </a:r>
            <a:r>
              <a:rPr lang="fr-FR" dirty="0" err="1" smtClean="0"/>
              <a:t>Xarelto</a:t>
            </a:r>
            <a:r>
              <a:rPr lang="fr-FR" dirty="0" smtClean="0"/>
              <a:t>, Lovenox</a:t>
            </a:r>
          </a:p>
          <a:p>
            <a:pPr>
              <a:buSzPct val="100000"/>
              <a:buFont typeface="Arial" pitchFamily="34" charset="0"/>
              <a:buChar char="•"/>
            </a:pPr>
            <a:r>
              <a:rPr lang="fr-FR" dirty="0" smtClean="0"/>
              <a:t>avec </a:t>
            </a:r>
            <a:r>
              <a:rPr lang="fr-FR" dirty="0" smtClean="0"/>
              <a:t>relais anti-vitamine </a:t>
            </a:r>
            <a:r>
              <a:rPr lang="fr-FR" dirty="0" smtClean="0"/>
              <a:t>K : Sintrom</a:t>
            </a:r>
          </a:p>
          <a:p>
            <a:pPr>
              <a:buSzPct val="100000"/>
              <a:buFont typeface="Arial" pitchFamily="34" charset="0"/>
              <a:buChar char="•"/>
            </a:pPr>
            <a:r>
              <a:rPr lang="fr-FR" dirty="0" smtClean="0"/>
              <a:t> </a:t>
            </a:r>
            <a:r>
              <a:rPr lang="fr-FR" dirty="0" smtClean="0"/>
              <a:t>Contention </a:t>
            </a:r>
            <a:r>
              <a:rPr lang="fr-FR" dirty="0" err="1" smtClean="0"/>
              <a:t>elastique</a:t>
            </a:r>
            <a:endParaRPr lang="fr-FR" dirty="0" smtClean="0"/>
          </a:p>
          <a:p>
            <a:pPr>
              <a:buNone/>
            </a:pPr>
            <a:r>
              <a:rPr lang="fr-FR" dirty="0" smtClean="0"/>
              <a:t/>
            </a:r>
            <a:br>
              <a:rPr lang="fr-FR" dirty="0" smtClean="0"/>
            </a:br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fr-FR" dirty="0" smtClean="0">
                <a:latin typeface="Calibri" pitchFamily="34" charset="0"/>
              </a:rPr>
              <a:t>Un peu d’anatomie</a:t>
            </a:r>
            <a:endParaRPr lang="fr-FR" dirty="0">
              <a:latin typeface="Calibri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700808"/>
            <a:ext cx="2505879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ZoneTexte 5"/>
          <p:cNvSpPr txBox="1"/>
          <p:nvPr/>
        </p:nvSpPr>
        <p:spPr>
          <a:xfrm>
            <a:off x="395536" y="5013176"/>
            <a:ext cx="272715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Calibri" pitchFamily="34" charset="0"/>
              </a:rPr>
              <a:t>Réseau veineux superficiel:</a:t>
            </a:r>
          </a:p>
          <a:p>
            <a:r>
              <a:rPr lang="fr-FR" dirty="0" smtClean="0">
                <a:latin typeface="Calibri" pitchFamily="34" charset="0"/>
              </a:rPr>
              <a:t>A : V. grande saphène</a:t>
            </a:r>
          </a:p>
          <a:p>
            <a:r>
              <a:rPr lang="fr-FR" dirty="0" smtClean="0">
                <a:latin typeface="Calibri" pitchFamily="34" charset="0"/>
              </a:rPr>
              <a:t>B : V. petite saphène</a:t>
            </a:r>
            <a:endParaRPr lang="fr-FR" dirty="0">
              <a:latin typeface="Calibri" pitchFamily="34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1484784"/>
            <a:ext cx="3794442" cy="5373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179512" y="1600200"/>
            <a:ext cx="8586536" cy="52578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200000"/>
              </a:lnSpc>
              <a:buNone/>
            </a:pPr>
            <a:r>
              <a:rPr lang="fr-FR" sz="2400" dirty="0" smtClean="0">
                <a:latin typeface="Calibri" pitchFamily="34" charset="0"/>
              </a:rPr>
              <a:t>Facteurs intervenant dans la physiologie du retour veineux : 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fr-FR" sz="2400" dirty="0" smtClean="0">
                <a:latin typeface="Calibri" pitchFamily="34" charset="0"/>
              </a:rPr>
              <a:t>L’ écrasement de la semelle veineuse plantaire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fr-FR" sz="2400" dirty="0" smtClean="0">
                <a:latin typeface="Calibri" pitchFamily="34" charset="0"/>
              </a:rPr>
              <a:t>Les contractions musculaires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fr-FR" sz="2400" dirty="0" smtClean="0">
                <a:latin typeface="Calibri" pitchFamily="34" charset="0"/>
              </a:rPr>
              <a:t>L’éjection ventriculaire gauche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fr-FR" sz="2400" dirty="0" smtClean="0">
                <a:latin typeface="Calibri" pitchFamily="34" charset="0"/>
              </a:rPr>
              <a:t>Les mouvements respiratoires (aspiration)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fr-FR" sz="2400" dirty="0" smtClean="0">
                <a:latin typeface="Calibri" pitchFamily="34" charset="0"/>
              </a:rPr>
              <a:t>La pulsation des artères satellites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fr-FR" sz="2400" dirty="0" smtClean="0">
                <a:latin typeface="Calibri" pitchFamily="34" charset="0"/>
              </a:rPr>
              <a:t>Le tonus veineux</a:t>
            </a:r>
          </a:p>
          <a:p>
            <a:endParaRPr lang="fr-FR" dirty="0"/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fr-FR" dirty="0" smtClean="0">
                <a:latin typeface="Calibri" pitchFamily="34" charset="0"/>
              </a:rPr>
              <a:t>Un peu de physiologie</a:t>
            </a:r>
            <a:endParaRPr lang="fr-FR" dirty="0">
              <a:latin typeface="Calibri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 l="36580" t="43825"/>
          <a:stretch>
            <a:fillRect/>
          </a:stretch>
        </p:blipFill>
        <p:spPr bwMode="auto">
          <a:xfrm>
            <a:off x="6522318" y="3356992"/>
            <a:ext cx="2621682" cy="1476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28728" y="2132856"/>
            <a:ext cx="2615272" cy="11226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idx="1"/>
          </p:nvPr>
        </p:nvSpPr>
        <p:spPr>
          <a:xfrm>
            <a:off x="1331640" y="4149080"/>
            <a:ext cx="7123113" cy="1673225"/>
          </a:xfrm>
        </p:spPr>
        <p:txBody>
          <a:bodyPr>
            <a:normAutofit/>
          </a:bodyPr>
          <a:lstStyle/>
          <a:p>
            <a:pPr algn="ctr"/>
            <a:r>
              <a:rPr lang="fr-FR" sz="3600" b="1" dirty="0" smtClean="0"/>
              <a:t>La thrombose veineuse profonde</a:t>
            </a:r>
            <a:endParaRPr lang="fr-FR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257800"/>
          </a:xfrm>
        </p:spPr>
        <p:txBody>
          <a:bodyPr>
            <a:normAutofit/>
          </a:bodyPr>
          <a:lstStyle/>
          <a:p>
            <a:pPr>
              <a:buSzPct val="100000"/>
              <a:buFont typeface="Arial" pitchFamily="34" charset="0"/>
              <a:buChar char="•"/>
            </a:pPr>
            <a:r>
              <a:rPr lang="fr-FR" sz="2200" dirty="0" smtClean="0">
                <a:latin typeface="Calibri" pitchFamily="34" charset="0"/>
              </a:rPr>
              <a:t>Formation d’un caillot de fibrine au niveau d’une </a:t>
            </a:r>
            <a:r>
              <a:rPr lang="fr-FR" sz="2200" dirty="0" smtClean="0">
                <a:latin typeface="Calibri" pitchFamily="34" charset="0"/>
              </a:rPr>
              <a:t>veine du réseau </a:t>
            </a:r>
          </a:p>
          <a:p>
            <a:pPr>
              <a:buSzPct val="100000"/>
              <a:buNone/>
            </a:pPr>
            <a:r>
              <a:rPr lang="fr-FR" sz="2200" dirty="0" smtClean="0">
                <a:latin typeface="Calibri" pitchFamily="34" charset="0"/>
              </a:rPr>
              <a:t>veineux profond des membres inférieurs (</a:t>
            </a:r>
            <a:r>
              <a:rPr lang="fr-FR" sz="2200" dirty="0" smtClean="0">
                <a:latin typeface="Calibri" pitchFamily="34" charset="0"/>
              </a:rPr>
              <a:t>tibiales antérieures et </a:t>
            </a:r>
            <a:endParaRPr lang="fr-FR" sz="2200" dirty="0" smtClean="0">
              <a:latin typeface="Calibri" pitchFamily="34" charset="0"/>
            </a:endParaRPr>
          </a:p>
          <a:p>
            <a:pPr>
              <a:buSzPct val="100000"/>
              <a:buNone/>
            </a:pPr>
            <a:r>
              <a:rPr lang="fr-FR" sz="2200" dirty="0" smtClean="0">
                <a:latin typeface="Calibri" pitchFamily="34" charset="0"/>
              </a:rPr>
              <a:t>postérieures</a:t>
            </a:r>
            <a:r>
              <a:rPr lang="fr-FR" sz="2200" dirty="0" smtClean="0">
                <a:latin typeface="Calibri" pitchFamily="34" charset="0"/>
              </a:rPr>
              <a:t>, péronières, poplitée fémorale superficielle et </a:t>
            </a:r>
            <a:endParaRPr lang="fr-FR" sz="2200" dirty="0" smtClean="0">
              <a:latin typeface="Calibri" pitchFamily="34" charset="0"/>
            </a:endParaRPr>
          </a:p>
          <a:p>
            <a:pPr>
              <a:buSzPct val="100000"/>
              <a:buNone/>
            </a:pPr>
            <a:r>
              <a:rPr lang="fr-FR" sz="2200" dirty="0" smtClean="0">
                <a:latin typeface="Calibri" pitchFamily="34" charset="0"/>
              </a:rPr>
              <a:t>profonde</a:t>
            </a:r>
            <a:r>
              <a:rPr lang="fr-FR" sz="2200" dirty="0" smtClean="0">
                <a:latin typeface="Calibri" pitchFamily="34" charset="0"/>
              </a:rPr>
              <a:t>, puis iliaque </a:t>
            </a:r>
            <a:r>
              <a:rPr lang="fr-FR" sz="2200" dirty="0" smtClean="0">
                <a:latin typeface="Calibri" pitchFamily="34" charset="0"/>
              </a:rPr>
              <a:t>pouvant s’étendre a la veine cave inférieure).</a:t>
            </a:r>
          </a:p>
          <a:p>
            <a:pPr>
              <a:buSzPct val="100000"/>
              <a:buFont typeface="Arial" pitchFamily="34" charset="0"/>
              <a:buChar char="•"/>
            </a:pPr>
            <a:endParaRPr lang="fr-FR" sz="2200" dirty="0" smtClean="0">
              <a:latin typeface="Calibri" pitchFamily="34" charset="0"/>
            </a:endParaRPr>
          </a:p>
          <a:p>
            <a:pPr>
              <a:buSzPct val="100000"/>
              <a:buFont typeface="Arial" pitchFamily="34" charset="0"/>
              <a:buChar char="•"/>
            </a:pPr>
            <a:r>
              <a:rPr lang="fr-FR" sz="2200" dirty="0" smtClean="0">
                <a:latin typeface="Calibri" pitchFamily="34" charset="0"/>
              </a:rPr>
              <a:t>La </a:t>
            </a:r>
            <a:r>
              <a:rPr lang="fr-FR" sz="2200" dirty="0" smtClean="0">
                <a:latin typeface="Calibri" pitchFamily="34" charset="0"/>
              </a:rPr>
              <a:t>gravité des </a:t>
            </a:r>
            <a:r>
              <a:rPr lang="fr-FR" sz="2200" dirty="0" smtClean="0">
                <a:latin typeface="Calibri" pitchFamily="34" charset="0"/>
              </a:rPr>
              <a:t>TVP est en rapport avec le siège et l’étendue du thrombus.</a:t>
            </a:r>
          </a:p>
          <a:p>
            <a:pPr>
              <a:buSzPct val="100000"/>
              <a:buFont typeface="Arial" pitchFamily="34" charset="0"/>
              <a:buChar char="•"/>
            </a:pPr>
            <a:endParaRPr lang="fr-FR" sz="2200" dirty="0" smtClean="0">
              <a:latin typeface="Calibri" pitchFamily="34" charset="0"/>
            </a:endParaRPr>
          </a:p>
          <a:p>
            <a:pPr>
              <a:buSzPct val="100000"/>
              <a:buFont typeface="Arial" pitchFamily="34" charset="0"/>
              <a:buChar char="•"/>
            </a:pPr>
            <a:r>
              <a:rPr lang="fr-FR" sz="2200" dirty="0" smtClean="0">
                <a:latin typeface="Calibri" pitchFamily="34" charset="0"/>
              </a:rPr>
              <a:t>On distingue :</a:t>
            </a:r>
          </a:p>
          <a:p>
            <a:pPr>
              <a:buNone/>
            </a:pPr>
            <a:r>
              <a:rPr lang="fr-FR" sz="2200" dirty="0" smtClean="0">
                <a:latin typeface="Calibri" pitchFamily="34" charset="0"/>
              </a:rPr>
              <a:t>                - TVP </a:t>
            </a:r>
            <a:r>
              <a:rPr lang="fr-FR" sz="2200" dirty="0" smtClean="0">
                <a:latin typeface="Calibri" pitchFamily="34" charset="0"/>
              </a:rPr>
              <a:t>proximale = TVP située au dessus de l’interligne </a:t>
            </a:r>
            <a:r>
              <a:rPr lang="fr-FR" sz="2200" dirty="0" smtClean="0">
                <a:latin typeface="Calibri" pitchFamily="34" charset="0"/>
              </a:rPr>
              <a:t>  </a:t>
            </a:r>
          </a:p>
          <a:p>
            <a:pPr>
              <a:buNone/>
            </a:pPr>
            <a:r>
              <a:rPr lang="fr-FR" sz="2200" dirty="0" smtClean="0">
                <a:latin typeface="Calibri" pitchFamily="34" charset="0"/>
              </a:rPr>
              <a:t> </a:t>
            </a:r>
            <a:r>
              <a:rPr lang="fr-FR" sz="2200" dirty="0" smtClean="0">
                <a:latin typeface="Calibri" pitchFamily="34" charset="0"/>
              </a:rPr>
              <a:t>                                               articulaire du genou.</a:t>
            </a:r>
            <a:endParaRPr lang="fr-FR" sz="2200" dirty="0" smtClean="0">
              <a:latin typeface="Calibri" pitchFamily="34" charset="0"/>
            </a:endParaRPr>
          </a:p>
          <a:p>
            <a:pPr>
              <a:buNone/>
            </a:pPr>
            <a:r>
              <a:rPr lang="fr-FR" sz="2200" dirty="0" smtClean="0">
                <a:latin typeface="Calibri" pitchFamily="34" charset="0"/>
              </a:rPr>
              <a:t>                - TVP </a:t>
            </a:r>
            <a:r>
              <a:rPr lang="fr-FR" sz="2200" dirty="0" smtClean="0">
                <a:latin typeface="Calibri" pitchFamily="34" charset="0"/>
              </a:rPr>
              <a:t>distale = TVP surales ou du </a:t>
            </a:r>
            <a:r>
              <a:rPr lang="fr-FR" sz="2200" dirty="0" smtClean="0">
                <a:latin typeface="Calibri" pitchFamily="34" charset="0"/>
              </a:rPr>
              <a:t>mollet.</a:t>
            </a:r>
            <a:endParaRPr lang="fr-FR" sz="2200" dirty="0" smtClean="0">
              <a:latin typeface="Calibri" pitchFamily="34" charset="0"/>
            </a:endParaRPr>
          </a:p>
          <a:p>
            <a:pPr>
              <a:buFont typeface="Arial" pitchFamily="34" charset="0"/>
              <a:buChar char="•"/>
            </a:pPr>
            <a:endParaRPr lang="fr-FR" sz="2200" dirty="0" smtClean="0">
              <a:latin typeface="Calibri" pitchFamily="34" charset="0"/>
            </a:endParaRPr>
          </a:p>
          <a:p>
            <a:pPr>
              <a:buFont typeface="Arial" pitchFamily="34" charset="0"/>
              <a:buChar char="•"/>
            </a:pPr>
            <a:endParaRPr lang="fr-FR" sz="2200" dirty="0" smtClean="0">
              <a:latin typeface="Calibri" pitchFamily="34" charset="0"/>
            </a:endParaRPr>
          </a:p>
          <a:p>
            <a:pPr>
              <a:buNone/>
            </a:pPr>
            <a:endParaRPr lang="fr-FR" sz="2200" dirty="0" smtClean="0">
              <a:latin typeface="Calibri" pitchFamily="34" charset="0"/>
            </a:endParaRPr>
          </a:p>
          <a:p>
            <a:endParaRPr lang="fr-FR" dirty="0"/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fr-FR" dirty="0" smtClean="0">
                <a:latin typeface="Calibri" pitchFamily="34" charset="0"/>
              </a:rPr>
              <a:t>Définition</a:t>
            </a:r>
            <a:endParaRPr lang="fr-FR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latin typeface="Calibri" pitchFamily="34" charset="0"/>
              </a:rPr>
              <a:t>Epidémiologie</a:t>
            </a:r>
            <a:endParaRPr lang="fr-FR" dirty="0">
              <a:latin typeface="Calibri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ctr">
              <a:lnSpc>
                <a:spcPct val="150000"/>
              </a:lnSpc>
              <a:buNone/>
            </a:pPr>
            <a:endParaRPr lang="fr-FR" sz="2200" b="1" dirty="0" smtClean="0">
              <a:latin typeface="Calibri" pitchFamily="34" charset="0"/>
            </a:endParaRPr>
          </a:p>
          <a:p>
            <a:pPr algn="ctr">
              <a:lnSpc>
                <a:spcPct val="150000"/>
              </a:lnSpc>
              <a:buNone/>
            </a:pPr>
            <a:r>
              <a:rPr lang="fr-FR" sz="2200" b="1" dirty="0" smtClean="0">
                <a:latin typeface="Calibri" pitchFamily="34" charset="0"/>
              </a:rPr>
              <a:t>TVP </a:t>
            </a:r>
            <a:r>
              <a:rPr lang="fr-FR" sz="2200" b="1" dirty="0" smtClean="0">
                <a:latin typeface="Calibri" pitchFamily="34" charset="0"/>
              </a:rPr>
              <a:t>= problème santé publique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fr-FR" sz="2200" dirty="0" smtClean="0">
              <a:latin typeface="Calibri" pitchFamily="34" charset="0"/>
            </a:endParaRPr>
          </a:p>
          <a:p>
            <a:pPr>
              <a:lnSpc>
                <a:spcPct val="150000"/>
              </a:lnSpc>
              <a:buSzPct val="100000"/>
              <a:buFont typeface="Arial" pitchFamily="34" charset="0"/>
              <a:buChar char="•"/>
            </a:pPr>
            <a:r>
              <a:rPr lang="fr-FR" sz="2200" dirty="0" smtClean="0">
                <a:latin typeface="Calibri" pitchFamily="34" charset="0"/>
              </a:rPr>
              <a:t>Incidence </a:t>
            </a:r>
            <a:r>
              <a:rPr lang="fr-FR" sz="2200" dirty="0" smtClean="0">
                <a:latin typeface="Calibri" pitchFamily="34" charset="0"/>
              </a:rPr>
              <a:t>TVP 1,2/1000 par an</a:t>
            </a:r>
          </a:p>
          <a:p>
            <a:pPr>
              <a:lnSpc>
                <a:spcPct val="150000"/>
              </a:lnSpc>
              <a:buSzPct val="100000"/>
              <a:buFont typeface="Arial" pitchFamily="34" charset="0"/>
              <a:buChar char="•"/>
            </a:pPr>
            <a:r>
              <a:rPr lang="fr-FR" sz="2200" dirty="0" smtClean="0">
                <a:latin typeface="Calibri" pitchFamily="34" charset="0"/>
              </a:rPr>
              <a:t>Augmente avec l’âge</a:t>
            </a:r>
          </a:p>
          <a:p>
            <a:pPr>
              <a:lnSpc>
                <a:spcPct val="150000"/>
              </a:lnSpc>
              <a:buSzPct val="100000"/>
              <a:buFont typeface="Arial" pitchFamily="34" charset="0"/>
              <a:buChar char="•"/>
            </a:pPr>
            <a:r>
              <a:rPr lang="fr-FR" sz="2200" dirty="0" smtClean="0">
                <a:latin typeface="Calibri" pitchFamily="34" charset="0"/>
              </a:rPr>
              <a:t>Touche le plus souvent des </a:t>
            </a:r>
            <a:r>
              <a:rPr lang="fr-FR" sz="2200" dirty="0" smtClean="0">
                <a:latin typeface="Calibri" pitchFamily="34" charset="0"/>
              </a:rPr>
              <a:t>femmes</a:t>
            </a:r>
            <a:endParaRPr lang="fr-FR" sz="2200" dirty="0" smtClean="0">
              <a:latin typeface="Calibri" pitchFamily="34" charset="0"/>
            </a:endParaRPr>
          </a:p>
          <a:p>
            <a:pPr>
              <a:lnSpc>
                <a:spcPct val="150000"/>
              </a:lnSpc>
              <a:buSzPct val="100000"/>
              <a:buFont typeface="Arial" pitchFamily="34" charset="0"/>
              <a:buChar char="•"/>
            </a:pPr>
            <a:r>
              <a:rPr lang="fr-FR" sz="2200" dirty="0" smtClean="0">
                <a:latin typeface="Calibri" pitchFamily="34" charset="0"/>
              </a:rPr>
              <a:t>Récidive </a:t>
            </a:r>
            <a:r>
              <a:rPr lang="fr-FR" sz="2200" dirty="0" smtClean="0">
                <a:latin typeface="Calibri" pitchFamily="34" charset="0"/>
              </a:rPr>
              <a:t>5 à 7% par an</a:t>
            </a:r>
          </a:p>
          <a:p>
            <a:pPr>
              <a:lnSpc>
                <a:spcPct val="150000"/>
              </a:lnSpc>
              <a:buSzPct val="100000"/>
              <a:buFont typeface="Arial" pitchFamily="34" charset="0"/>
              <a:buChar char="•"/>
            </a:pPr>
            <a:r>
              <a:rPr lang="fr-FR" sz="2200" dirty="0" smtClean="0">
                <a:latin typeface="Calibri" pitchFamily="34" charset="0"/>
              </a:rPr>
              <a:t>Maladie post-phlébitique 30% après 1</a:t>
            </a:r>
            <a:r>
              <a:rPr lang="fr-FR" sz="2200" baseline="30000" dirty="0" smtClean="0">
                <a:latin typeface="Calibri" pitchFamily="34" charset="0"/>
              </a:rPr>
              <a:t>er</a:t>
            </a:r>
            <a:r>
              <a:rPr lang="fr-FR" sz="2200" dirty="0" smtClean="0">
                <a:latin typeface="Calibri" pitchFamily="34" charset="0"/>
              </a:rPr>
              <a:t> épisode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>
                <a:latin typeface="Calibri" pitchFamily="34" charset="0"/>
              </a:rPr>
              <a:t>Physiopathologie </a:t>
            </a:r>
            <a:r>
              <a:rPr lang="fr-FR" dirty="0" smtClean="0">
                <a:latin typeface="Calibri" pitchFamily="34" charset="0"/>
              </a:rPr>
              <a:t>et histoire naturelle</a:t>
            </a:r>
            <a:endParaRPr lang="fr-FR" dirty="0">
              <a:latin typeface="Calibri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179512" y="1600200"/>
            <a:ext cx="6552728" cy="492514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r>
              <a:rPr lang="fr-FR" sz="2200" b="1" dirty="0" smtClean="0">
                <a:solidFill>
                  <a:srgbClr val="00B050"/>
                </a:solidFill>
                <a:latin typeface="Calibri" pitchFamily="34" charset="0"/>
              </a:rPr>
              <a:t>Triade de Virchow </a:t>
            </a:r>
            <a:r>
              <a:rPr lang="fr-FR" sz="2200" b="1" dirty="0" smtClean="0">
                <a:solidFill>
                  <a:srgbClr val="00B050"/>
                </a:solidFill>
                <a:latin typeface="Calibri" pitchFamily="34" charset="0"/>
              </a:rPr>
              <a:t> :</a:t>
            </a:r>
            <a:endParaRPr lang="en-US" sz="2200" b="1" dirty="0" smtClean="0">
              <a:solidFill>
                <a:srgbClr val="00B050"/>
              </a:solidFill>
              <a:latin typeface="Calibri" pitchFamily="34" charset="0"/>
            </a:endParaRPr>
          </a:p>
          <a:p>
            <a:pPr lvl="1">
              <a:lnSpc>
                <a:spcPct val="90000"/>
              </a:lnSpc>
              <a:buSzPct val="100000"/>
              <a:buFont typeface="Arial" pitchFamily="34" charset="0"/>
              <a:buChar char="•"/>
            </a:pPr>
            <a:r>
              <a:rPr lang="fr-FR" sz="2200" dirty="0" smtClean="0">
                <a:latin typeface="Calibri" pitchFamily="34" charset="0"/>
              </a:rPr>
              <a:t>Stase veineuse</a:t>
            </a:r>
            <a:endParaRPr lang="en-US" sz="2200" dirty="0" smtClean="0">
              <a:latin typeface="Calibri" pitchFamily="34" charset="0"/>
            </a:endParaRPr>
          </a:p>
          <a:p>
            <a:pPr lvl="1">
              <a:lnSpc>
                <a:spcPct val="90000"/>
              </a:lnSpc>
              <a:buSzPct val="100000"/>
              <a:buFont typeface="Arial" pitchFamily="34" charset="0"/>
              <a:buChar char="•"/>
            </a:pPr>
            <a:r>
              <a:rPr lang="fr-FR" sz="2200" dirty="0" smtClean="0">
                <a:latin typeface="Calibri" pitchFamily="34" charset="0"/>
              </a:rPr>
              <a:t>Activation des facteurs de la coagulation : hypercoagulabilité </a:t>
            </a:r>
          </a:p>
          <a:p>
            <a:pPr lvl="1">
              <a:lnSpc>
                <a:spcPct val="90000"/>
              </a:lnSpc>
              <a:buSzPct val="100000"/>
              <a:buFont typeface="Arial" pitchFamily="34" charset="0"/>
              <a:buChar char="•"/>
            </a:pPr>
            <a:r>
              <a:rPr lang="fr-FR" sz="2200" dirty="0" smtClean="0">
                <a:latin typeface="Calibri" pitchFamily="34" charset="0"/>
              </a:rPr>
              <a:t>Altération de la paroi veineuse </a:t>
            </a:r>
            <a:endParaRPr lang="fr-FR" sz="2200" dirty="0" smtClean="0">
              <a:latin typeface="Calibri" pitchFamily="34" charset="0"/>
            </a:endParaRPr>
          </a:p>
          <a:p>
            <a:pPr lvl="1">
              <a:lnSpc>
                <a:spcPct val="90000"/>
              </a:lnSpc>
              <a:buNone/>
            </a:pPr>
            <a:endParaRPr lang="fr-FR" sz="2200" dirty="0" smtClean="0">
              <a:latin typeface="Calibri" pitchFamily="34" charset="0"/>
            </a:endParaRPr>
          </a:p>
          <a:p>
            <a:pPr marL="36000" lvl="1">
              <a:lnSpc>
                <a:spcPct val="90000"/>
              </a:lnSpc>
              <a:buNone/>
            </a:pPr>
            <a:r>
              <a:rPr lang="fr-FR" sz="2200" b="1" dirty="0" smtClean="0">
                <a:solidFill>
                  <a:srgbClr val="00B050"/>
                </a:solidFill>
                <a:latin typeface="Calibri" pitchFamily="34" charset="0"/>
              </a:rPr>
              <a:t>Evolution :</a:t>
            </a:r>
          </a:p>
          <a:p>
            <a:pPr marL="72000" lvl="1" indent="-457200">
              <a:lnSpc>
                <a:spcPct val="90000"/>
              </a:lnSpc>
              <a:spcBef>
                <a:spcPts val="0"/>
              </a:spcBef>
              <a:buSzPct val="100000"/>
              <a:buFont typeface="+mj-lt"/>
              <a:buAutoNum type="arabicPeriod"/>
            </a:pPr>
            <a:r>
              <a:rPr lang="fr-FR" sz="2200" b="1" dirty="0" smtClean="0">
                <a:latin typeface="Calibri" pitchFamily="34" charset="0"/>
              </a:rPr>
              <a:t>Extension</a:t>
            </a:r>
            <a:r>
              <a:rPr lang="fr-FR" sz="2200" dirty="0" smtClean="0">
                <a:latin typeface="Calibri" pitchFamily="34" charset="0"/>
              </a:rPr>
              <a:t> </a:t>
            </a:r>
            <a:r>
              <a:rPr lang="fr-FR" sz="2200" dirty="0" smtClean="0">
                <a:latin typeface="Calibri" pitchFamily="34" charset="0"/>
              </a:rPr>
              <a:t>en amont et en aval d’ un thrombus non adhérent à la paroi comportant un risque important </a:t>
            </a:r>
            <a:r>
              <a:rPr lang="fr-FR" sz="2200" dirty="0" smtClean="0">
                <a:latin typeface="Calibri" pitchFamily="34" charset="0"/>
              </a:rPr>
              <a:t>d'embolie</a:t>
            </a:r>
          </a:p>
          <a:p>
            <a:pPr marL="72000" lvl="1" indent="-457200">
              <a:lnSpc>
                <a:spcPct val="90000"/>
              </a:lnSpc>
              <a:spcBef>
                <a:spcPts val="0"/>
              </a:spcBef>
              <a:buSzPct val="100000"/>
              <a:buFont typeface="+mj-lt"/>
              <a:buAutoNum type="arabicPeriod"/>
            </a:pPr>
            <a:r>
              <a:rPr lang="fr-FR" sz="2200" b="1" dirty="0" smtClean="0">
                <a:latin typeface="Calibri" pitchFamily="34" charset="0"/>
              </a:rPr>
              <a:t>Obstruction</a:t>
            </a:r>
            <a:r>
              <a:rPr lang="fr-FR" sz="2200" dirty="0" smtClean="0">
                <a:latin typeface="Calibri" pitchFamily="34" charset="0"/>
              </a:rPr>
              <a:t> </a:t>
            </a:r>
            <a:r>
              <a:rPr lang="fr-FR" sz="2200" dirty="0" smtClean="0">
                <a:latin typeface="Calibri" pitchFamily="34" charset="0"/>
              </a:rPr>
              <a:t>de la lumière vasculaire : douleur, </a:t>
            </a:r>
            <a:r>
              <a:rPr lang="fr-FR" sz="2200" dirty="0" smtClean="0">
                <a:latin typeface="Calibri" pitchFamily="34" charset="0"/>
              </a:rPr>
              <a:t>œdème….</a:t>
            </a:r>
          </a:p>
          <a:p>
            <a:pPr marL="72000" lvl="1" indent="-457200">
              <a:lnSpc>
                <a:spcPct val="90000"/>
              </a:lnSpc>
              <a:spcBef>
                <a:spcPts val="0"/>
              </a:spcBef>
              <a:buSzPct val="100000"/>
              <a:buFont typeface="+mj-lt"/>
              <a:buAutoNum type="arabicPeriod"/>
            </a:pPr>
            <a:r>
              <a:rPr lang="fr-FR" sz="2200" b="1" dirty="0" smtClean="0">
                <a:latin typeface="Calibri" pitchFamily="34" charset="0"/>
              </a:rPr>
              <a:t>Destruction </a:t>
            </a:r>
            <a:r>
              <a:rPr lang="fr-FR" sz="2200" b="1" dirty="0" smtClean="0">
                <a:latin typeface="Calibri" pitchFamily="34" charset="0"/>
              </a:rPr>
              <a:t>valvulaire </a:t>
            </a:r>
            <a:r>
              <a:rPr lang="fr-FR" sz="2200" dirty="0" smtClean="0">
                <a:latin typeface="Calibri" pitchFamily="34" charset="0"/>
                <a:sym typeface="Wingdings" pitchFamily="2" charset="2"/>
              </a:rPr>
              <a:t></a:t>
            </a:r>
            <a:r>
              <a:rPr lang="fr-FR" sz="2200" dirty="0" smtClean="0">
                <a:latin typeface="Calibri" pitchFamily="34" charset="0"/>
              </a:rPr>
              <a:t> maladie </a:t>
            </a:r>
            <a:r>
              <a:rPr lang="fr-FR" sz="2200" dirty="0" smtClean="0">
                <a:latin typeface="Calibri" pitchFamily="34" charset="0"/>
              </a:rPr>
              <a:t>post phlébitique</a:t>
            </a:r>
            <a:endParaRPr lang="en-US" sz="2200" dirty="0" smtClean="0">
              <a:latin typeface="Calibri" pitchFamily="34" charset="0"/>
            </a:endParaRPr>
          </a:p>
          <a:p>
            <a:pPr lvl="1">
              <a:lnSpc>
                <a:spcPct val="90000"/>
              </a:lnSpc>
              <a:buNone/>
            </a:pPr>
            <a:endParaRPr lang="en-US" sz="2200" dirty="0" smtClean="0">
              <a:latin typeface="Calibri" pitchFamily="34" charset="0"/>
            </a:endParaRPr>
          </a:p>
          <a:p>
            <a:endParaRPr lang="fr-FR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 l="20977" t="5488"/>
          <a:stretch>
            <a:fillRect/>
          </a:stretch>
        </p:blipFill>
        <p:spPr bwMode="auto">
          <a:xfrm>
            <a:off x="6372200" y="1772816"/>
            <a:ext cx="2483534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fr-FR" sz="2200" b="1" dirty="0" smtClean="0">
                <a:solidFill>
                  <a:srgbClr val="00B050"/>
                </a:solidFill>
                <a:latin typeface="Calibri" pitchFamily="34" charset="0"/>
              </a:rPr>
              <a:t>Facteurs de risque majeurs </a:t>
            </a:r>
            <a:r>
              <a:rPr lang="fr-FR" sz="2200" dirty="0" smtClean="0">
                <a:latin typeface="Calibri" pitchFamily="34" charset="0"/>
              </a:rPr>
              <a:t/>
            </a:r>
            <a:br>
              <a:rPr lang="fr-FR" sz="2200" dirty="0" smtClean="0">
                <a:latin typeface="Calibri" pitchFamily="34" charset="0"/>
              </a:rPr>
            </a:br>
            <a:endParaRPr lang="fr-FR" sz="2200" dirty="0" smtClean="0">
              <a:latin typeface="Calibri" pitchFamily="34" charset="0"/>
            </a:endParaRPr>
          </a:p>
          <a:p>
            <a:pPr>
              <a:lnSpc>
                <a:spcPct val="150000"/>
              </a:lnSpc>
              <a:buSzPct val="100000"/>
              <a:buFont typeface="Arial" pitchFamily="34" charset="0"/>
              <a:buChar char="•"/>
            </a:pPr>
            <a:r>
              <a:rPr lang="fr-FR" sz="2200" dirty="0" smtClean="0">
                <a:latin typeface="Calibri" pitchFamily="34" charset="0"/>
              </a:rPr>
              <a:t>Fracture </a:t>
            </a:r>
            <a:r>
              <a:rPr lang="fr-FR" sz="2200" dirty="0" smtClean="0">
                <a:latin typeface="Calibri" pitchFamily="34" charset="0"/>
              </a:rPr>
              <a:t>(hanche ou jambe)</a:t>
            </a:r>
          </a:p>
          <a:p>
            <a:pPr>
              <a:lnSpc>
                <a:spcPct val="150000"/>
              </a:lnSpc>
              <a:buSzPct val="100000"/>
              <a:buFont typeface="Arial" pitchFamily="34" charset="0"/>
              <a:buChar char="•"/>
            </a:pPr>
            <a:r>
              <a:rPr lang="fr-FR" sz="2200" dirty="0" smtClean="0">
                <a:latin typeface="Calibri" pitchFamily="34" charset="0"/>
              </a:rPr>
              <a:t>Remplacement de genou ou de hanche</a:t>
            </a:r>
          </a:p>
          <a:p>
            <a:pPr>
              <a:lnSpc>
                <a:spcPct val="150000"/>
              </a:lnSpc>
              <a:buSzPct val="100000"/>
              <a:buFont typeface="Arial" pitchFamily="34" charset="0"/>
              <a:buChar char="•"/>
            </a:pPr>
            <a:r>
              <a:rPr lang="fr-FR" sz="2200" dirty="0" smtClean="0">
                <a:latin typeface="Calibri" pitchFamily="34" charset="0"/>
              </a:rPr>
              <a:t>Chirurgie générale majeure</a:t>
            </a:r>
          </a:p>
          <a:p>
            <a:pPr>
              <a:lnSpc>
                <a:spcPct val="150000"/>
              </a:lnSpc>
              <a:buSzPct val="100000"/>
              <a:buFont typeface="Arial" pitchFamily="34" charset="0"/>
              <a:buChar char="•"/>
            </a:pPr>
            <a:r>
              <a:rPr lang="fr-FR" sz="2200" dirty="0" smtClean="0">
                <a:latin typeface="Calibri" pitchFamily="34" charset="0"/>
              </a:rPr>
              <a:t>Traumatisme général</a:t>
            </a:r>
          </a:p>
          <a:p>
            <a:pPr>
              <a:lnSpc>
                <a:spcPct val="150000"/>
              </a:lnSpc>
              <a:buSzPct val="100000"/>
              <a:buFont typeface="Arial" pitchFamily="34" charset="0"/>
              <a:buChar char="•"/>
            </a:pPr>
            <a:r>
              <a:rPr lang="fr-FR" sz="2200" dirty="0" smtClean="0">
                <a:latin typeface="Calibri" pitchFamily="34" charset="0"/>
              </a:rPr>
              <a:t>Lésion moelle épinière</a:t>
            </a:r>
          </a:p>
          <a:p>
            <a:endParaRPr lang="fr-FR" dirty="0"/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fr-FR" dirty="0" smtClean="0">
                <a:latin typeface="Calibri" pitchFamily="34" charset="0"/>
              </a:rPr>
              <a:t>Facteurs de risque de TVP</a:t>
            </a:r>
            <a:endParaRPr lang="fr-FR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édian">
  <a:themeElements>
    <a:clrScheme name="Personnalisé 1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Mé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é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701</TotalTime>
  <Words>659</Words>
  <Application>Microsoft Office PowerPoint</Application>
  <PresentationFormat>Affichage à l'écran (4:3)</PresentationFormat>
  <Paragraphs>170</Paragraphs>
  <Slides>20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20</vt:i4>
      </vt:variant>
    </vt:vector>
  </HeadingPairs>
  <TitlesOfParts>
    <vt:vector size="21" baseType="lpstr">
      <vt:lpstr>Médian</vt:lpstr>
      <vt:lpstr>Thrombose veineuse profonde des membres inferieurs</vt:lpstr>
      <vt:lpstr>Un peu d’anatomie</vt:lpstr>
      <vt:lpstr>Un peu d’anatomie</vt:lpstr>
      <vt:lpstr>Un peu de physiologie</vt:lpstr>
      <vt:lpstr>Diapositive 5</vt:lpstr>
      <vt:lpstr>Définition</vt:lpstr>
      <vt:lpstr>Epidémiologie</vt:lpstr>
      <vt:lpstr>Physiopathologie et histoire naturelle</vt:lpstr>
      <vt:lpstr>Facteurs de risque de TVP</vt:lpstr>
      <vt:lpstr>Facteurs de risque de TVP</vt:lpstr>
      <vt:lpstr>Facteurs de risque de TVP</vt:lpstr>
      <vt:lpstr>Diagnostic clinique: </vt:lpstr>
      <vt:lpstr>Diagnostic clinique</vt:lpstr>
      <vt:lpstr>Formes clinique</vt:lpstr>
      <vt:lpstr>Examens complémentaires</vt:lpstr>
      <vt:lpstr>Examens complémentaires</vt:lpstr>
      <vt:lpstr>Diagnostics différentiels</vt:lpstr>
      <vt:lpstr> Evolution et pronostic </vt:lpstr>
      <vt:lpstr> Evolution et pronostic </vt:lpstr>
      <vt:lpstr>Traitement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K</dc:creator>
  <cp:lastModifiedBy>K</cp:lastModifiedBy>
  <cp:revision>70</cp:revision>
  <dcterms:created xsi:type="dcterms:W3CDTF">2016-05-11T08:56:10Z</dcterms:created>
  <dcterms:modified xsi:type="dcterms:W3CDTF">2016-05-11T20:38:00Z</dcterms:modified>
</cp:coreProperties>
</file>