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62" r:id="rId2"/>
    <p:sldId id="265" r:id="rId3"/>
    <p:sldId id="263" r:id="rId4"/>
    <p:sldId id="264" r:id="rId5"/>
    <p:sldId id="266" r:id="rId6"/>
    <p:sldId id="268" r:id="rId7"/>
    <p:sldId id="269" r:id="rId8"/>
    <p:sldId id="270" r:id="rId9"/>
    <p:sldId id="271" r:id="rId10"/>
    <p:sldId id="272" r:id="rId11"/>
    <p:sldId id="274" r:id="rId12"/>
    <p:sldId id="276" r:id="rId13"/>
    <p:sldId id="278" r:id="rId14"/>
    <p:sldId id="279" r:id="rId15"/>
    <p:sldId id="281" r:id="rId16"/>
    <p:sldId id="282" r:id="rId17"/>
    <p:sldId id="283" r:id="rId18"/>
    <p:sldId id="297" r:id="rId19"/>
    <p:sldId id="298" r:id="rId20"/>
    <p:sldId id="284" r:id="rId21"/>
    <p:sldId id="299" r:id="rId22"/>
    <p:sldId id="285" r:id="rId23"/>
    <p:sldId id="286" r:id="rId24"/>
    <p:sldId id="287" r:id="rId25"/>
    <p:sldId id="288" r:id="rId26"/>
    <p:sldId id="300" r:id="rId27"/>
    <p:sldId id="289" r:id="rId28"/>
    <p:sldId id="290" r:id="rId29"/>
    <p:sldId id="301" r:id="rId30"/>
    <p:sldId id="291" r:id="rId31"/>
    <p:sldId id="292" r:id="rId32"/>
    <p:sldId id="304" r:id="rId33"/>
    <p:sldId id="305" r:id="rId34"/>
    <p:sldId id="293" r:id="rId35"/>
    <p:sldId id="294" r:id="rId36"/>
    <p:sldId id="295" r:id="rId37"/>
    <p:sldId id="308" r:id="rId38"/>
    <p:sldId id="307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8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E2E48-C0DB-4628-82F0-4D26030467F0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5C215-8B0D-473F-A18F-72244FD2AB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0014A-15AC-4D8E-B65B-7F108D6E5620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3C36B-7BF2-4A09-A570-E8875CD647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3C36B-7BF2-4A09-A570-E8875CD6474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81C2-59B3-4DEE-8BC4-D84A6EBDD3B5}" type="datetimeFigureOut">
              <a:rPr lang="fr-FR" smtClean="0"/>
              <a:pPr/>
              <a:t>25/11/2017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B48A-722A-4A75-ABB4-C1BACDAAA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5300" dirty="0" smtClean="0"/>
              <a:t>Le kyste hydatique pulmonaire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Pr M.HADJADJ-AOUL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09329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fr-FR" dirty="0"/>
          </a:p>
          <a:p>
            <a:pPr algn="just"/>
            <a:r>
              <a:rPr lang="fr-FR" i="1" dirty="0"/>
              <a:t>Les embryons </a:t>
            </a:r>
            <a:r>
              <a:rPr lang="fr-FR" i="1" dirty="0" smtClean="0"/>
              <a:t>, </a:t>
            </a:r>
            <a:r>
              <a:rPr lang="fr-FR" i="1" dirty="0"/>
              <a:t>fixés au niveau des poumons</a:t>
            </a:r>
            <a:r>
              <a:rPr lang="fr-FR" dirty="0"/>
              <a:t> , </a:t>
            </a:r>
            <a:r>
              <a:rPr lang="fr-FR" b="1" dirty="0" smtClean="0"/>
              <a:t>peuvent </a:t>
            </a:r>
            <a:r>
              <a:rPr lang="fr-FR" b="1" dirty="0"/>
              <a:t>être détruits </a:t>
            </a:r>
            <a:r>
              <a:rPr lang="fr-FR" b="1" dirty="0" smtClean="0"/>
              <a:t>localement, </a:t>
            </a:r>
            <a:r>
              <a:rPr lang="fr-FR" b="1" dirty="0"/>
              <a:t>ou bien poursuivre leur évolution en se transformant en forme kystique </a:t>
            </a:r>
            <a:r>
              <a:rPr lang="fr-FR" b="1" dirty="0" smtClean="0"/>
              <a:t>.</a:t>
            </a:r>
            <a:endParaRPr lang="fr-FR" b="1" dirty="0"/>
          </a:p>
          <a:p>
            <a:pPr algn="just"/>
            <a:r>
              <a:rPr lang="fr-FR" dirty="0"/>
              <a:t>Le kyste hydatique (KH) ou </a:t>
            </a:r>
            <a:r>
              <a:rPr lang="fr-FR" b="1" dirty="0" smtClean="0"/>
              <a:t>hydatide </a:t>
            </a:r>
            <a:r>
              <a:rPr lang="fr-FR" dirty="0" smtClean="0"/>
              <a:t>est une petite vésicule unique, bordée </a:t>
            </a:r>
            <a:r>
              <a:rPr lang="fr-FR" dirty="0"/>
              <a:t>d'une </a:t>
            </a:r>
            <a:r>
              <a:rPr lang="fr-FR" dirty="0" smtClean="0"/>
              <a:t>paroi, </a:t>
            </a:r>
            <a:r>
              <a:rPr lang="fr-FR" dirty="0"/>
              <a:t>faite de deux membranes intimement accolées : la membrane </a:t>
            </a:r>
            <a:r>
              <a:rPr lang="fr-FR" dirty="0" smtClean="0"/>
              <a:t>proligère interne  </a:t>
            </a:r>
            <a:r>
              <a:rPr lang="fr-FR" dirty="0"/>
              <a:t>et la cuticule </a:t>
            </a:r>
            <a:r>
              <a:rPr lang="fr-FR" dirty="0" smtClean="0"/>
              <a:t>externe.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contenu kystique est fait d'un liquide </a:t>
            </a:r>
            <a:r>
              <a:rPr lang="fr-FR" dirty="0" smtClean="0"/>
              <a:t>eau de roche</a:t>
            </a:r>
          </a:p>
          <a:p>
            <a:pPr algn="just"/>
            <a:r>
              <a:rPr lang="fr-FR" dirty="0" smtClean="0"/>
              <a:t>Au cours de son expansion, l'hydatide induit, au sein du parenchyme pulmonaire adjacent, la formation d'une coque </a:t>
            </a:r>
            <a:r>
              <a:rPr lang="fr-FR" dirty="0" err="1" smtClean="0"/>
              <a:t>scléro</a:t>
            </a:r>
            <a:r>
              <a:rPr lang="fr-FR" dirty="0" smtClean="0"/>
              <a:t>-inflammatoire appelée </a:t>
            </a:r>
            <a:r>
              <a:rPr lang="fr-FR" b="1" dirty="0" smtClean="0"/>
              <a:t>adventice ou périkyste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En augmentant progressivement de taille, le KH entre en contact avec les bronchioles et les artérioles parcourant le </a:t>
            </a:r>
            <a:r>
              <a:rPr lang="fr-FR" dirty="0" smtClean="0"/>
              <a:t>périkyste. </a:t>
            </a:r>
          </a:p>
          <a:p>
            <a:pPr algn="just"/>
            <a:r>
              <a:rPr lang="fr-FR" dirty="0" smtClean="0"/>
              <a:t>Il </a:t>
            </a:r>
            <a:r>
              <a:rPr lang="fr-FR" dirty="0"/>
              <a:t>en résulte une nécrose ischémique et une érosion de la paroi bronchique suivie d'une fistulisation </a:t>
            </a:r>
            <a:r>
              <a:rPr lang="fr-FR" dirty="0" err="1"/>
              <a:t>bronchokystique</a:t>
            </a:r>
            <a:r>
              <a:rPr lang="fr-FR" dirty="0"/>
              <a:t> </a:t>
            </a:r>
            <a:r>
              <a:rPr lang="fr-FR" dirty="0" smtClean="0"/>
              <a:t>( </a:t>
            </a:r>
            <a:r>
              <a:rPr lang="fr-FR" b="1" dirty="0" err="1" smtClean="0"/>
              <a:t>Pneumokyste</a:t>
            </a:r>
            <a:r>
              <a:rPr lang="fr-FR" b="1" dirty="0" smtClean="0"/>
              <a:t>             vomique</a:t>
            </a:r>
            <a:r>
              <a:rPr lang="fr-FR" dirty="0" smtClean="0"/>
              <a:t>).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passage de l'air bronchique vers l'espace de décollement et l'apport de germes dans ce milieu clos </a:t>
            </a:r>
            <a:r>
              <a:rPr lang="fr-FR" dirty="0" smtClean="0"/>
              <a:t>contribuent </a:t>
            </a:r>
            <a:r>
              <a:rPr lang="fr-FR" dirty="0"/>
              <a:t>à fragiliser la paroi de l'hydatide qui va se rompre à </a:t>
            </a:r>
            <a:r>
              <a:rPr lang="fr-FR" dirty="0" smtClean="0"/>
              <a:t>son </a:t>
            </a:r>
            <a:r>
              <a:rPr lang="fr-FR" dirty="0"/>
              <a:t>tour et laisser </a:t>
            </a:r>
            <a:r>
              <a:rPr lang="fr-FR" dirty="0" smtClean="0"/>
              <a:t>sons contenu </a:t>
            </a:r>
            <a:r>
              <a:rPr lang="fr-FR" dirty="0"/>
              <a:t>s'évacuer dans les bronches. </a:t>
            </a:r>
            <a:endParaRPr lang="fr-FR" dirty="0" smtClean="0"/>
          </a:p>
          <a:p>
            <a:pPr algn="just"/>
            <a:r>
              <a:rPr lang="fr-FR" dirty="0" smtClean="0"/>
              <a:t>L’infection et l’inflammation bronchopulmonaire, locale favorise le développent </a:t>
            </a:r>
            <a:r>
              <a:rPr lang="fr-FR" dirty="0"/>
              <a:t>des lésions </a:t>
            </a:r>
            <a:r>
              <a:rPr lang="fr-FR" dirty="0" smtClean="0"/>
              <a:t>fibrosantes et des bronchectasies au pourtour du kyste .</a:t>
            </a:r>
            <a:endParaRPr lang="fr-FR" dirty="0"/>
          </a:p>
          <a:p>
            <a:pPr algn="just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5508104" y="2996952"/>
            <a:ext cx="8640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solidFill>
                  <a:prstClr val="black"/>
                </a:solidFill>
                <a:ea typeface="+mj-ea"/>
                <a:cs typeface="+mj-cs"/>
              </a:rPr>
              <a:t>Hydatidose pulmonaire</a:t>
            </a:r>
          </a:p>
          <a:p>
            <a:pPr algn="ctr">
              <a:buNone/>
            </a:pPr>
            <a:endParaRPr lang="fr-FR" dirty="0" smtClean="0"/>
          </a:p>
          <a:p>
            <a:r>
              <a:rPr lang="fr-FR" dirty="0" smtClean="0"/>
              <a:t>20 </a:t>
            </a:r>
            <a:r>
              <a:rPr lang="fr-FR" dirty="0"/>
              <a:t>à 40 % de l'ensemble des </a:t>
            </a:r>
            <a:r>
              <a:rPr lang="fr-FR" dirty="0" smtClean="0"/>
              <a:t>localisations</a:t>
            </a:r>
          </a:p>
          <a:p>
            <a:r>
              <a:rPr lang="fr-FR" dirty="0" smtClean="0"/>
              <a:t> </a:t>
            </a:r>
            <a:r>
              <a:rPr lang="fr-FR" dirty="0"/>
              <a:t>90 % des KH </a:t>
            </a:r>
            <a:r>
              <a:rPr lang="fr-FR" dirty="0" smtClean="0"/>
              <a:t>intra thoraciques. </a:t>
            </a:r>
          </a:p>
          <a:p>
            <a:r>
              <a:rPr lang="fr-FR" dirty="0" smtClean="0"/>
              <a:t>Touchent </a:t>
            </a:r>
            <a:r>
              <a:rPr lang="fr-FR" dirty="0"/>
              <a:t>généralement l'adulte jeune de 20 à 30 </a:t>
            </a:r>
            <a:r>
              <a:rPr lang="fr-FR" dirty="0" smtClean="0"/>
              <a:t>ans. </a:t>
            </a:r>
          </a:p>
          <a:p>
            <a:r>
              <a:rPr lang="fr-FR" dirty="0" smtClean="0"/>
              <a:t>Une </a:t>
            </a:r>
            <a:r>
              <a:rPr lang="fr-FR" dirty="0"/>
              <a:t>diversité de </a:t>
            </a:r>
            <a:r>
              <a:rPr lang="fr-FR" dirty="0" smtClean="0"/>
              <a:t>formes </a:t>
            </a:r>
            <a:r>
              <a:rPr lang="fr-FR" dirty="0" err="1" smtClean="0"/>
              <a:t>anatomoradiocliniques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4400" dirty="0" smtClean="0">
                <a:solidFill>
                  <a:prstClr val="black"/>
                </a:solidFill>
                <a:ea typeface="+mj-ea"/>
                <a:cs typeface="+mj-cs"/>
              </a:rPr>
              <a:t>Clinique</a:t>
            </a:r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KH pulmonaire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sain </a:t>
            </a:r>
            <a:r>
              <a:rPr lang="fr-FR" dirty="0"/>
              <a:t>reste </a:t>
            </a:r>
            <a:r>
              <a:rPr lang="fr-FR" dirty="0" smtClean="0"/>
              <a:t>longtemps latent, Il </a:t>
            </a:r>
            <a:r>
              <a:rPr lang="fr-FR" dirty="0"/>
              <a:t>est de </a:t>
            </a:r>
            <a:r>
              <a:rPr lang="fr-FR" dirty="0" smtClean="0"/>
              <a:t>découverte fortuite sur une radiographie. </a:t>
            </a:r>
          </a:p>
          <a:p>
            <a:pPr algn="just"/>
            <a:r>
              <a:rPr lang="fr-FR" dirty="0" smtClean="0"/>
              <a:t>La </a:t>
            </a:r>
            <a:r>
              <a:rPr lang="fr-FR" dirty="0"/>
              <a:t>triade associant une toux </a:t>
            </a:r>
            <a:r>
              <a:rPr lang="fr-FR" dirty="0" smtClean="0"/>
              <a:t> </a:t>
            </a:r>
            <a:r>
              <a:rPr lang="fr-FR" dirty="0"/>
              <a:t>sèche, une </a:t>
            </a:r>
            <a:r>
              <a:rPr lang="fr-FR" dirty="0" smtClean="0"/>
              <a:t>hémoptysie  </a:t>
            </a:r>
            <a:r>
              <a:rPr lang="fr-FR" dirty="0"/>
              <a:t>et des douleurs thoraciques est très évocatrice </a:t>
            </a:r>
            <a:r>
              <a:rPr lang="fr-FR" dirty="0" smtClean="0"/>
              <a:t>.</a:t>
            </a:r>
            <a:endParaRPr lang="fr-FR" dirty="0"/>
          </a:p>
          <a:p>
            <a:pPr algn="just"/>
            <a:r>
              <a:rPr lang="fr-FR" dirty="0"/>
              <a:t>La fissuration </a:t>
            </a:r>
            <a:r>
              <a:rPr lang="fr-FR" dirty="0" smtClean="0"/>
              <a:t>intra bronchique </a:t>
            </a:r>
            <a:r>
              <a:rPr lang="fr-FR" dirty="0"/>
              <a:t>du KH est annoncée par une expectoration hémoptoïque peu abondante, plus rarement par une réaction urticairienne et exceptionnellement par un choc anaphylactique.</a:t>
            </a:r>
          </a:p>
          <a:p>
            <a:pPr algn="just"/>
            <a:r>
              <a:rPr lang="fr-FR" dirty="0"/>
              <a:t>La rupture </a:t>
            </a:r>
            <a:r>
              <a:rPr lang="fr-FR" dirty="0" smtClean="0"/>
              <a:t>intra bronchique </a:t>
            </a:r>
            <a:r>
              <a:rPr lang="fr-FR" dirty="0"/>
              <a:t>du KH se traduit par la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vomique 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r>
              <a:rPr lang="fr-FR" dirty="0"/>
              <a:t>La rupture </a:t>
            </a:r>
            <a:r>
              <a:rPr lang="fr-FR" dirty="0" smtClean="0"/>
              <a:t>intra pleurale </a:t>
            </a:r>
            <a:r>
              <a:rPr lang="fr-FR" dirty="0"/>
              <a:t>du KH peut se faire </a:t>
            </a:r>
            <a:r>
              <a:rPr lang="fr-FR" dirty="0" smtClean="0"/>
              <a:t>selon:</a:t>
            </a:r>
          </a:p>
          <a:p>
            <a:pPr marL="808038" algn="just">
              <a:buFont typeface="Wingdings" pitchFamily="2" charset="2"/>
              <a:buChar char="Ø"/>
            </a:pPr>
            <a:r>
              <a:rPr lang="fr-FR" dirty="0" smtClean="0"/>
              <a:t>un </a:t>
            </a:r>
            <a:r>
              <a:rPr lang="fr-FR" dirty="0"/>
              <a:t>mode aigu </a:t>
            </a:r>
            <a:r>
              <a:rPr lang="fr-FR" dirty="0" smtClean="0"/>
              <a:t>à l’origine d’une </a:t>
            </a:r>
            <a:r>
              <a:rPr lang="fr-FR" dirty="0"/>
              <a:t>détresse respiratoire, un pneumothorax parfois </a:t>
            </a:r>
            <a:r>
              <a:rPr lang="fr-FR" dirty="0" smtClean="0"/>
              <a:t>un </a:t>
            </a:r>
            <a:r>
              <a:rPr lang="fr-FR" dirty="0"/>
              <a:t>état de choc anaphylactique </a:t>
            </a:r>
            <a:r>
              <a:rPr lang="fr-FR" dirty="0" smtClean="0"/>
              <a:t>voir un </a:t>
            </a:r>
            <a:r>
              <a:rPr lang="fr-FR" dirty="0"/>
              <a:t>pyopneumothorax. </a:t>
            </a:r>
            <a:endParaRPr lang="fr-FR" dirty="0" smtClean="0"/>
          </a:p>
          <a:p>
            <a:pPr marL="808038" algn="just">
              <a:buFont typeface="Wingdings" pitchFamily="2" charset="2"/>
              <a:buChar char="Ø"/>
            </a:pPr>
            <a:r>
              <a:rPr lang="fr-FR" dirty="0" smtClean="0"/>
              <a:t>Lorsqu'elle </a:t>
            </a:r>
            <a:r>
              <a:rPr lang="fr-FR" dirty="0"/>
              <a:t>est insidieuse, elle évolue vers une </a:t>
            </a:r>
            <a:r>
              <a:rPr lang="fr-FR" dirty="0" smtClean="0"/>
              <a:t>Hydatidose </a:t>
            </a:r>
            <a:r>
              <a:rPr lang="fr-FR" dirty="0"/>
              <a:t>pleurale </a:t>
            </a:r>
            <a:r>
              <a:rPr lang="fr-FR" dirty="0" smtClean="0"/>
              <a:t>secondaire.</a:t>
            </a:r>
            <a:endParaRPr lang="fr-FR" dirty="0"/>
          </a:p>
          <a:p>
            <a:pPr marL="808038" algn="just">
              <a:buFont typeface="Wingdings" pitchFamily="2" charset="2"/>
              <a:buChar char="Ø"/>
            </a:pPr>
            <a:r>
              <a:rPr lang="fr-FR" dirty="0"/>
              <a:t>La surinfection du KH entraîne un tableau de suppuration </a:t>
            </a:r>
            <a:r>
              <a:rPr lang="fr-FR" dirty="0" smtClean="0"/>
              <a:t>broncho-pulmonaire secondaire .</a:t>
            </a:r>
            <a:endParaRPr lang="fr-FR" dirty="0"/>
          </a:p>
          <a:p>
            <a:pPr algn="just"/>
            <a:r>
              <a:rPr lang="fr-FR" dirty="0"/>
              <a:t>La biologie n'a de valeur que </a:t>
            </a:r>
            <a:r>
              <a:rPr lang="fr-FR" dirty="0" smtClean="0"/>
              <a:t>si elle est positive. </a:t>
            </a:r>
          </a:p>
          <a:p>
            <a:pPr algn="just"/>
            <a:r>
              <a:rPr lang="fr-FR" dirty="0" smtClean="0"/>
              <a:t>La </a:t>
            </a:r>
            <a:r>
              <a:rPr lang="fr-FR" dirty="0"/>
              <a:t>positivité des tests sérologiques </a:t>
            </a:r>
            <a:r>
              <a:rPr lang="fr-FR" dirty="0" smtClean="0"/>
              <a:t>(40 </a:t>
            </a:r>
            <a:r>
              <a:rPr lang="fr-FR" dirty="0"/>
              <a:t>à 85 </a:t>
            </a:r>
            <a:r>
              <a:rPr lang="fr-FR" dirty="0" smtClean="0"/>
              <a:t>%) </a:t>
            </a:r>
            <a:r>
              <a:rPr lang="fr-FR" dirty="0"/>
              <a:t>des KH </a:t>
            </a:r>
            <a:r>
              <a:rPr lang="fr-FR" dirty="0" smtClean="0"/>
              <a:t>pulmonaires, plus sensible en </a:t>
            </a:r>
            <a:r>
              <a:rPr lang="fr-FR" dirty="0"/>
              <a:t>cas de KH compliqué ou </a:t>
            </a:r>
            <a:r>
              <a:rPr lang="fr-FR" dirty="0" smtClean="0"/>
              <a:t>associée à un kyste hépatique.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algn="ctr">
              <a:buNone/>
            </a:pPr>
            <a:r>
              <a:rPr lang="fr-FR" sz="4400" dirty="0" smtClean="0">
                <a:solidFill>
                  <a:prstClr val="black"/>
                </a:solidFill>
                <a:ea typeface="+mj-ea"/>
                <a:cs typeface="+mj-cs"/>
              </a:rPr>
              <a:t>Imagerie</a:t>
            </a:r>
          </a:p>
          <a:p>
            <a:pPr algn="ctr">
              <a:buNone/>
            </a:pPr>
            <a:endParaRPr lang="fr-FR" dirty="0" smtClean="0"/>
          </a:p>
          <a:p>
            <a:pPr algn="just"/>
            <a:r>
              <a:rPr lang="fr-FR" dirty="0" smtClean="0"/>
              <a:t>L'expression </a:t>
            </a:r>
            <a:r>
              <a:rPr lang="fr-FR" dirty="0"/>
              <a:t>du KH pulmonaire en imagerie est intimement liée à </a:t>
            </a:r>
            <a:r>
              <a:rPr lang="fr-FR" dirty="0" smtClean="0"/>
              <a:t>son </a:t>
            </a:r>
            <a:r>
              <a:rPr lang="fr-FR" dirty="0"/>
              <a:t>état sain ou </a:t>
            </a:r>
            <a:r>
              <a:rPr lang="fr-FR" dirty="0" smtClean="0"/>
              <a:t>compliqué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fr-FR" dirty="0"/>
              <a:t>Imagerie du kyste hydatique pulmonaire </a:t>
            </a:r>
            <a:r>
              <a:rPr lang="fr-FR" dirty="0" smtClean="0"/>
              <a:t>sain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0"/>
            <a:ext cx="8686800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                         </a:t>
            </a:r>
          </a:p>
          <a:p>
            <a:pPr algn="ctr">
              <a:buNone/>
            </a:pPr>
            <a:r>
              <a:rPr lang="fr-FR" sz="3600" dirty="0"/>
              <a:t> </a:t>
            </a:r>
            <a:r>
              <a:rPr lang="fr-FR" sz="3600" dirty="0" smtClean="0"/>
              <a:t>    </a:t>
            </a:r>
            <a:r>
              <a:rPr lang="fr-FR" sz="3600" b="1" dirty="0" smtClean="0"/>
              <a:t>Radiographie </a:t>
            </a:r>
            <a:r>
              <a:rPr lang="fr-FR" sz="3600" b="1" dirty="0"/>
              <a:t>du </a:t>
            </a:r>
            <a:r>
              <a:rPr lang="fr-FR" sz="3600" b="1" dirty="0" smtClean="0"/>
              <a:t>thorax</a:t>
            </a:r>
          </a:p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Le KH pulmonaire </a:t>
            </a:r>
            <a:r>
              <a:rPr lang="fr-FR" dirty="0" smtClean="0"/>
              <a:t>sain: une </a:t>
            </a:r>
            <a:r>
              <a:rPr lang="fr-FR" dirty="0"/>
              <a:t>opacité de tonalité hydrique homogène, bien </a:t>
            </a:r>
            <a:r>
              <a:rPr lang="fr-FR" dirty="0" smtClean="0"/>
              <a:t>circonscrite, mesure </a:t>
            </a:r>
            <a:r>
              <a:rPr lang="fr-FR" dirty="0"/>
              <a:t>habituellement entre 2 et 10 </a:t>
            </a:r>
            <a:r>
              <a:rPr lang="fr-FR" dirty="0" smtClean="0"/>
              <a:t>cm, initialement </a:t>
            </a:r>
            <a:r>
              <a:rPr lang="fr-FR" dirty="0"/>
              <a:t>arrondi en « boulet de canon » mais </a:t>
            </a:r>
            <a:r>
              <a:rPr lang="fr-FR" dirty="0" smtClean="0"/>
              <a:t>peut devenir </a:t>
            </a:r>
            <a:r>
              <a:rPr lang="fr-FR" dirty="0"/>
              <a:t>ovalaire, </a:t>
            </a:r>
            <a:r>
              <a:rPr lang="fr-FR" dirty="0" smtClean="0"/>
              <a:t>bilobé 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boudour\Desktop\32-43738-02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20072" cy="6858000"/>
          </a:xfrm>
          <a:prstGeom prst="rect">
            <a:avLst/>
          </a:prstGeom>
          <a:noFill/>
        </p:spPr>
      </p:pic>
      <p:pic>
        <p:nvPicPr>
          <p:cNvPr id="18435" name="Picture 3" descr="C:\Users\boudour\Desktop\32-43738-02b-minia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39239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boudour\Desktop\32-43738-03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  <p:pic>
        <p:nvPicPr>
          <p:cNvPr id="19459" name="Picture 3" descr="C:\Users\boudour\Desktop\32-43738-03b-minia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799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060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/>
              <a:t>Tomodensitométrie</a:t>
            </a:r>
          </a:p>
          <a:p>
            <a:endParaRPr lang="fr-FR" dirty="0"/>
          </a:p>
          <a:p>
            <a:pPr algn="just"/>
            <a:r>
              <a:rPr lang="fr-FR" dirty="0"/>
              <a:t>La tomodensitométrie (TDM) </a:t>
            </a:r>
            <a:r>
              <a:rPr lang="fr-FR" dirty="0" smtClean="0"/>
              <a:t>thoracique:</a:t>
            </a:r>
          </a:p>
          <a:p>
            <a:pPr marL="898525" algn="just">
              <a:buFont typeface="Wingdings" pitchFamily="2" charset="2"/>
              <a:buChar char="Ø"/>
            </a:pPr>
            <a:r>
              <a:rPr lang="fr-FR" dirty="0" smtClean="0"/>
              <a:t>En cas de doute Dg avec des affections tumorales ou inflammatoires </a:t>
            </a:r>
          </a:p>
          <a:p>
            <a:pPr marL="898525" algn="just">
              <a:buFont typeface="Wingdings" pitchFamily="2" charset="2"/>
              <a:buChar char="Ø"/>
            </a:pPr>
            <a:r>
              <a:rPr lang="fr-FR" dirty="0" smtClean="0"/>
              <a:t>Bilan lésionnel précis </a:t>
            </a:r>
            <a:r>
              <a:rPr lang="fr-FR" dirty="0" err="1" smtClean="0"/>
              <a:t>préthérapeutique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boudour\Desktop\32-43738-07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Imagerie du kyste hydatique pulmonaire compliqué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L'évolution du KH pulmonaire peut être émaillée de complications à type de rupture, d'infection ou de phénomènes compressifs.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4000" b="1" dirty="0"/>
              <a:t>Accidents de rupture</a:t>
            </a:r>
          </a:p>
          <a:p>
            <a:pPr algn="just"/>
            <a:r>
              <a:rPr lang="fr-FR" dirty="0" smtClean="0"/>
              <a:t>Plusieurs </a:t>
            </a:r>
            <a:r>
              <a:rPr lang="fr-FR" dirty="0"/>
              <a:t>aspects </a:t>
            </a:r>
            <a:r>
              <a:rPr lang="fr-FR" dirty="0" smtClean="0"/>
              <a:t>radio scannographiques peuvent </a:t>
            </a:r>
            <a:r>
              <a:rPr lang="fr-FR" dirty="0"/>
              <a:t>être rencontrés selon que le kyste est fissuré ou franchement </a:t>
            </a:r>
            <a:r>
              <a:rPr lang="fr-FR" dirty="0" smtClean="0"/>
              <a:t>rompu, partiellement ou totalement évacué avec ou sans rétention de membranes.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        Kyste </a:t>
            </a:r>
            <a:r>
              <a:rPr lang="fr-FR" b="1" dirty="0"/>
              <a:t>hydatique pulmonaire fissuré dans les </a:t>
            </a:r>
            <a:r>
              <a:rPr lang="fr-FR" b="1" dirty="0" smtClean="0"/>
              <a:t>  bronches:</a:t>
            </a:r>
          </a:p>
          <a:p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fissuration dans les bronches </a:t>
            </a:r>
            <a:r>
              <a:rPr lang="fr-FR" dirty="0" smtClean="0"/>
              <a:t>entraîne </a:t>
            </a:r>
            <a:r>
              <a:rPr lang="fr-FR" dirty="0"/>
              <a:t>l'apparition d'un espace aérique entre le </a:t>
            </a:r>
            <a:r>
              <a:rPr lang="fr-FR" dirty="0" smtClean="0"/>
              <a:t>péri kyste </a:t>
            </a:r>
            <a:r>
              <a:rPr lang="fr-FR" dirty="0"/>
              <a:t>et l'hydatide qui se traduit </a:t>
            </a:r>
            <a:r>
              <a:rPr lang="fr-FR" dirty="0" smtClean="0"/>
              <a:t>par </a:t>
            </a:r>
            <a:r>
              <a:rPr lang="fr-FR" dirty="0"/>
              <a:t>l'image d'un </a:t>
            </a:r>
            <a:r>
              <a:rPr lang="fr-FR" dirty="0" smtClean="0"/>
              <a:t>pneumo kyste </a:t>
            </a:r>
            <a:r>
              <a:rPr lang="fr-FR" b="1" dirty="0" smtClean="0"/>
              <a:t>«croissant </a:t>
            </a:r>
            <a:r>
              <a:rPr lang="fr-FR" b="1" dirty="0"/>
              <a:t>gazeux coiffant le dôme du </a:t>
            </a:r>
            <a:r>
              <a:rPr lang="fr-FR" b="1" dirty="0" smtClean="0"/>
              <a:t>kyste ».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boudour\Desktop\32-43738-08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 smtClean="0"/>
              <a:t>KH pulmonaire vomiqué </a:t>
            </a:r>
            <a:r>
              <a:rPr lang="fr-FR" b="1" dirty="0"/>
              <a:t>dans les </a:t>
            </a:r>
            <a:r>
              <a:rPr lang="fr-FR" b="1" dirty="0" smtClean="0"/>
              <a:t>bronches</a:t>
            </a:r>
          </a:p>
          <a:p>
            <a:pPr algn="ctr">
              <a:buNone/>
            </a:pP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Le </a:t>
            </a:r>
            <a:r>
              <a:rPr lang="fr-FR" dirty="0"/>
              <a:t>KH </a:t>
            </a:r>
            <a:r>
              <a:rPr lang="fr-FR" dirty="0" smtClean="0"/>
              <a:t>vomiqué </a:t>
            </a:r>
            <a:r>
              <a:rPr lang="fr-FR" dirty="0"/>
              <a:t>dans les bronches se manifeste par une </a:t>
            </a:r>
            <a:r>
              <a:rPr lang="fr-FR" dirty="0" smtClean="0"/>
              <a:t>image hydroaérique. </a:t>
            </a:r>
          </a:p>
          <a:p>
            <a:pPr algn="just"/>
            <a:r>
              <a:rPr lang="fr-FR" dirty="0" smtClean="0"/>
              <a:t>Selon </a:t>
            </a:r>
            <a:r>
              <a:rPr lang="fr-FR" dirty="0"/>
              <a:t>le délai séparant la vomique et la réalisation de la RT </a:t>
            </a:r>
            <a:r>
              <a:rPr lang="fr-FR" dirty="0" smtClean="0"/>
              <a:t>et </a:t>
            </a:r>
            <a:r>
              <a:rPr lang="fr-FR" dirty="0"/>
              <a:t>le caractère complet ou incomplet de la vidange kystique, plusieurs aspects peuvent être réalisés. </a:t>
            </a:r>
            <a:endParaRPr lang="fr-FR" dirty="0" smtClean="0"/>
          </a:p>
          <a:p>
            <a:pPr algn="just"/>
            <a:r>
              <a:rPr lang="fr-FR" dirty="0" smtClean="0"/>
              <a:t>Ce </a:t>
            </a:r>
            <a:r>
              <a:rPr lang="fr-FR" dirty="0"/>
              <a:t>sont successivement :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/>
              <a:t>L’image du « </a:t>
            </a:r>
            <a:r>
              <a:rPr lang="fr-FR" b="1" dirty="0"/>
              <a:t>double croissant aérique » </a:t>
            </a:r>
            <a:r>
              <a:rPr lang="fr-FR" b="1" dirty="0" smtClean="0"/>
              <a:t>ou  double arc d’</a:t>
            </a:r>
            <a:r>
              <a:rPr lang="fr-FR" b="1" dirty="0" err="1" smtClean="0"/>
              <a:t>Ivassinevitch</a:t>
            </a:r>
            <a:r>
              <a:rPr lang="fr-FR" b="1" dirty="0" smtClean="0"/>
              <a:t> </a:t>
            </a:r>
            <a:r>
              <a:rPr lang="fr-FR" b="1" dirty="0"/>
              <a:t>» </a:t>
            </a:r>
            <a:endParaRPr lang="fr-FR" b="1" dirty="0" smtClean="0"/>
          </a:p>
          <a:p>
            <a:pPr algn="just"/>
            <a:r>
              <a:rPr lang="fr-FR" dirty="0" smtClean="0"/>
              <a:t>Correspond </a:t>
            </a:r>
            <a:r>
              <a:rPr lang="fr-FR" dirty="0"/>
              <a:t>à la juxtaposition de </a:t>
            </a:r>
            <a:r>
              <a:rPr lang="fr-FR" dirty="0" smtClean="0"/>
              <a:t>deux croissants gazeux, </a:t>
            </a:r>
            <a:r>
              <a:rPr lang="fr-FR" dirty="0"/>
              <a:t>péri- et </a:t>
            </a:r>
            <a:r>
              <a:rPr lang="fr-FR" dirty="0" err="1"/>
              <a:t>intrahydatide</a:t>
            </a:r>
            <a:r>
              <a:rPr lang="fr-FR" dirty="0"/>
              <a:t>, séparés par la membrane hydatique décollée </a:t>
            </a:r>
            <a:r>
              <a:rPr lang="fr-FR" dirty="0" smtClean="0"/>
              <a:t> </a:t>
            </a:r>
            <a:r>
              <a:rPr lang="fr-FR" dirty="0"/>
              <a:t>;</a:t>
            </a:r>
          </a:p>
          <a:p>
            <a:pPr algn="just">
              <a:buNone/>
            </a:pPr>
            <a:endParaRPr lang="fr-FR" dirty="0"/>
          </a:p>
          <a:p>
            <a:pPr algn="ctr">
              <a:buNone/>
            </a:pPr>
            <a:r>
              <a:rPr lang="fr-FR" b="1" dirty="0" smtClean="0"/>
              <a:t>L’image en « nénuphar </a:t>
            </a:r>
            <a:r>
              <a:rPr lang="fr-FR" b="1" dirty="0"/>
              <a:t>» ou de « la membrane flottante », </a:t>
            </a:r>
            <a:endParaRPr lang="fr-FR" b="1" dirty="0" smtClean="0"/>
          </a:p>
          <a:p>
            <a:pPr algn="just"/>
            <a:r>
              <a:rPr lang="fr-FR" dirty="0" smtClean="0"/>
              <a:t>qui </a:t>
            </a:r>
            <a:r>
              <a:rPr lang="fr-FR" dirty="0"/>
              <a:t>correspond à l'affaissement secondaire de la membrane hydatique et à </a:t>
            </a:r>
            <a:r>
              <a:rPr lang="fr-FR" dirty="0" smtClean="0"/>
              <a:t>son </a:t>
            </a:r>
            <a:r>
              <a:rPr lang="fr-FR" dirty="0"/>
              <a:t>flottement à la surface du liquide </a:t>
            </a:r>
            <a:r>
              <a:rPr lang="fr-FR" dirty="0" smtClean="0"/>
              <a:t>hydatique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boudour\Desktop\32-43738-09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L'</a:t>
            </a:r>
            <a:r>
              <a:rPr lang="fr-FR" dirty="0" err="1"/>
              <a:t>hydatidose</a:t>
            </a:r>
            <a:r>
              <a:rPr lang="fr-FR" dirty="0"/>
              <a:t> thoracique est une anthropozoonose due au développement </a:t>
            </a:r>
            <a:r>
              <a:rPr lang="fr-FR" dirty="0" smtClean="0"/>
              <a:t>de </a:t>
            </a:r>
            <a:r>
              <a:rPr lang="fr-FR" dirty="0"/>
              <a:t>la forme larvaire d'un tænia des canidés appelé </a:t>
            </a:r>
            <a:r>
              <a:rPr lang="fr-FR" i="1" dirty="0" err="1"/>
              <a:t>Echinococcus</a:t>
            </a:r>
            <a:r>
              <a:rPr lang="fr-FR" i="1" dirty="0"/>
              <a:t> </a:t>
            </a:r>
            <a:r>
              <a:rPr lang="fr-FR" i="1" dirty="0" err="1"/>
              <a:t>granulosus</a:t>
            </a:r>
            <a:r>
              <a:rPr lang="fr-FR" i="1" dirty="0"/>
              <a:t>.</a:t>
            </a:r>
            <a:r>
              <a:rPr lang="fr-FR" dirty="0"/>
              <a:t> </a:t>
            </a:r>
            <a:endParaRPr lang="fr-FR" dirty="0" smtClean="0"/>
          </a:p>
          <a:p>
            <a:pPr algn="just"/>
            <a:r>
              <a:rPr lang="fr-FR" dirty="0" smtClean="0"/>
              <a:t>Elle </a:t>
            </a:r>
            <a:r>
              <a:rPr lang="fr-FR" dirty="0"/>
              <a:t>sévit à l'état endémique dans les régions de pâturage </a:t>
            </a:r>
            <a:r>
              <a:rPr lang="fr-FR" dirty="0" smtClean="0"/>
              <a:t>(élevage traditionnel)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/>
              <a:t>l'image d'un niveau hydroaérique </a:t>
            </a: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parfaitement </a:t>
            </a:r>
            <a:r>
              <a:rPr lang="fr-FR" b="1" dirty="0"/>
              <a:t>horizontal</a:t>
            </a:r>
            <a:r>
              <a:rPr lang="fr-FR" dirty="0"/>
              <a:t>,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Aspect </a:t>
            </a:r>
            <a:r>
              <a:rPr lang="fr-FR" dirty="0"/>
              <a:t>plus rare </a:t>
            </a:r>
            <a:r>
              <a:rPr lang="fr-FR" dirty="0" smtClean="0"/>
              <a:t>en </a:t>
            </a:r>
            <a:r>
              <a:rPr lang="fr-FR" dirty="0"/>
              <a:t>cas d'évacuation </a:t>
            </a:r>
            <a:r>
              <a:rPr lang="fr-FR" dirty="0" smtClean="0"/>
              <a:t>complète de </a:t>
            </a:r>
            <a:r>
              <a:rPr lang="fr-FR" dirty="0"/>
              <a:t>la </a:t>
            </a:r>
            <a:r>
              <a:rPr lang="fr-FR" dirty="0" smtClean="0"/>
              <a:t>membrane.  </a:t>
            </a:r>
            <a:endParaRPr lang="fr-FR" dirty="0"/>
          </a:p>
          <a:p>
            <a:endParaRPr lang="fr-FR" dirty="0"/>
          </a:p>
        </p:txBody>
      </p:sp>
      <p:pic>
        <p:nvPicPr>
          <p:cNvPr id="4" name="Picture 2" descr="C:\Users\boudour\Desktop\32-43738-11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132856"/>
            <a:ext cx="4427984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   </a:t>
            </a:r>
            <a:r>
              <a:rPr lang="fr-FR" b="1" dirty="0" smtClean="0"/>
              <a:t>l'image de </a:t>
            </a:r>
            <a:r>
              <a:rPr lang="fr-FR" b="1" dirty="0"/>
              <a:t>rétention de membrane sèche </a:t>
            </a:r>
            <a:r>
              <a:rPr lang="fr-FR" b="1" dirty="0" smtClean="0"/>
              <a:t> réalise</a:t>
            </a:r>
            <a:endParaRPr lang="fr-FR" b="1" dirty="0"/>
          </a:p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un aspect de </a:t>
            </a:r>
            <a:r>
              <a:rPr lang="fr-FR" dirty="0" smtClean="0"/>
              <a:t>grelot: opacité </a:t>
            </a:r>
            <a:r>
              <a:rPr lang="fr-FR" dirty="0"/>
              <a:t>ronde déclive au sein d'une cavité soufflée complètement évacuée de </a:t>
            </a:r>
            <a:r>
              <a:rPr lang="fr-FR" dirty="0" smtClean="0"/>
              <a:t>son </a:t>
            </a:r>
            <a:r>
              <a:rPr lang="fr-FR" dirty="0"/>
              <a:t>liquide hydatique </a:t>
            </a:r>
            <a:r>
              <a:rPr lang="fr-FR" dirty="0" smtClean="0"/>
              <a:t> 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2" descr="C:\Users\boudour\Desktop\32-43738-12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068960"/>
            <a:ext cx="4427984" cy="3320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boudour\Desktop\32-43738-13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boudour\Desktop\32-43738-19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dirty="0" smtClean="0"/>
              <a:t>l'image </a:t>
            </a:r>
            <a:r>
              <a:rPr lang="fr-FR" b="1" dirty="0"/>
              <a:t>d'une cavité complètement aérique </a:t>
            </a:r>
            <a:endParaRPr lang="fr-FR" b="1" dirty="0" smtClean="0"/>
          </a:p>
          <a:p>
            <a:pPr algn="just"/>
            <a:r>
              <a:rPr lang="fr-FR" dirty="0" smtClean="0"/>
              <a:t>Entourée </a:t>
            </a:r>
            <a:r>
              <a:rPr lang="fr-FR" dirty="0"/>
              <a:t>d'une paroi fine faisant suite à l'évacuation totale du liquide et de la membrane </a:t>
            </a:r>
            <a:r>
              <a:rPr lang="fr-FR" dirty="0" smtClean="0"/>
              <a:t>hydatique</a:t>
            </a:r>
            <a:endParaRPr lang="fr-FR" dirty="0"/>
          </a:p>
        </p:txBody>
      </p:sp>
      <p:pic>
        <p:nvPicPr>
          <p:cNvPr id="4" name="Picture 2" descr="C:\Users\boudour\Desktop\32-43738-14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5" y="2924944"/>
            <a:ext cx="4800533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Kyste hydatique pulmonaire rompu dans la </a:t>
            </a:r>
            <a:r>
              <a:rPr lang="fr-FR" b="1" dirty="0" smtClean="0"/>
              <a:t>plèvre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rupture </a:t>
            </a:r>
            <a:r>
              <a:rPr lang="fr-FR" dirty="0" smtClean="0"/>
              <a:t>intra pleurale, </a:t>
            </a:r>
            <a:r>
              <a:rPr lang="fr-FR" dirty="0"/>
              <a:t>qu'elle soit aiguë ou insidieuse, reste une complication rare </a:t>
            </a:r>
            <a:r>
              <a:rPr lang="fr-FR" dirty="0" smtClean="0"/>
              <a:t>et redoutable </a:t>
            </a:r>
            <a:r>
              <a:rPr lang="fr-FR" dirty="0"/>
              <a:t>par ses conséquences dramatiques immédiates en cas de rupture aiguë et par les problèmes thérapeutiques de l'</a:t>
            </a:r>
            <a:r>
              <a:rPr lang="fr-FR" dirty="0" err="1"/>
              <a:t>hydatidose</a:t>
            </a:r>
            <a:r>
              <a:rPr lang="fr-FR" dirty="0"/>
              <a:t> pleurale secondaire ultérieurement.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F</a:t>
            </a:r>
            <a:r>
              <a:rPr lang="fr-FR" dirty="0" smtClean="0"/>
              <a:t>avorisée ou provoquée par un </a:t>
            </a:r>
            <a:r>
              <a:rPr lang="fr-FR" dirty="0"/>
              <a:t>traumatisme ou d'une ponction accidentelle du kyste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                              </a:t>
            </a:r>
            <a:r>
              <a:rPr lang="fr-FR" b="1" dirty="0" smtClean="0"/>
              <a:t>Surinfection</a:t>
            </a:r>
          </a:p>
          <a:p>
            <a:pPr>
              <a:buNone/>
            </a:pPr>
            <a:endParaRPr lang="fr-FR" dirty="0"/>
          </a:p>
          <a:p>
            <a:pPr algn="just"/>
            <a:r>
              <a:rPr lang="fr-FR" dirty="0"/>
              <a:t>La surinfection est favorisée par la </a:t>
            </a:r>
            <a:r>
              <a:rPr lang="fr-FR" dirty="0" smtClean="0"/>
              <a:t>fistule broncho kystique </a:t>
            </a:r>
          </a:p>
          <a:p>
            <a:pPr algn="just"/>
            <a:r>
              <a:rPr lang="fr-FR" dirty="0" smtClean="0"/>
              <a:t>Réalise </a:t>
            </a:r>
            <a:r>
              <a:rPr lang="fr-FR" dirty="0"/>
              <a:t>un </a:t>
            </a:r>
            <a:r>
              <a:rPr lang="fr-FR" dirty="0" err="1"/>
              <a:t>pyopneumokyste</a:t>
            </a:r>
            <a:r>
              <a:rPr lang="fr-FR" dirty="0"/>
              <a:t> </a:t>
            </a:r>
            <a:endParaRPr lang="fr-FR" dirty="0" smtClean="0"/>
          </a:p>
          <a:p>
            <a:pPr algn="just"/>
            <a:r>
              <a:rPr lang="fr-FR" dirty="0" smtClean="0"/>
              <a:t>Radiologiquement: l'image </a:t>
            </a:r>
            <a:r>
              <a:rPr lang="fr-FR" dirty="0"/>
              <a:t>d'un kyste </a:t>
            </a:r>
            <a:r>
              <a:rPr lang="fr-FR" dirty="0" smtClean="0"/>
              <a:t>à </a:t>
            </a:r>
            <a:r>
              <a:rPr lang="fr-FR" dirty="0"/>
              <a:t>paroi épaissie et cernée par une condensation du parenchyme </a:t>
            </a:r>
            <a:r>
              <a:rPr lang="fr-FR" dirty="0" smtClean="0"/>
              <a:t>pulmonaire.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oudour\Desktop\32-43738-18-mini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5460099" cy="4095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Kyste hydatique multiple</a:t>
            </a:r>
            <a:br>
              <a:rPr lang="fr-FR" dirty="0" smtClean="0"/>
            </a:br>
            <a:r>
              <a:rPr lang="fr-FR" dirty="0" smtClean="0"/>
              <a:t>Hydatidose systémique</a:t>
            </a:r>
            <a:endParaRPr lang="fr-FR" dirty="0"/>
          </a:p>
        </p:txBody>
      </p:sp>
      <p:pic>
        <p:nvPicPr>
          <p:cNvPr id="29698" name="Picture 2" descr="C:\Users\boudour\Desktop\32-43738-22a-mini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638" y="1628800"/>
            <a:ext cx="681675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016" y="188640"/>
            <a:ext cx="8820472" cy="652534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Seconde </a:t>
            </a:r>
            <a:r>
              <a:rPr lang="fr-FR" dirty="0"/>
              <a:t>localisation </a:t>
            </a:r>
            <a:r>
              <a:rPr lang="fr-FR" dirty="0" smtClean="0"/>
              <a:t>après le foie. </a:t>
            </a:r>
          </a:p>
          <a:p>
            <a:pPr algn="just"/>
            <a:r>
              <a:rPr lang="fr-FR" dirty="0" smtClean="0"/>
              <a:t>Tous les secteurs thoraciques peuvent être touchés mais le poumon constitue le site le plus fréquemment atteint (plus de 90 % des cas).</a:t>
            </a:r>
          </a:p>
          <a:p>
            <a:pPr algn="just"/>
            <a:r>
              <a:rPr lang="fr-FR" dirty="0" smtClean="0"/>
              <a:t>La contamination pulmonaire </a:t>
            </a:r>
            <a:r>
              <a:rPr lang="fr-FR" dirty="0"/>
              <a:t>peut </a:t>
            </a:r>
            <a:r>
              <a:rPr lang="fr-FR" dirty="0" smtClean="0"/>
              <a:t>être: </a:t>
            </a:r>
          </a:p>
          <a:p>
            <a:pPr marL="1257300" algn="just">
              <a:buFont typeface="Wingdings" pitchFamily="2" charset="2"/>
              <a:buChar char="Ø"/>
            </a:pPr>
            <a:r>
              <a:rPr lang="fr-FR" dirty="0" smtClean="0"/>
              <a:t>Primitive</a:t>
            </a:r>
            <a:endParaRPr lang="fr-FR" dirty="0"/>
          </a:p>
          <a:p>
            <a:pPr marL="1257300" algn="just">
              <a:buFont typeface="Wingdings" pitchFamily="2" charset="2"/>
              <a:buChar char="Ø"/>
            </a:pPr>
            <a:r>
              <a:rPr lang="fr-FR" dirty="0" smtClean="0"/>
              <a:t>Secondaire</a:t>
            </a:r>
            <a:r>
              <a:rPr lang="fr-FR" dirty="0"/>
              <a:t>, consécutive à l'essaimage du contenu fertile d'un kyste hydatique (KH) rompu à l'intérieur de l'organisme hôte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ln>
                  <a:solidFill>
                    <a:srgbClr val="00B050"/>
                  </a:solidFill>
                </a:ln>
              </a:rPr>
              <a:t>Cycle naturel du parasite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908720"/>
            <a:ext cx="8686800" cy="2764903"/>
          </a:xfrm>
        </p:spPr>
        <p:txBody>
          <a:bodyPr/>
          <a:lstStyle/>
          <a:p>
            <a:r>
              <a:rPr lang="fr-FR" dirty="0" smtClean="0"/>
              <a:t>un </a:t>
            </a:r>
            <a:r>
              <a:rPr lang="fr-FR" dirty="0"/>
              <a:t>cycle naturel se déroulant en deux phases survenant chez deux hôtes différents : </a:t>
            </a:r>
            <a:endParaRPr lang="fr-FR" dirty="0" smtClean="0"/>
          </a:p>
          <a:p>
            <a:pPr marL="2066925">
              <a:buFont typeface="Wingdings" pitchFamily="2" charset="2"/>
              <a:buChar char="Ø"/>
            </a:pPr>
            <a:r>
              <a:rPr lang="fr-FR" dirty="0" smtClean="0"/>
              <a:t>Définitif ( </a:t>
            </a:r>
            <a:r>
              <a:rPr lang="fr-FR" sz="2800" dirty="0" smtClean="0"/>
              <a:t>chien essentiellement</a:t>
            </a:r>
            <a:r>
              <a:rPr lang="fr-FR" dirty="0" smtClean="0"/>
              <a:t>)</a:t>
            </a:r>
          </a:p>
          <a:p>
            <a:pPr marL="2066925">
              <a:buFont typeface="Wingdings" pitchFamily="2" charset="2"/>
              <a:buChar char="Ø"/>
            </a:pPr>
            <a:r>
              <a:rPr lang="fr-FR" dirty="0" smtClean="0"/>
              <a:t>Intermédiaire( </a:t>
            </a:r>
            <a:r>
              <a:rPr lang="fr-FR" sz="2800" dirty="0" smtClean="0"/>
              <a:t>mouton, homme.. accident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3" descr="C:\Users\boudour\Downloads\32-43738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158970"/>
            <a:ext cx="5724128" cy="3699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507288" cy="5361459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FR" b="1" u="sng" dirty="0"/>
              <a:t>Le parasite </a:t>
            </a:r>
            <a:r>
              <a:rPr lang="fr-FR" b="1" u="sng" dirty="0" smtClean="0"/>
              <a:t>adulte</a:t>
            </a:r>
            <a:r>
              <a:rPr lang="fr-FR" b="1" dirty="0" smtClean="0"/>
              <a:t> </a:t>
            </a:r>
          </a:p>
          <a:p>
            <a:pPr marL="514350" indent="-514350" algn="just"/>
            <a:r>
              <a:rPr lang="fr-FR" dirty="0" smtClean="0"/>
              <a:t>Vit dans </a:t>
            </a:r>
            <a:r>
              <a:rPr lang="fr-FR" dirty="0"/>
              <a:t>l'intestin de l'hôte définitif </a:t>
            </a:r>
            <a:r>
              <a:rPr lang="fr-FR" dirty="0" smtClean="0"/>
              <a:t>(le chien contaminé en consommant les abats infestés d'un hôte intermédiaire). </a:t>
            </a:r>
          </a:p>
          <a:p>
            <a:pPr algn="just"/>
            <a:r>
              <a:rPr lang="fr-FR" dirty="0" smtClean="0"/>
              <a:t>C'est </a:t>
            </a:r>
            <a:r>
              <a:rPr lang="fr-FR" dirty="0"/>
              <a:t>un </a:t>
            </a:r>
            <a:r>
              <a:rPr lang="fr-FR" dirty="0" smtClean="0"/>
              <a:t>tænia (tête + corps </a:t>
            </a:r>
            <a:r>
              <a:rPr lang="fr-FR" dirty="0"/>
              <a:t>constitué </a:t>
            </a:r>
            <a:r>
              <a:rPr lang="fr-FR" dirty="0" smtClean="0"/>
              <a:t>de 3 à 4 anneaux</a:t>
            </a:r>
            <a:r>
              <a:rPr lang="fr-FR" dirty="0"/>
              <a:t>. Le dernier </a:t>
            </a:r>
            <a:r>
              <a:rPr lang="fr-FR" dirty="0" smtClean="0"/>
              <a:t>anneau, </a:t>
            </a:r>
            <a:r>
              <a:rPr lang="fr-FR" b="1" dirty="0" smtClean="0"/>
              <a:t>germinatif</a:t>
            </a:r>
            <a:r>
              <a:rPr lang="fr-FR" dirty="0"/>
              <a:t>, renferme </a:t>
            </a:r>
            <a:r>
              <a:rPr lang="fr-FR" dirty="0" smtClean="0"/>
              <a:t>les </a:t>
            </a:r>
            <a:r>
              <a:rPr lang="fr-FR" dirty="0" err="1"/>
              <a:t>oeufs</a:t>
            </a:r>
            <a:r>
              <a:rPr lang="fr-FR" dirty="0"/>
              <a:t> ou </a:t>
            </a:r>
            <a:r>
              <a:rPr lang="fr-FR" dirty="0" err="1" smtClean="0"/>
              <a:t>embryophores</a:t>
            </a:r>
            <a:r>
              <a:rPr lang="fr-FR" dirty="0" smtClean="0"/>
              <a:t>. </a:t>
            </a:r>
          </a:p>
          <a:p>
            <a:pPr algn="just"/>
            <a:r>
              <a:rPr lang="fr-FR" dirty="0" smtClean="0"/>
              <a:t>Une </a:t>
            </a:r>
            <a:r>
              <a:rPr lang="fr-FR" dirty="0"/>
              <a:t>fois mâture, l'anneau germinatif se détache du corps du tænia et s'élimine dans le milieu extérieur avec les déjections du chien infestant ainsi les eaux et les pâturages 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fr-FR" sz="2800" b="1" u="sng" dirty="0" smtClean="0"/>
              <a:t>La forme larvaire</a:t>
            </a:r>
            <a:r>
              <a:rPr lang="fr-FR" sz="2800" b="1" dirty="0" smtClean="0"/>
              <a:t> </a:t>
            </a:r>
            <a:r>
              <a:rPr lang="fr-FR" sz="2800" dirty="0" smtClean="0"/>
              <a:t>abritée </a:t>
            </a:r>
            <a:r>
              <a:rPr lang="fr-FR" sz="2800" dirty="0"/>
              <a:t>par l'hôte intermédiaire qui est un </a:t>
            </a:r>
            <a:r>
              <a:rPr lang="fr-FR" sz="2800" dirty="0" smtClean="0"/>
              <a:t>mammifère herbivore  </a:t>
            </a:r>
            <a:r>
              <a:rPr lang="fr-FR" sz="2800" dirty="0"/>
              <a:t>(le mouton </a:t>
            </a:r>
            <a:r>
              <a:rPr lang="fr-FR" sz="2800" dirty="0" smtClean="0"/>
              <a:t>). S'infeste </a:t>
            </a:r>
            <a:r>
              <a:rPr lang="fr-FR" sz="2800" dirty="0"/>
              <a:t>en broutant l'herbe ou en buvant </a:t>
            </a:r>
            <a:r>
              <a:rPr lang="fr-FR" sz="2800" dirty="0" smtClean="0"/>
              <a:t>l'eau souillée </a:t>
            </a:r>
            <a:r>
              <a:rPr lang="fr-FR" sz="2800" dirty="0"/>
              <a:t>par les </a:t>
            </a:r>
            <a:r>
              <a:rPr lang="fr-FR" sz="2800" dirty="0" smtClean="0"/>
              <a:t>œufs </a:t>
            </a:r>
            <a:r>
              <a:rPr lang="fr-FR" sz="2800" dirty="0"/>
              <a:t>rejetés par </a:t>
            </a:r>
            <a:r>
              <a:rPr lang="fr-FR" sz="2800" dirty="0" smtClean="0"/>
              <a:t>le chien.</a:t>
            </a:r>
          </a:p>
          <a:p>
            <a:pPr marL="514350" indent="-514350" algn="just">
              <a:buNone/>
            </a:pPr>
            <a:r>
              <a:rPr lang="fr-FR" sz="2800" dirty="0" smtClean="0"/>
              <a:t> </a:t>
            </a:r>
            <a:endParaRPr lang="fr-FR" sz="2800" dirty="0"/>
          </a:p>
          <a:p>
            <a:pPr marL="514350" indent="-514350" algn="just"/>
            <a:r>
              <a:rPr lang="fr-FR" sz="2800" dirty="0"/>
              <a:t>L'homme s'infeste </a:t>
            </a:r>
            <a:r>
              <a:rPr lang="fr-FR" sz="2800" dirty="0" smtClean="0"/>
              <a:t> </a:t>
            </a:r>
            <a:r>
              <a:rPr lang="fr-FR" sz="2800" dirty="0"/>
              <a:t>en prenant la place de l'hôte </a:t>
            </a:r>
            <a:r>
              <a:rPr lang="fr-FR" sz="2800" dirty="0" smtClean="0"/>
              <a:t>intermédiaire. </a:t>
            </a:r>
          </a:p>
          <a:p>
            <a:pPr marL="514350" indent="-514350" algn="just"/>
            <a:r>
              <a:rPr lang="fr-FR" sz="2800" dirty="0" smtClean="0"/>
              <a:t>Il </a:t>
            </a:r>
            <a:r>
              <a:rPr lang="fr-FR" sz="2800" dirty="0"/>
              <a:t>est toujours contaminé par voie </a:t>
            </a:r>
            <a:r>
              <a:rPr lang="fr-FR" sz="2800" dirty="0" smtClean="0"/>
              <a:t>digestive:</a:t>
            </a:r>
          </a:p>
          <a:p>
            <a:pPr marL="1443038" indent="-514350" algn="just">
              <a:buFont typeface="Wingdings" pitchFamily="2" charset="2"/>
              <a:buChar char="Ø"/>
            </a:pPr>
            <a:r>
              <a:rPr lang="fr-FR" sz="2800" dirty="0" smtClean="0"/>
              <a:t>En caressant un chien ou en jouant sur un sol souillé par ses déjections. </a:t>
            </a:r>
          </a:p>
          <a:p>
            <a:pPr marL="1443038" indent="-514350" algn="just">
              <a:buFont typeface="Wingdings" pitchFamily="2" charset="2"/>
              <a:buChar char="Ø"/>
            </a:pPr>
            <a:r>
              <a:rPr lang="fr-FR" sz="2800" dirty="0" smtClean="0"/>
              <a:t>En buvant de l'eau ou en consommant des végétaux souillés 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Histoire naturelle du kyste hydatique chez l'homme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008" y="260648"/>
            <a:ext cx="8964488" cy="6336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Une </a:t>
            </a:r>
            <a:r>
              <a:rPr lang="fr-FR" dirty="0"/>
              <a:t>fois ingérés, les </a:t>
            </a:r>
            <a:r>
              <a:rPr lang="fr-FR" dirty="0" smtClean="0"/>
              <a:t>œufs </a:t>
            </a:r>
            <a:r>
              <a:rPr lang="fr-FR" dirty="0"/>
              <a:t>parviennent à </a:t>
            </a:r>
            <a:r>
              <a:rPr lang="fr-FR" dirty="0" smtClean="0"/>
              <a:t>l'estomac. La digestion de leur coque </a:t>
            </a:r>
            <a:r>
              <a:rPr lang="fr-FR" dirty="0"/>
              <a:t>libèrent </a:t>
            </a:r>
            <a:r>
              <a:rPr lang="fr-FR" dirty="0" smtClean="0"/>
              <a:t>les </a:t>
            </a:r>
            <a:r>
              <a:rPr lang="fr-FR" dirty="0"/>
              <a:t>embryons </a:t>
            </a:r>
            <a:r>
              <a:rPr lang="fr-FR" dirty="0" smtClean="0"/>
              <a:t>qui </a:t>
            </a:r>
            <a:r>
              <a:rPr lang="fr-FR" dirty="0"/>
              <a:t>franchissent activement la </a:t>
            </a:r>
            <a:r>
              <a:rPr lang="fr-FR" dirty="0" smtClean="0"/>
              <a:t>muqueuse et la sous-muqueuse digestive ,  </a:t>
            </a:r>
            <a:r>
              <a:rPr lang="fr-FR" dirty="0"/>
              <a:t>s'engagent dans les capillaires sanguins mésentériques et empruntent le courant </a:t>
            </a:r>
            <a:r>
              <a:rPr lang="fr-FR" dirty="0" smtClean="0"/>
              <a:t>portal. </a:t>
            </a:r>
            <a:r>
              <a:rPr lang="fr-FR" dirty="0"/>
              <a:t>arrivant au </a:t>
            </a:r>
            <a:r>
              <a:rPr lang="fr-FR" dirty="0" smtClean="0"/>
              <a:t>foie:</a:t>
            </a:r>
          </a:p>
          <a:p>
            <a:pPr algn="just"/>
            <a:r>
              <a:rPr lang="fr-FR" dirty="0" smtClean="0"/>
              <a:t>Sont stoppés par le réseau capillaire intra hépatique dans 60 % des cas. </a:t>
            </a:r>
          </a:p>
          <a:p>
            <a:pPr algn="just"/>
            <a:r>
              <a:rPr lang="fr-FR" dirty="0" smtClean="0"/>
              <a:t>Ceux qui traversent le filtre hépatique s'engagent dans les communications porto caves, arrivent au niveau des poumons où 75 % d'entre eux sont arrêtés par le réseau capillaire pulmonaire. </a:t>
            </a:r>
          </a:p>
          <a:p>
            <a:pPr algn="just"/>
            <a:r>
              <a:rPr lang="fr-FR" dirty="0" smtClean="0"/>
              <a:t>Les embryons peuvent êtres libérés dans la grande circulation (</a:t>
            </a:r>
            <a:r>
              <a:rPr lang="fr-FR" dirty="0" err="1" smtClean="0"/>
              <a:t>hydatidose</a:t>
            </a:r>
            <a:r>
              <a:rPr lang="fr-FR" dirty="0" smtClean="0"/>
              <a:t> systémique).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1242</Words>
  <Application>Microsoft Office PowerPoint</Application>
  <PresentationFormat>Affichage à l'écran (4:3)</PresentationFormat>
  <Paragraphs>110</Paragraphs>
  <Slides>38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Le kyste hydatique pulmonaire  Pr M.HADJADJ-AOUL</vt:lpstr>
      <vt:lpstr>Introduction</vt:lpstr>
      <vt:lpstr>Diapositive 3</vt:lpstr>
      <vt:lpstr>Diapositive 4</vt:lpstr>
      <vt:lpstr>Cycle naturel du parasite</vt:lpstr>
      <vt:lpstr>Diapositive 6</vt:lpstr>
      <vt:lpstr>Diapositive 7</vt:lpstr>
      <vt:lpstr> Histoire naturelle du kyste hydatique chez l'homme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Imagerie du kyste hydatique pulmonaire sain </vt:lpstr>
      <vt:lpstr>Diapositive 17</vt:lpstr>
      <vt:lpstr>Diapositive 18</vt:lpstr>
      <vt:lpstr>Diapositive 19</vt:lpstr>
      <vt:lpstr>Diapositive 20</vt:lpstr>
      <vt:lpstr>Diapositive 21</vt:lpstr>
      <vt:lpstr>  Imagerie du kyste hydatique pulmonaire compliqué 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Kyste hydatique multiple Hydatidose systémique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boudour</dc:creator>
  <cp:lastModifiedBy>Médecine</cp:lastModifiedBy>
  <cp:revision>37</cp:revision>
  <dcterms:created xsi:type="dcterms:W3CDTF">2012-10-01T01:04:13Z</dcterms:created>
  <dcterms:modified xsi:type="dcterms:W3CDTF">2017-11-25T10:33:37Z</dcterms:modified>
</cp:coreProperties>
</file>