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F4D5C-3852-473E-ACAF-9C3D09E70A75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8701D-6178-4EFB-8B97-20E75622C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Fréquence</a:t>
            </a:r>
            <a:endParaRPr lang="fr-F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:*Complique 5 à 10% des </a:t>
            </a:r>
            <a:r>
              <a:rPr lang="fr-F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valvulopathies</a:t>
            </a:r>
            <a:r>
              <a:rPr lang="fr-F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rhumatismales*Prédominance masculine, </a:t>
            </a:r>
            <a:r>
              <a:rPr lang="fr-F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</a:t>
            </a:r>
            <a:r>
              <a:rPr lang="fr-F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 à 40 ans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8701D-6178-4EFB-8B97-20E75622CACA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5AD5-EC50-4B10-A8B8-53767B743B05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E441-7F22-46E8-B42A-F487E07D3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5AD5-EC50-4B10-A8B8-53767B743B05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E441-7F22-46E8-B42A-F487E07D3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5AD5-EC50-4B10-A8B8-53767B743B05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E441-7F22-46E8-B42A-F487E07D3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5AD5-EC50-4B10-A8B8-53767B743B05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E441-7F22-46E8-B42A-F487E07D3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5AD5-EC50-4B10-A8B8-53767B743B05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E441-7F22-46E8-B42A-F487E07D3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5AD5-EC50-4B10-A8B8-53767B743B05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E441-7F22-46E8-B42A-F487E07D3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5AD5-EC50-4B10-A8B8-53767B743B05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E441-7F22-46E8-B42A-F487E07D3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5AD5-EC50-4B10-A8B8-53767B743B05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E441-7F22-46E8-B42A-F487E07D3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5AD5-EC50-4B10-A8B8-53767B743B05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E441-7F22-46E8-B42A-F487E07D3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5AD5-EC50-4B10-A8B8-53767B743B05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E441-7F22-46E8-B42A-F487E07D3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5AD5-EC50-4B10-A8B8-53767B743B05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E441-7F22-46E8-B42A-F487E07D3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85AD5-EC50-4B10-A8B8-53767B743B05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5E441-7F22-46E8-B42A-F487E07D3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958166" cy="642942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5300" i="1" dirty="0" smtClean="0">
                <a:latin typeface="Algerian" pitchFamily="82" charset="0"/>
              </a:rPr>
              <a:t>ENDOCARDITE </a:t>
            </a:r>
            <a:r>
              <a:rPr lang="fr-FR" sz="5300" i="1" dirty="0">
                <a:latin typeface="Algerian" pitchFamily="82" charset="0"/>
              </a:rPr>
              <a:t>INFECTIEUSE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                             </a:t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 smtClean="0"/>
              <a:t>                          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                              </a:t>
            </a:r>
            <a:r>
              <a:rPr lang="fr-FR" sz="3600" b="1" i="1" dirty="0" smtClean="0">
                <a:latin typeface="Baskerville Old Face" pitchFamily="18" charset="0"/>
              </a:rPr>
              <a:t>Pr</a:t>
            </a:r>
            <a:r>
              <a:rPr lang="fr-FR" sz="3600" b="1" i="1" dirty="0">
                <a:latin typeface="Baskerville Old Face" pitchFamily="18" charset="0"/>
              </a:rPr>
              <a:t> </a:t>
            </a:r>
            <a:r>
              <a:rPr lang="fr-FR" sz="3600" b="1" i="1" dirty="0" smtClean="0">
                <a:latin typeface="Baskerville Old Face" pitchFamily="18" charset="0"/>
              </a:rPr>
              <a:t>Meziane-</a:t>
            </a:r>
            <a:r>
              <a:rPr lang="fr-FR" sz="3600" b="1" i="1" dirty="0" err="1" smtClean="0">
                <a:latin typeface="Baskerville Old Face" pitchFamily="18" charset="0"/>
              </a:rPr>
              <a:t>Tani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                             </a:t>
            </a:r>
            <a:r>
              <a:rPr lang="fr-FR" sz="3100" i="1" dirty="0" smtClean="0"/>
              <a:t>06/12/2016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76899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B/ </a:t>
            </a:r>
            <a:r>
              <a:rPr lang="fr-FR" sz="3600" b="1" u="sng" dirty="0" smtClean="0"/>
              <a:t>Examens </a:t>
            </a:r>
            <a:r>
              <a:rPr lang="fr-FR" sz="3600" b="1" u="sng" dirty="0"/>
              <a:t>complémentaires</a:t>
            </a:r>
            <a:r>
              <a:rPr lang="fr-FR" b="1" dirty="0" smtClean="0"/>
              <a:t>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* </a:t>
            </a:r>
            <a:r>
              <a:rPr lang="fr-FR" dirty="0" smtClean="0"/>
              <a:t> </a:t>
            </a:r>
            <a:r>
              <a:rPr lang="fr-FR" b="1" u="sng" dirty="0" smtClean="0"/>
              <a:t>Hémocultures </a:t>
            </a:r>
            <a:r>
              <a:rPr lang="fr-FR" b="1" u="sng" dirty="0"/>
              <a:t>+++</a:t>
            </a:r>
            <a:r>
              <a:rPr lang="fr-FR" dirty="0"/>
              <a:t> 6 à 12 dans </a:t>
            </a:r>
            <a:r>
              <a:rPr lang="fr-FR" dirty="0" smtClean="0"/>
              <a:t>les premières </a:t>
            </a:r>
            <a:r>
              <a:rPr lang="fr-FR" dirty="0"/>
              <a:t>48 h, sur milieu </a:t>
            </a:r>
            <a:r>
              <a:rPr lang="fr-FR" dirty="0" smtClean="0"/>
              <a:t>aérobie</a:t>
            </a:r>
            <a:r>
              <a:rPr lang="fr-FR" dirty="0"/>
              <a:t> </a:t>
            </a:r>
            <a:r>
              <a:rPr lang="fr-FR" dirty="0" smtClean="0"/>
              <a:t>et anaérobie  avec antibiogramme</a:t>
            </a:r>
          </a:p>
          <a:p>
            <a:pPr>
              <a:buNone/>
            </a:pPr>
            <a:endParaRPr lang="fr-FR" dirty="0" smtClean="0"/>
          </a:p>
          <a:p>
            <a:pPr>
              <a:buFont typeface="Arial" charset="0"/>
              <a:buChar char="•"/>
            </a:pPr>
            <a:r>
              <a:rPr lang="fr-FR" b="1" u="sng" dirty="0" smtClean="0"/>
              <a:t>FNS avec hyperleucocytose à PN</a:t>
            </a:r>
            <a:r>
              <a:rPr lang="fr-FR" dirty="0" smtClean="0"/>
              <a:t>,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. </a:t>
            </a:r>
            <a:r>
              <a:rPr lang="fr-FR" dirty="0" smtClean="0"/>
              <a:t>anémie </a:t>
            </a:r>
            <a:r>
              <a:rPr lang="fr-FR" dirty="0" smtClean="0"/>
              <a:t>inflammatoire ,VS accélérée,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. </a:t>
            </a:r>
            <a:r>
              <a:rPr lang="fr-FR" dirty="0" smtClean="0"/>
              <a:t>désordres </a:t>
            </a:r>
            <a:r>
              <a:rPr lang="fr-FR" dirty="0"/>
              <a:t>immunitaires </a:t>
            </a:r>
            <a:r>
              <a:rPr lang="fr-FR" dirty="0" smtClean="0"/>
              <a:t>++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. </a:t>
            </a:r>
            <a:r>
              <a:rPr lang="fr-FR" dirty="0" smtClean="0"/>
              <a:t>hématurie </a:t>
            </a:r>
            <a:r>
              <a:rPr lang="fr-FR" dirty="0"/>
              <a:t>macroscopique </a:t>
            </a:r>
            <a:r>
              <a:rPr lang="fr-FR" dirty="0" smtClean="0"/>
              <a:t>++</a:t>
            </a:r>
          </a:p>
          <a:p>
            <a:pPr>
              <a:buNone/>
            </a:pPr>
            <a:endParaRPr lang="fr-FR" dirty="0" smtClean="0"/>
          </a:p>
          <a:p>
            <a:pPr>
              <a:buFont typeface="Arial" charset="0"/>
              <a:buChar char="•"/>
            </a:pPr>
            <a:r>
              <a:rPr lang="fr-FR" b="1" u="sng" dirty="0" smtClean="0"/>
              <a:t>échocardiographie</a:t>
            </a:r>
            <a:r>
              <a:rPr lang="fr-FR" dirty="0"/>
              <a:t>: Végétations++ s/f </a:t>
            </a:r>
            <a:r>
              <a:rPr lang="fr-FR" dirty="0" smtClean="0"/>
              <a:t>de masses </a:t>
            </a:r>
            <a:r>
              <a:rPr lang="fr-FR" dirty="0"/>
              <a:t>irrégulières, très mobiles, </a:t>
            </a:r>
            <a:r>
              <a:rPr lang="fr-FR" dirty="0" smtClean="0"/>
              <a:t>en drapeau</a:t>
            </a:r>
            <a:r>
              <a:rPr lang="fr-FR" dirty="0"/>
              <a:t>, +/- mutilations valvulaires</a:t>
            </a:r>
            <a:r>
              <a:rPr lang="fr-FR" dirty="0" smtClean="0"/>
              <a:t>. elle </a:t>
            </a:r>
            <a:r>
              <a:rPr lang="fr-FR" dirty="0"/>
              <a:t>permet une surveillance du retentissement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D/</a:t>
            </a:r>
            <a:r>
              <a:rPr lang="fr-FR" b="1" u="sng" dirty="0" smtClean="0"/>
              <a:t>Évolution</a:t>
            </a:r>
            <a:r>
              <a:rPr lang="fr-FR" b="1" dirty="0" smtClean="0"/>
              <a:t>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- Non</a:t>
            </a:r>
            <a:r>
              <a:rPr lang="fr-FR" dirty="0"/>
              <a:t> traitée décès en quelques </a:t>
            </a:r>
            <a:r>
              <a:rPr lang="fr-FR" dirty="0" smtClean="0"/>
              <a:t>mois par </a:t>
            </a:r>
            <a:r>
              <a:rPr lang="fr-FR" dirty="0"/>
              <a:t>cachexie, AVC, IR, et IC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- Traitée, </a:t>
            </a:r>
            <a:r>
              <a:rPr lang="fr-FR" dirty="0"/>
              <a:t>surveillance de l’examen </a:t>
            </a:r>
            <a:r>
              <a:rPr lang="fr-FR" dirty="0" smtClean="0"/>
              <a:t>clinique, température</a:t>
            </a:r>
            <a:r>
              <a:rPr lang="fr-FR" dirty="0"/>
              <a:t>, ECG, écho, hémocultures</a:t>
            </a:r>
            <a:r>
              <a:rPr lang="fr-FR" dirty="0" smtClean="0"/>
              <a:t>, VS</a:t>
            </a:r>
            <a:r>
              <a:rPr lang="fr-FR" dirty="0"/>
              <a:t>, FNS,..etc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- Elle </a:t>
            </a:r>
            <a:r>
              <a:rPr lang="fr-FR" dirty="0"/>
              <a:t>est souvent favorable en quelques jours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1763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5300" b="1" dirty="0" smtClean="0"/>
              <a:t>Complications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sz="5100" b="1" dirty="0" smtClean="0"/>
              <a:t>*   </a:t>
            </a:r>
            <a:r>
              <a:rPr lang="fr-FR" sz="5100" b="1" u="sng" dirty="0" smtClean="0"/>
              <a:t>Persistance </a:t>
            </a:r>
            <a:r>
              <a:rPr lang="fr-FR" sz="5100" b="1" u="sng" dirty="0"/>
              <a:t>de la fièvre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sz="4500" dirty="0" smtClean="0"/>
              <a:t>Choc </a:t>
            </a:r>
            <a:r>
              <a:rPr lang="fr-FR" sz="4500" dirty="0"/>
              <a:t>septique</a:t>
            </a:r>
          </a:p>
          <a:p>
            <a:pPr>
              <a:buNone/>
            </a:pPr>
            <a:r>
              <a:rPr lang="fr-FR" sz="4500" dirty="0" smtClean="0"/>
              <a:t>• </a:t>
            </a:r>
            <a:r>
              <a:rPr lang="fr-FR" sz="4500" dirty="0" smtClean="0"/>
              <a:t>Cardiaques: </a:t>
            </a:r>
          </a:p>
          <a:p>
            <a:pPr>
              <a:buNone/>
            </a:pPr>
            <a:r>
              <a:rPr lang="fr-FR" sz="4500" dirty="0"/>
              <a:t> </a:t>
            </a:r>
            <a:r>
              <a:rPr lang="fr-FR" sz="4500" dirty="0" smtClean="0"/>
              <a:t>* </a:t>
            </a:r>
            <a:r>
              <a:rPr lang="fr-FR" sz="4500" dirty="0" err="1" smtClean="0"/>
              <a:t>Insuf</a:t>
            </a:r>
            <a:r>
              <a:rPr lang="fr-FR" sz="4500" dirty="0" smtClean="0"/>
              <a:t>. </a:t>
            </a:r>
            <a:r>
              <a:rPr lang="fr-FR" sz="4500" dirty="0"/>
              <a:t>cardiaque aigue </a:t>
            </a:r>
            <a:r>
              <a:rPr lang="fr-FR" sz="4500" dirty="0" smtClean="0"/>
              <a:t>fébrile</a:t>
            </a:r>
          </a:p>
          <a:p>
            <a:pPr>
              <a:buNone/>
            </a:pPr>
            <a:r>
              <a:rPr lang="fr-FR" sz="4500" dirty="0"/>
              <a:t> </a:t>
            </a:r>
            <a:r>
              <a:rPr lang="fr-FR" sz="4500" dirty="0" smtClean="0"/>
              <a:t>* lésions </a:t>
            </a:r>
            <a:r>
              <a:rPr lang="fr-FR" sz="4500" dirty="0"/>
              <a:t>cardiaques: abcès </a:t>
            </a:r>
            <a:r>
              <a:rPr lang="fr-FR" sz="4500" dirty="0" smtClean="0"/>
              <a:t>annulaires, troubles </a:t>
            </a:r>
            <a:r>
              <a:rPr lang="fr-FR" sz="4500" dirty="0"/>
              <a:t>de rythme, perforations</a:t>
            </a:r>
          </a:p>
          <a:p>
            <a:pPr>
              <a:buNone/>
            </a:pPr>
            <a:r>
              <a:rPr lang="fr-FR" sz="4500" dirty="0" smtClean="0"/>
              <a:t>    septales</a:t>
            </a:r>
            <a:r>
              <a:rPr lang="fr-FR" sz="4500" dirty="0"/>
              <a:t>, péricardite, myocardite..</a:t>
            </a:r>
          </a:p>
          <a:p>
            <a:pPr>
              <a:buNone/>
            </a:pPr>
            <a:r>
              <a:rPr lang="fr-FR" sz="4500" dirty="0" smtClean="0"/>
              <a:t>• Vasculaires</a:t>
            </a:r>
            <a:r>
              <a:rPr lang="fr-FR" sz="4500" dirty="0"/>
              <a:t>: </a:t>
            </a:r>
            <a:endParaRPr lang="fr-FR" sz="4500" dirty="0" smtClean="0"/>
          </a:p>
          <a:p>
            <a:pPr>
              <a:buNone/>
            </a:pPr>
            <a:r>
              <a:rPr lang="fr-FR" sz="4500" dirty="0"/>
              <a:t> </a:t>
            </a:r>
            <a:r>
              <a:rPr lang="fr-FR" sz="4500" dirty="0" smtClean="0"/>
              <a:t>- anévrysmes</a:t>
            </a:r>
            <a:r>
              <a:rPr lang="fr-FR" sz="4500" dirty="0"/>
              <a:t> </a:t>
            </a:r>
            <a:r>
              <a:rPr lang="fr-FR" sz="4500" dirty="0" err="1" smtClean="0"/>
              <a:t>mycotiques</a:t>
            </a:r>
            <a:endParaRPr lang="fr-FR" sz="4500" dirty="0" smtClean="0"/>
          </a:p>
          <a:p>
            <a:pPr>
              <a:buNone/>
            </a:pPr>
            <a:r>
              <a:rPr lang="fr-FR" sz="4500" dirty="0"/>
              <a:t> </a:t>
            </a:r>
            <a:r>
              <a:rPr lang="fr-FR" sz="4500" dirty="0" smtClean="0"/>
              <a:t>- embolies </a:t>
            </a:r>
            <a:r>
              <a:rPr lang="fr-FR" sz="4500" dirty="0"/>
              <a:t>systémiques</a:t>
            </a:r>
          </a:p>
          <a:p>
            <a:pPr>
              <a:buNone/>
            </a:pPr>
            <a:r>
              <a:rPr lang="fr-FR" sz="4500" dirty="0" smtClean="0"/>
              <a:t>• Nerveuses</a:t>
            </a:r>
            <a:r>
              <a:rPr lang="fr-FR" sz="4500" dirty="0"/>
              <a:t>: AVC, </a:t>
            </a:r>
            <a:r>
              <a:rPr lang="fr-FR" sz="4500" dirty="0" smtClean="0"/>
              <a:t>ischémique ou hémorragique..</a:t>
            </a:r>
            <a:endParaRPr lang="fr-FR" sz="4500" dirty="0"/>
          </a:p>
          <a:p>
            <a:pPr>
              <a:buNone/>
            </a:pPr>
            <a:r>
              <a:rPr lang="fr-FR" sz="4500" dirty="0" smtClean="0"/>
              <a:t>• Rénales</a:t>
            </a:r>
            <a:r>
              <a:rPr lang="fr-FR" sz="4500" dirty="0"/>
              <a:t>: glomérulonéphrites++, infarctus rénal, </a:t>
            </a:r>
            <a:r>
              <a:rPr lang="fr-FR" sz="4500" dirty="0" smtClean="0"/>
              <a:t>nécrose Tubulaire</a:t>
            </a:r>
            <a:r>
              <a:rPr lang="fr-FR" sz="4500" dirty="0"/>
              <a:t>, </a:t>
            </a:r>
            <a:r>
              <a:rPr lang="fr-FR" sz="4500" dirty="0" smtClean="0"/>
              <a:t>pyélonéphrites</a:t>
            </a:r>
            <a:endParaRPr lang="fr-FR" sz="4500" dirty="0"/>
          </a:p>
          <a:p>
            <a:pPr>
              <a:buNone/>
            </a:pPr>
            <a:r>
              <a:rPr lang="fr-FR" sz="4500" dirty="0" smtClean="0"/>
              <a:t>•</a:t>
            </a:r>
            <a:r>
              <a:rPr lang="fr-FR" sz="4500" dirty="0"/>
              <a:t> Articulaires: arthrites, </a:t>
            </a:r>
            <a:r>
              <a:rPr lang="fr-FR" sz="4500" dirty="0" err="1" smtClean="0"/>
              <a:t>spondylodiscites</a:t>
            </a:r>
            <a:r>
              <a:rPr lang="fr-FR" dirty="0"/>
              <a:t>..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1763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sz="5300" b="1" dirty="0" smtClean="0"/>
              <a:t>Formes </a:t>
            </a:r>
            <a:r>
              <a:rPr lang="fr-FR" sz="5300" b="1" dirty="0"/>
              <a:t>cliniques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484030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fr-FR" sz="7000" b="1" dirty="0"/>
              <a:t>A</a:t>
            </a:r>
            <a:r>
              <a:rPr lang="fr-FR" sz="7000" b="1" dirty="0" smtClean="0"/>
              <a:t>/</a:t>
            </a:r>
            <a:r>
              <a:rPr lang="fr-FR" sz="4500" b="1" dirty="0" smtClean="0"/>
              <a:t> </a:t>
            </a:r>
            <a:r>
              <a:rPr lang="fr-FR" sz="6000" b="1" u="sng" dirty="0"/>
              <a:t>Formes selon la cardiopathie</a:t>
            </a:r>
            <a:r>
              <a:rPr lang="fr-FR" b="1" dirty="0" smtClean="0"/>
              <a:t>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  </a:t>
            </a:r>
            <a:r>
              <a:rPr lang="fr-FR" sz="4400" dirty="0" smtClean="0"/>
              <a:t>  -</a:t>
            </a:r>
            <a:r>
              <a:rPr lang="fr-FR" sz="4400" dirty="0"/>
              <a:t> cardiopathies </a:t>
            </a:r>
            <a:r>
              <a:rPr lang="fr-FR" sz="4400" dirty="0" smtClean="0"/>
              <a:t>valvulaires  </a:t>
            </a:r>
          </a:p>
          <a:p>
            <a:pPr>
              <a:buNone/>
            </a:pPr>
            <a:r>
              <a:rPr lang="fr-FR" sz="4400" dirty="0" smtClean="0"/>
              <a:t>   -</a:t>
            </a:r>
            <a:r>
              <a:rPr lang="fr-FR" sz="4400" dirty="0"/>
              <a:t> cardiopathies </a:t>
            </a:r>
            <a:r>
              <a:rPr lang="fr-FR" sz="4400" dirty="0" smtClean="0"/>
              <a:t>congénitales</a:t>
            </a:r>
          </a:p>
          <a:p>
            <a:pPr>
              <a:buNone/>
            </a:pPr>
            <a:r>
              <a:rPr lang="fr-FR" sz="4400" dirty="0"/>
              <a:t> </a:t>
            </a:r>
            <a:r>
              <a:rPr lang="fr-FR" sz="4400" dirty="0" smtClean="0"/>
              <a:t> -  prothèses</a:t>
            </a:r>
            <a:r>
              <a:rPr lang="fr-FR" sz="4400" dirty="0"/>
              <a:t> valvulaires-</a:t>
            </a:r>
          </a:p>
          <a:p>
            <a:pPr>
              <a:buNone/>
            </a:pPr>
            <a:r>
              <a:rPr lang="fr-FR" sz="4400" dirty="0" smtClean="0"/>
              <a:t>   -  cœur </a:t>
            </a:r>
            <a:r>
              <a:rPr lang="fr-FR" sz="4400" dirty="0"/>
              <a:t>sain= EI </a:t>
            </a:r>
            <a:r>
              <a:rPr lang="fr-FR" sz="4400" dirty="0" err="1"/>
              <a:t>subaigue</a:t>
            </a:r>
            <a:endParaRPr lang="fr-FR" sz="4400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sz="7000" b="1" dirty="0" smtClean="0"/>
              <a:t>B/  </a:t>
            </a:r>
            <a:r>
              <a:rPr lang="fr-FR" sz="6000" b="1" u="sng" dirty="0" smtClean="0"/>
              <a:t>Formes </a:t>
            </a:r>
            <a:r>
              <a:rPr lang="fr-FR" sz="6000" b="1" u="sng" dirty="0"/>
              <a:t>évolutives</a:t>
            </a:r>
            <a:r>
              <a:rPr lang="fr-FR" b="1" dirty="0" smtClean="0"/>
              <a:t>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  </a:t>
            </a:r>
            <a:r>
              <a:rPr lang="fr-FR" sz="4200" dirty="0" smtClean="0"/>
              <a:t> -  </a:t>
            </a:r>
            <a:r>
              <a:rPr lang="fr-FR" sz="4200" dirty="0" smtClean="0"/>
              <a:t>  Formes subaiguës</a:t>
            </a:r>
            <a:endParaRPr lang="fr-FR" sz="4200" dirty="0"/>
          </a:p>
          <a:p>
            <a:pPr>
              <a:buNone/>
            </a:pPr>
            <a:r>
              <a:rPr lang="fr-FR" sz="4200" dirty="0" smtClean="0"/>
              <a:t>   -   Forme</a:t>
            </a:r>
            <a:r>
              <a:rPr lang="fr-FR" sz="4200" dirty="0"/>
              <a:t> aigue</a:t>
            </a:r>
            <a:r>
              <a:rPr lang="fr-FR" sz="4200" dirty="0" smtClean="0"/>
              <a:t>:</a:t>
            </a:r>
          </a:p>
          <a:p>
            <a:pPr>
              <a:buNone/>
            </a:pPr>
            <a:r>
              <a:rPr lang="fr-FR" sz="4200" dirty="0"/>
              <a:t> </a:t>
            </a:r>
            <a:r>
              <a:rPr lang="fr-FR" sz="4200" dirty="0" smtClean="0"/>
              <a:t>    </a:t>
            </a:r>
            <a:r>
              <a:rPr lang="fr-FR" sz="4200" dirty="0" smtClean="0"/>
              <a:t> </a:t>
            </a:r>
            <a:r>
              <a:rPr lang="fr-FR" sz="4200" dirty="0"/>
              <a:t> </a:t>
            </a:r>
            <a:r>
              <a:rPr lang="fr-FR" sz="4200" dirty="0" smtClean="0"/>
              <a:t>*  </a:t>
            </a:r>
            <a:r>
              <a:rPr lang="fr-FR" sz="4200" dirty="0" smtClean="0"/>
              <a:t>porte</a:t>
            </a:r>
            <a:r>
              <a:rPr lang="fr-FR" sz="4200" dirty="0"/>
              <a:t> d’entrée évidente</a:t>
            </a:r>
          </a:p>
          <a:p>
            <a:pPr>
              <a:buNone/>
            </a:pPr>
            <a:r>
              <a:rPr lang="fr-FR" sz="4200" dirty="0"/>
              <a:t> </a:t>
            </a:r>
            <a:r>
              <a:rPr lang="fr-FR" sz="4200" dirty="0" smtClean="0"/>
              <a:t>     </a:t>
            </a:r>
            <a:r>
              <a:rPr lang="fr-FR" sz="4200" dirty="0"/>
              <a:t> </a:t>
            </a:r>
            <a:r>
              <a:rPr lang="fr-FR" sz="4200" dirty="0" smtClean="0"/>
              <a:t>*  cœur </a:t>
            </a:r>
            <a:r>
              <a:rPr lang="fr-FR" sz="4200" dirty="0"/>
              <a:t>sain</a:t>
            </a:r>
          </a:p>
          <a:p>
            <a:pPr>
              <a:buNone/>
            </a:pPr>
            <a:r>
              <a:rPr lang="fr-FR" sz="4200" dirty="0" smtClean="0"/>
              <a:t>       </a:t>
            </a:r>
            <a:r>
              <a:rPr lang="fr-FR" sz="4200" dirty="0" smtClean="0"/>
              <a:t>*  germe</a:t>
            </a:r>
            <a:r>
              <a:rPr lang="fr-FR" sz="4200" dirty="0"/>
              <a:t>: </a:t>
            </a:r>
            <a:r>
              <a:rPr lang="fr-FR" sz="4200" dirty="0" err="1" smtClean="0"/>
              <a:t>staph</a:t>
            </a:r>
            <a:r>
              <a:rPr lang="fr-FR" sz="4200" dirty="0" smtClean="0"/>
              <a:t> ++</a:t>
            </a:r>
            <a:endParaRPr lang="fr-FR" sz="4200" dirty="0" smtClean="0"/>
          </a:p>
          <a:p>
            <a:pPr>
              <a:buNone/>
            </a:pPr>
            <a:r>
              <a:rPr lang="fr-FR" sz="4200" dirty="0"/>
              <a:t> </a:t>
            </a:r>
            <a:r>
              <a:rPr lang="fr-FR" sz="4200" dirty="0" smtClean="0"/>
              <a:t>      </a:t>
            </a:r>
            <a:r>
              <a:rPr lang="fr-FR" sz="4200" dirty="0" smtClean="0"/>
              <a:t>* complications </a:t>
            </a:r>
            <a:r>
              <a:rPr lang="fr-FR" sz="4200" dirty="0" smtClean="0"/>
              <a:t>graves</a:t>
            </a:r>
          </a:p>
          <a:p>
            <a:pPr>
              <a:buNone/>
            </a:pPr>
            <a:r>
              <a:rPr lang="fr-FR" sz="4200" dirty="0"/>
              <a:t> </a:t>
            </a:r>
            <a:r>
              <a:rPr lang="fr-FR" sz="4200" dirty="0" smtClean="0"/>
              <a:t>      </a:t>
            </a:r>
            <a:r>
              <a:rPr lang="fr-FR" sz="4200" dirty="0" smtClean="0"/>
              <a:t>* mortalité </a:t>
            </a:r>
            <a:r>
              <a:rPr lang="fr-FR" sz="4200" dirty="0"/>
              <a:t>supérieure à 50%</a:t>
            </a:r>
          </a:p>
          <a:p>
            <a:pPr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C/ </a:t>
            </a:r>
            <a:r>
              <a:rPr lang="fr-FR" b="1" u="sng" dirty="0" smtClean="0"/>
              <a:t>Formes</a:t>
            </a:r>
            <a:r>
              <a:rPr lang="fr-FR" b="1" u="sng" dirty="0"/>
              <a:t> bactériologiques</a:t>
            </a:r>
            <a:r>
              <a:rPr lang="fr-FR" b="1" dirty="0" smtClean="0"/>
              <a:t>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  - </a:t>
            </a:r>
            <a:r>
              <a:rPr lang="fr-FR" dirty="0"/>
              <a:t>Hémoculture </a:t>
            </a:r>
            <a:r>
              <a:rPr lang="fr-FR" dirty="0" smtClean="0"/>
              <a:t>positive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- </a:t>
            </a:r>
            <a:r>
              <a:rPr lang="fr-FR" dirty="0"/>
              <a:t>Hémoculture négative: (10%)</a:t>
            </a:r>
          </a:p>
          <a:p>
            <a:pPr>
              <a:buNone/>
            </a:pPr>
            <a:r>
              <a:rPr lang="fr-FR" dirty="0" smtClean="0"/>
              <a:t>   * nombre </a:t>
            </a:r>
            <a:r>
              <a:rPr lang="fr-FR" dirty="0"/>
              <a:t>d’hémocultures insuffisant</a:t>
            </a:r>
          </a:p>
          <a:p>
            <a:pPr>
              <a:buNone/>
            </a:pPr>
            <a:r>
              <a:rPr lang="fr-FR" dirty="0" smtClean="0"/>
              <a:t>   * nécessité </a:t>
            </a:r>
            <a:r>
              <a:rPr lang="fr-FR" dirty="0"/>
              <a:t>d’un milieu spécifique</a:t>
            </a:r>
          </a:p>
          <a:p>
            <a:pPr>
              <a:buNone/>
            </a:pPr>
            <a:r>
              <a:rPr lang="fr-FR" dirty="0" smtClean="0"/>
              <a:t>   * germes </a:t>
            </a:r>
            <a:r>
              <a:rPr lang="fr-FR" dirty="0"/>
              <a:t>à croissance </a:t>
            </a:r>
            <a:r>
              <a:rPr lang="fr-FR" dirty="0" smtClean="0"/>
              <a:t>lente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* forme </a:t>
            </a:r>
            <a:r>
              <a:rPr lang="fr-FR" dirty="0"/>
              <a:t>décapitée par une </a:t>
            </a:r>
            <a:r>
              <a:rPr lang="fr-FR" dirty="0" err="1"/>
              <a:t>antibio-thérapie</a:t>
            </a:r>
            <a:endParaRPr lang="fr-FR" dirty="0"/>
          </a:p>
          <a:p>
            <a:pPr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fr-FR" sz="4900" b="1" dirty="0" smtClean="0"/>
              <a:t/>
            </a:r>
            <a:br>
              <a:rPr lang="fr-FR" sz="4900" b="1" dirty="0" smtClean="0"/>
            </a:br>
            <a:r>
              <a:rPr lang="fr-FR" sz="4900" b="1" dirty="0" smtClean="0"/>
              <a:t>Diagnostic </a:t>
            </a:r>
            <a:r>
              <a:rPr lang="fr-FR" sz="4900" b="1" dirty="0" smtClean="0"/>
              <a:t>différentiel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28670"/>
            <a:ext cx="8472518" cy="5197493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fr-FR" u="sng" dirty="0" smtClean="0"/>
              <a:t>La </a:t>
            </a:r>
            <a:r>
              <a:rPr lang="fr-FR" u="sng" dirty="0"/>
              <a:t>cardiopathie est connue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 * souillure </a:t>
            </a:r>
            <a:r>
              <a:rPr lang="fr-FR" dirty="0"/>
              <a:t>d’hémoculture</a:t>
            </a:r>
          </a:p>
          <a:p>
            <a:pPr>
              <a:buNone/>
            </a:pPr>
            <a:r>
              <a:rPr lang="fr-FR" dirty="0" smtClean="0"/>
              <a:t> * fièvre intercurrente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* thrombose </a:t>
            </a:r>
            <a:r>
              <a:rPr lang="fr-FR" dirty="0"/>
              <a:t>intracardiaque</a:t>
            </a:r>
            <a:r>
              <a:rPr lang="fr-FR" dirty="0" smtClean="0"/>
              <a:t>..</a:t>
            </a:r>
          </a:p>
          <a:p>
            <a:pPr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u="sng" dirty="0" smtClean="0"/>
              <a:t>La </a:t>
            </a:r>
            <a:r>
              <a:rPr lang="fr-FR" u="sng" dirty="0"/>
              <a:t>cardiopathie est méconnue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* souffle </a:t>
            </a:r>
            <a:r>
              <a:rPr lang="fr-FR" dirty="0"/>
              <a:t>mitral d’origine ischémique</a:t>
            </a:r>
          </a:p>
          <a:p>
            <a:pPr>
              <a:buNone/>
            </a:pPr>
            <a:r>
              <a:rPr lang="fr-FR" dirty="0" smtClean="0"/>
              <a:t>* </a:t>
            </a:r>
            <a:r>
              <a:rPr lang="fr-FR" dirty="0" err="1" smtClean="0"/>
              <a:t>Insuf</a:t>
            </a:r>
            <a:r>
              <a:rPr lang="fr-FR" dirty="0" smtClean="0"/>
              <a:t>. Cardiaque </a:t>
            </a:r>
            <a:r>
              <a:rPr lang="fr-FR" dirty="0"/>
              <a:t>d’autre origine</a:t>
            </a:r>
          </a:p>
          <a:p>
            <a:pPr>
              <a:buNone/>
            </a:pPr>
            <a:r>
              <a:rPr lang="fr-FR" dirty="0" smtClean="0"/>
              <a:t>* maladie </a:t>
            </a:r>
            <a:r>
              <a:rPr lang="fr-FR" dirty="0"/>
              <a:t>systémique ( endocardite </a:t>
            </a:r>
            <a:r>
              <a:rPr lang="fr-FR" dirty="0" smtClean="0"/>
              <a:t>de </a:t>
            </a:r>
            <a:r>
              <a:rPr lang="fr-FR" dirty="0" err="1" smtClean="0"/>
              <a:t>Liebman</a:t>
            </a:r>
            <a:r>
              <a:rPr lang="fr-FR" dirty="0" smtClean="0"/>
              <a:t>-Sachs</a:t>
            </a:r>
            <a:r>
              <a:rPr lang="fr-FR" dirty="0"/>
              <a:t>)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/>
              <a:t>Traitement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b="1" dirty="0"/>
              <a:t>A</a:t>
            </a:r>
            <a:r>
              <a:rPr lang="fr-FR" b="1" dirty="0" smtClean="0"/>
              <a:t>/</a:t>
            </a:r>
            <a:r>
              <a:rPr lang="fr-FR" sz="3800" b="1" u="sng" dirty="0" smtClean="0"/>
              <a:t> </a:t>
            </a:r>
            <a:r>
              <a:rPr lang="fr-FR" sz="3800" b="1" u="sng" dirty="0"/>
              <a:t>But</a:t>
            </a:r>
            <a:r>
              <a:rPr lang="fr-FR" b="1" dirty="0"/>
              <a:t>:</a:t>
            </a:r>
            <a:endParaRPr lang="fr-FR" dirty="0"/>
          </a:p>
          <a:p>
            <a:pPr>
              <a:buNone/>
            </a:pPr>
            <a:r>
              <a:rPr lang="fr-FR" dirty="0"/>
              <a:t> - stériliser le </a:t>
            </a:r>
            <a:r>
              <a:rPr lang="fr-FR" dirty="0" smtClean="0"/>
              <a:t>foyer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/>
              <a:t>éviter les </a:t>
            </a:r>
            <a:r>
              <a:rPr lang="fr-FR" dirty="0" smtClean="0"/>
              <a:t>complications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b="1" dirty="0" smtClean="0"/>
              <a:t>B/ </a:t>
            </a:r>
            <a:r>
              <a:rPr lang="fr-FR" b="1" u="sng" dirty="0" smtClean="0"/>
              <a:t>Moyens</a:t>
            </a:r>
            <a:r>
              <a:rPr lang="fr-FR" b="1" dirty="0" smtClean="0"/>
              <a:t>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1/Traitement médical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/>
              <a:t> </a:t>
            </a:r>
            <a:r>
              <a:rPr lang="fr-FR" dirty="0" smtClean="0"/>
              <a:t>Antibiotiques = </a:t>
            </a:r>
            <a:r>
              <a:rPr lang="fr-FR" dirty="0"/>
              <a:t>association </a:t>
            </a:r>
            <a:r>
              <a:rPr lang="fr-FR" dirty="0" smtClean="0"/>
              <a:t>synergique bactéricide,</a:t>
            </a:r>
            <a:r>
              <a:rPr lang="fr-FR" dirty="0"/>
              <a:t> suffisamment prolongée</a:t>
            </a:r>
          </a:p>
          <a:p>
            <a:pPr>
              <a:buNone/>
            </a:pPr>
            <a:r>
              <a:rPr lang="fr-FR" dirty="0" smtClean="0"/>
              <a:t>     Le </a:t>
            </a:r>
            <a:r>
              <a:rPr lang="fr-FR" dirty="0"/>
              <a:t>choix de l’ATB dépend de la nature </a:t>
            </a:r>
            <a:r>
              <a:rPr lang="fr-FR" dirty="0" smtClean="0"/>
              <a:t>du germe</a:t>
            </a:r>
            <a:r>
              <a:rPr lang="fr-FR" dirty="0"/>
              <a:t>, de </a:t>
            </a:r>
            <a:r>
              <a:rPr lang="fr-FR" dirty="0" smtClean="0"/>
              <a:t>l’antibiogramme </a:t>
            </a: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/>
              <a:t>Autres mesures:</a:t>
            </a:r>
          </a:p>
          <a:p>
            <a:pPr>
              <a:buNone/>
            </a:pPr>
            <a:r>
              <a:rPr lang="fr-FR" dirty="0" smtClean="0"/>
              <a:t>* </a:t>
            </a:r>
            <a:r>
              <a:rPr lang="fr-FR" dirty="0" smtClean="0"/>
              <a:t>traitement</a:t>
            </a:r>
            <a:r>
              <a:rPr lang="fr-FR" dirty="0"/>
              <a:t> d’une insuffisance cardiaque</a:t>
            </a:r>
          </a:p>
          <a:p>
            <a:pPr>
              <a:buNone/>
            </a:pPr>
            <a:r>
              <a:rPr lang="fr-FR" dirty="0" smtClean="0"/>
              <a:t>* </a:t>
            </a:r>
            <a:r>
              <a:rPr lang="fr-FR" dirty="0" smtClean="0"/>
              <a:t>traitement </a:t>
            </a:r>
            <a:r>
              <a:rPr lang="fr-FR" dirty="0"/>
              <a:t>de la porte d’entrée impératif+++</a:t>
            </a:r>
          </a:p>
          <a:p>
            <a:pPr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b="1" dirty="0" smtClean="0"/>
              <a:t>GERMES</a:t>
            </a:r>
            <a:r>
              <a:rPr lang="fr-FR" sz="3800" b="1" dirty="0" smtClean="0"/>
              <a:t> </a:t>
            </a:r>
            <a:r>
              <a:rPr lang="fr-FR" dirty="0" smtClean="0"/>
              <a:t>                                                 </a:t>
            </a:r>
            <a:r>
              <a:rPr lang="fr-FR" sz="3600" b="1" dirty="0" smtClean="0"/>
              <a:t>ANTIBIOTIQUE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r>
              <a:rPr lang="fr-FR" dirty="0" smtClean="0"/>
              <a:t>   * Streptocoque </a:t>
            </a:r>
            <a:r>
              <a:rPr lang="fr-FR" dirty="0" err="1" smtClean="0"/>
              <a:t>viridans</a:t>
            </a:r>
            <a:r>
              <a:rPr lang="fr-FR" dirty="0" smtClean="0"/>
              <a:t>                   </a:t>
            </a:r>
            <a:r>
              <a:rPr lang="fr-FR" dirty="0" err="1" smtClean="0"/>
              <a:t>Peni</a:t>
            </a:r>
            <a:r>
              <a:rPr lang="fr-FR" dirty="0" smtClean="0"/>
              <a:t> G </a:t>
            </a:r>
            <a:r>
              <a:rPr lang="fr-FR" dirty="0" smtClean="0"/>
              <a:t>200 - 300 </a:t>
            </a:r>
            <a:r>
              <a:rPr lang="fr-FR" dirty="0" smtClean="0"/>
              <a:t>000 </a:t>
            </a:r>
            <a:r>
              <a:rPr lang="fr-FR" dirty="0" smtClean="0"/>
              <a:t>UI/KG/Jour  </a:t>
            </a:r>
            <a:r>
              <a:rPr lang="fr-FR" dirty="0" smtClean="0"/>
              <a:t>4-6 s                                                          </a:t>
            </a:r>
          </a:p>
          <a:p>
            <a:pPr>
              <a:buNone/>
            </a:pPr>
            <a:r>
              <a:rPr lang="fr-FR" dirty="0" smtClean="0"/>
              <a:t>                                                          </a:t>
            </a:r>
            <a:r>
              <a:rPr lang="fr-FR" dirty="0" smtClean="0"/>
              <a:t>et  gentamycine </a:t>
            </a:r>
            <a:r>
              <a:rPr lang="fr-FR" dirty="0"/>
              <a:t>2-4mg/kg/j </a:t>
            </a:r>
            <a:r>
              <a:rPr lang="fr-FR" dirty="0" smtClean="0"/>
              <a:t> 2 s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r>
              <a:rPr lang="fr-FR" dirty="0" smtClean="0"/>
              <a:t>  * Entérocoque                                 </a:t>
            </a:r>
            <a:r>
              <a:rPr lang="fr-FR" dirty="0"/>
              <a:t> </a:t>
            </a:r>
            <a:r>
              <a:rPr lang="fr-FR" dirty="0" smtClean="0"/>
              <a:t> </a:t>
            </a:r>
            <a:r>
              <a:rPr lang="fr-FR" dirty="0" err="1" smtClean="0"/>
              <a:t>Amoxicilline</a:t>
            </a:r>
            <a:r>
              <a:rPr lang="fr-FR" dirty="0" smtClean="0"/>
              <a:t> </a:t>
            </a:r>
            <a:r>
              <a:rPr lang="fr-FR" dirty="0"/>
              <a:t>200 mg/kg/j </a:t>
            </a:r>
            <a:r>
              <a:rPr lang="fr-FR" dirty="0" smtClean="0"/>
              <a:t>+ </a:t>
            </a:r>
            <a:r>
              <a:rPr lang="fr-FR" dirty="0" smtClean="0"/>
              <a:t>Gentamycine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* Staphylocoque                              </a:t>
            </a:r>
            <a:r>
              <a:rPr lang="fr-FR" dirty="0" err="1"/>
              <a:t>Oxacilline</a:t>
            </a:r>
            <a:r>
              <a:rPr lang="fr-FR" dirty="0"/>
              <a:t> 150-200mg/kg/j + </a:t>
            </a:r>
            <a:r>
              <a:rPr lang="fr-FR" dirty="0" smtClean="0"/>
              <a:t>gentamycine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2/ </a:t>
            </a:r>
            <a:r>
              <a:rPr lang="fr-FR" sz="3800" b="1" u="sng" dirty="0" smtClean="0"/>
              <a:t>Traitement</a:t>
            </a:r>
            <a:r>
              <a:rPr lang="fr-FR" sz="3800" b="1" u="sng" dirty="0"/>
              <a:t> chirurgical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- Remplacement </a:t>
            </a:r>
            <a:r>
              <a:rPr lang="fr-FR" dirty="0" smtClean="0"/>
              <a:t>valvulaire</a:t>
            </a:r>
          </a:p>
          <a:p>
            <a:pPr>
              <a:buNone/>
            </a:pPr>
            <a:r>
              <a:rPr lang="fr-FR" dirty="0" smtClean="0"/>
              <a:t> - </a:t>
            </a:r>
            <a:r>
              <a:rPr lang="fr-FR" dirty="0" smtClean="0"/>
              <a:t>Ligature </a:t>
            </a:r>
            <a:r>
              <a:rPr lang="fr-FR" dirty="0"/>
              <a:t>d’un canal artériel</a:t>
            </a:r>
          </a:p>
          <a:p>
            <a:pPr>
              <a:buNone/>
            </a:pPr>
            <a:r>
              <a:rPr lang="fr-FR" dirty="0"/>
              <a:t> </a:t>
            </a:r>
            <a:r>
              <a:rPr lang="fr-FR" dirty="0" smtClean="0"/>
              <a:t>- Chirurgie </a:t>
            </a:r>
            <a:r>
              <a:rPr lang="fr-FR" dirty="0"/>
              <a:t>des abcès viscéraux…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u="sng" dirty="0"/>
              <a:t>INDICATIONS:</a:t>
            </a:r>
          </a:p>
          <a:p>
            <a:r>
              <a:rPr lang="fr-FR" dirty="0" smtClean="0"/>
              <a:t>mauvaise </a:t>
            </a:r>
            <a:r>
              <a:rPr lang="fr-FR" dirty="0"/>
              <a:t>tolérance </a:t>
            </a:r>
            <a:r>
              <a:rPr lang="fr-FR" dirty="0" smtClean="0"/>
              <a:t>hémodynamique</a:t>
            </a:r>
          </a:p>
          <a:p>
            <a:r>
              <a:rPr lang="fr-FR" dirty="0" smtClean="0"/>
              <a:t>persistance </a:t>
            </a:r>
            <a:r>
              <a:rPr lang="fr-FR" dirty="0"/>
              <a:t>d’un état septique</a:t>
            </a:r>
          </a:p>
          <a:p>
            <a:r>
              <a:rPr lang="fr-FR" dirty="0" smtClean="0"/>
              <a:t>lésions </a:t>
            </a:r>
            <a:r>
              <a:rPr lang="fr-FR" dirty="0"/>
              <a:t>cardiaques </a:t>
            </a:r>
            <a:r>
              <a:rPr lang="fr-FR" dirty="0" smtClean="0"/>
              <a:t>graves</a:t>
            </a:r>
          </a:p>
          <a:p>
            <a:r>
              <a:rPr lang="fr-FR" dirty="0" smtClean="0"/>
              <a:t>grosses </a:t>
            </a:r>
            <a:r>
              <a:rPr lang="fr-FR" dirty="0"/>
              <a:t>végétations très mobiles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3/ </a:t>
            </a:r>
            <a:r>
              <a:rPr lang="fr-FR" sz="3500" u="sng" dirty="0" smtClean="0"/>
              <a:t>Traitement</a:t>
            </a:r>
            <a:r>
              <a:rPr lang="fr-FR" sz="3500" u="sng" dirty="0"/>
              <a:t> prophylactique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 smtClean="0"/>
          </a:p>
          <a:p>
            <a:pPr>
              <a:buFont typeface="Arial" charset="0"/>
              <a:buChar char="•"/>
            </a:pPr>
            <a:r>
              <a:rPr lang="fr-FR" dirty="0" smtClean="0"/>
              <a:t>Cardiopathie </a:t>
            </a:r>
            <a:r>
              <a:rPr lang="fr-FR" dirty="0"/>
              <a:t>à risque: </a:t>
            </a:r>
            <a:r>
              <a:rPr lang="fr-FR" dirty="0" err="1" smtClean="0"/>
              <a:t>valvulopathies</a:t>
            </a:r>
            <a:r>
              <a:rPr lang="fr-FR" dirty="0" smtClean="0"/>
              <a:t>, prothèses</a:t>
            </a:r>
            <a:r>
              <a:rPr lang="fr-FR" dirty="0"/>
              <a:t>, CIV, CMO, CIA, pontage</a:t>
            </a:r>
            <a:r>
              <a:rPr lang="fr-FR" dirty="0" smtClean="0"/>
              <a:t>…</a:t>
            </a:r>
          </a:p>
          <a:p>
            <a:pPr>
              <a:buNone/>
            </a:pPr>
            <a:endParaRPr lang="fr-FR" dirty="0"/>
          </a:p>
          <a:p>
            <a:pPr>
              <a:buFont typeface="Arial" charset="0"/>
              <a:buChar char="•"/>
            </a:pPr>
            <a:r>
              <a:rPr lang="fr-FR" dirty="0" smtClean="0"/>
              <a:t>Gestes </a:t>
            </a:r>
            <a:r>
              <a:rPr lang="fr-FR" dirty="0"/>
              <a:t>à risque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</a:t>
            </a:r>
            <a:r>
              <a:rPr lang="fr-FR" dirty="0" smtClean="0"/>
              <a:t> </a:t>
            </a:r>
            <a:r>
              <a:rPr lang="fr-FR" dirty="0"/>
              <a:t>soins </a:t>
            </a:r>
            <a:r>
              <a:rPr lang="fr-FR" dirty="0" smtClean="0"/>
              <a:t>dentaires, endoscopies, interventions </a:t>
            </a:r>
            <a:r>
              <a:rPr lang="fr-FR" dirty="0" smtClean="0"/>
              <a:t>chirurgicales, manœuvres</a:t>
            </a:r>
            <a:r>
              <a:rPr lang="fr-FR" dirty="0"/>
              <a:t> instrumentales</a:t>
            </a:r>
            <a:r>
              <a:rPr lang="fr-FR" dirty="0" smtClean="0"/>
              <a:t>…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 smtClean="0"/>
              <a:t>Définition</a:t>
            </a:r>
            <a:r>
              <a:rPr lang="fr-FR" dirty="0" smtClean="0"/>
              <a:t>: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</a:t>
            </a:r>
            <a:r>
              <a:rPr lang="fr-FR" dirty="0" smtClean="0"/>
              <a:t>c’est </a:t>
            </a:r>
            <a:r>
              <a:rPr lang="fr-FR" dirty="0"/>
              <a:t>une septicémie due à une bactérie </a:t>
            </a:r>
            <a:r>
              <a:rPr lang="fr-FR" dirty="0" smtClean="0"/>
              <a:t>ou une </a:t>
            </a:r>
            <a:r>
              <a:rPr lang="fr-FR" dirty="0"/>
              <a:t>levure se greffant sur l’endocarde valvulaire </a:t>
            </a:r>
            <a:r>
              <a:rPr lang="fr-FR" dirty="0" smtClean="0"/>
              <a:t>ou mural </a:t>
            </a:r>
            <a:r>
              <a:rPr lang="fr-FR" dirty="0"/>
              <a:t>d’un cœur sain ou </a:t>
            </a:r>
            <a:r>
              <a:rPr lang="fr-FR" dirty="0" smtClean="0"/>
              <a:t>pathologique.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/>
              <a:t>On distingue 2 types :</a:t>
            </a:r>
          </a:p>
          <a:p>
            <a:pPr>
              <a:buNone/>
            </a:pPr>
            <a:r>
              <a:rPr lang="fr-FR" dirty="0" smtClean="0"/>
              <a:t>    *   EI </a:t>
            </a:r>
            <a:r>
              <a:rPr lang="fr-FR" dirty="0"/>
              <a:t>subaiguë (70%) d’OSLER </a:t>
            </a:r>
            <a:r>
              <a:rPr lang="fr-FR" dirty="0" err="1" smtClean="0"/>
              <a:t>ulcéro</a:t>
            </a:r>
            <a:r>
              <a:rPr lang="fr-FR" dirty="0" smtClean="0"/>
              <a:t>-</a:t>
            </a:r>
            <a:r>
              <a:rPr lang="fr-FR" dirty="0" err="1" smtClean="0"/>
              <a:t>végétante</a:t>
            </a:r>
            <a:r>
              <a:rPr lang="fr-FR" dirty="0"/>
              <a:t>, sur cœur pathologique.</a:t>
            </a:r>
          </a:p>
          <a:p>
            <a:pPr>
              <a:buNone/>
            </a:pPr>
            <a:r>
              <a:rPr lang="fr-FR" dirty="0" smtClean="0"/>
              <a:t>     *  EI </a:t>
            </a:r>
            <a:r>
              <a:rPr lang="fr-FR" dirty="0"/>
              <a:t>aigue (30%) mutilante, grave </a:t>
            </a:r>
            <a:r>
              <a:rPr lang="fr-FR" dirty="0" smtClean="0"/>
              <a:t>sur cœur sain.</a:t>
            </a:r>
          </a:p>
          <a:p>
            <a:pPr>
              <a:buNone/>
            </a:pPr>
            <a:endParaRPr lang="fr-FR" dirty="0"/>
          </a:p>
          <a:p>
            <a:r>
              <a:rPr lang="fr-FR" b="1" dirty="0"/>
              <a:t>Fréquence</a:t>
            </a:r>
            <a:endParaRPr lang="fr-FR" dirty="0"/>
          </a:p>
          <a:p>
            <a:pPr>
              <a:buNone/>
            </a:pPr>
            <a:r>
              <a:rPr lang="fr-FR" dirty="0" smtClean="0"/>
              <a:t>    * Complique </a:t>
            </a:r>
            <a:r>
              <a:rPr lang="fr-FR" dirty="0"/>
              <a:t>5 à 10% des </a:t>
            </a:r>
            <a:r>
              <a:rPr lang="fr-FR" dirty="0" err="1"/>
              <a:t>valvulopathies</a:t>
            </a:r>
            <a:r>
              <a:rPr lang="fr-FR" dirty="0"/>
              <a:t> </a:t>
            </a:r>
            <a:r>
              <a:rPr lang="fr-FR" dirty="0" smtClean="0"/>
              <a:t>rhumatismales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* Prédominance </a:t>
            </a:r>
            <a:r>
              <a:rPr lang="fr-FR" dirty="0"/>
              <a:t>masculine, </a:t>
            </a:r>
            <a:r>
              <a:rPr lang="fr-FR" dirty="0" smtClean="0"/>
              <a:t>âge </a:t>
            </a:r>
            <a:r>
              <a:rPr lang="fr-FR" dirty="0"/>
              <a:t>20 à 40 ans</a:t>
            </a:r>
          </a:p>
          <a:p>
            <a:pPr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Anatomopathologie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 smtClean="0"/>
              <a:t>Lésions </a:t>
            </a:r>
            <a:r>
              <a:rPr lang="fr-FR" b="1" dirty="0" err="1"/>
              <a:t>endocardiques</a:t>
            </a:r>
            <a:r>
              <a:rPr lang="fr-FR" b="1" dirty="0" smtClean="0"/>
              <a:t>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</a:t>
            </a:r>
            <a:r>
              <a:rPr lang="fr-FR" dirty="0" smtClean="0"/>
              <a:t>* </a:t>
            </a:r>
            <a:r>
              <a:rPr lang="fr-FR" b="1" i="1" u="sng" dirty="0" smtClean="0"/>
              <a:t>Végétations</a:t>
            </a:r>
            <a:r>
              <a:rPr lang="fr-FR" b="1" i="1" dirty="0"/>
              <a:t>:</a:t>
            </a:r>
            <a:r>
              <a:rPr lang="fr-FR" dirty="0"/>
              <a:t> fréquentes, de volume variable, faites </a:t>
            </a:r>
            <a:r>
              <a:rPr lang="fr-FR" dirty="0" smtClean="0"/>
              <a:t>de bactéries </a:t>
            </a:r>
            <a:r>
              <a:rPr lang="fr-FR" dirty="0"/>
              <a:t>recouvertes de fibrine et d’hématies</a:t>
            </a:r>
            <a:r>
              <a:rPr lang="fr-FR" dirty="0" smtClean="0"/>
              <a:t>, pauvrement </a:t>
            </a:r>
            <a:r>
              <a:rPr lang="fr-FR" dirty="0"/>
              <a:t>vascularisées, s’effritent et libèrent </a:t>
            </a:r>
            <a:r>
              <a:rPr lang="fr-FR" dirty="0" smtClean="0"/>
              <a:t>les bactéries </a:t>
            </a:r>
            <a:r>
              <a:rPr lang="fr-FR" dirty="0"/>
              <a:t>et les embolies </a:t>
            </a:r>
            <a:r>
              <a:rPr lang="fr-FR" dirty="0" smtClean="0"/>
              <a:t>systémiques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* </a:t>
            </a:r>
            <a:r>
              <a:rPr lang="fr-FR" b="1" i="1" u="sng" dirty="0" smtClean="0"/>
              <a:t>Ulcérations</a:t>
            </a:r>
            <a:r>
              <a:rPr lang="fr-FR" dirty="0"/>
              <a:t>: encochent les bords libres et les </a:t>
            </a:r>
            <a:r>
              <a:rPr lang="fr-FR" dirty="0" err="1"/>
              <a:t>surfacesdes</a:t>
            </a:r>
            <a:r>
              <a:rPr lang="fr-FR" dirty="0"/>
              <a:t> valves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* </a:t>
            </a:r>
            <a:r>
              <a:rPr lang="fr-FR" b="1" i="1" u="sng" dirty="0" smtClean="0"/>
              <a:t>Perforations </a:t>
            </a:r>
            <a:r>
              <a:rPr lang="fr-FR" b="1" i="1" u="sng" dirty="0"/>
              <a:t>valvulaires</a:t>
            </a:r>
            <a:r>
              <a:rPr lang="fr-FR" dirty="0"/>
              <a:t> (à l’emporte pièce)</a:t>
            </a:r>
          </a:p>
          <a:p>
            <a:pPr>
              <a:buNone/>
            </a:pPr>
            <a:r>
              <a:rPr lang="fr-FR" dirty="0" smtClean="0"/>
              <a:t>  </a:t>
            </a:r>
            <a:r>
              <a:rPr lang="fr-FR" dirty="0" smtClean="0"/>
              <a:t>* </a:t>
            </a:r>
            <a:r>
              <a:rPr lang="fr-FR" b="1" i="1" u="sng" dirty="0" smtClean="0"/>
              <a:t>Autres</a:t>
            </a:r>
            <a:r>
              <a:rPr lang="fr-FR" b="1" i="1" dirty="0"/>
              <a:t>:</a:t>
            </a:r>
            <a:r>
              <a:rPr lang="fr-FR" dirty="0"/>
              <a:t> désinsertions valvulaires, rupture de cordage</a:t>
            </a:r>
            <a:r>
              <a:rPr lang="fr-FR" dirty="0" smtClean="0"/>
              <a:t>, atteinte </a:t>
            </a:r>
            <a:r>
              <a:rPr lang="fr-FR" dirty="0"/>
              <a:t>septale, des voies de conductions…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dirty="0" smtClean="0"/>
              <a:t>•    </a:t>
            </a:r>
            <a:r>
              <a:rPr lang="fr-FR" b="1" dirty="0" smtClean="0"/>
              <a:t>Lésions </a:t>
            </a:r>
            <a:r>
              <a:rPr lang="fr-FR" b="1" dirty="0"/>
              <a:t>artérielles:</a:t>
            </a:r>
            <a:endParaRPr lang="fr-FR" dirty="0"/>
          </a:p>
          <a:p>
            <a:pPr>
              <a:buNone/>
            </a:pPr>
            <a:r>
              <a:rPr lang="fr-FR" dirty="0" smtClean="0"/>
              <a:t>   * Embolies </a:t>
            </a:r>
            <a:r>
              <a:rPr lang="fr-FR" dirty="0"/>
              <a:t>bactériennes (cerveau, rate, membres</a:t>
            </a:r>
            <a:r>
              <a:rPr lang="fr-FR" dirty="0" smtClean="0"/>
              <a:t>..)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* Anévrysmes </a:t>
            </a:r>
            <a:r>
              <a:rPr lang="fr-FR" dirty="0" err="1" smtClean="0"/>
              <a:t>mycotiques</a:t>
            </a:r>
            <a:r>
              <a:rPr lang="fr-FR" dirty="0" smtClean="0"/>
              <a:t> </a:t>
            </a:r>
            <a:r>
              <a:rPr lang="fr-FR" dirty="0"/>
              <a:t>des parois vasculaires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5300" b="1" dirty="0" smtClean="0"/>
              <a:t>Ethiopathogénie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3600" b="1" dirty="0" smtClean="0"/>
              <a:t>*   </a:t>
            </a:r>
            <a:r>
              <a:rPr lang="fr-FR" sz="3600" b="1" u="sng" dirty="0" smtClean="0"/>
              <a:t>Cardiopathie</a:t>
            </a:r>
            <a:r>
              <a:rPr lang="fr-FR" sz="3600" b="1" u="sng" dirty="0"/>
              <a:t> préexistante</a:t>
            </a:r>
            <a:r>
              <a:rPr lang="fr-FR" sz="3600" b="1" u="sng" dirty="0" smtClean="0"/>
              <a:t>:</a:t>
            </a:r>
            <a:endParaRPr lang="fr-FR" b="1" u="sng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    </a:t>
            </a:r>
            <a:r>
              <a:rPr lang="fr-FR" sz="4100" dirty="0" smtClean="0"/>
              <a:t>* </a:t>
            </a:r>
            <a:r>
              <a:rPr lang="fr-FR" sz="4100" dirty="0" err="1" smtClean="0"/>
              <a:t>Valvulopathie</a:t>
            </a:r>
            <a:r>
              <a:rPr lang="fr-FR" sz="4100" dirty="0" smtClean="0"/>
              <a:t> </a:t>
            </a:r>
            <a:r>
              <a:rPr lang="fr-FR" sz="4100" dirty="0"/>
              <a:t>rhumatismale (80</a:t>
            </a:r>
            <a:r>
              <a:rPr lang="fr-FR" sz="4100" dirty="0" smtClean="0"/>
              <a:t>%)+++  </a:t>
            </a:r>
          </a:p>
          <a:p>
            <a:pPr>
              <a:buNone/>
            </a:pPr>
            <a:r>
              <a:rPr lang="fr-FR" sz="4100" dirty="0" smtClean="0"/>
              <a:t>   * Cardiopathies </a:t>
            </a:r>
            <a:r>
              <a:rPr lang="fr-FR" sz="4100" dirty="0"/>
              <a:t>congénitales (20</a:t>
            </a:r>
            <a:r>
              <a:rPr lang="fr-FR" sz="4100" dirty="0" smtClean="0"/>
              <a:t>%)</a:t>
            </a:r>
          </a:p>
          <a:p>
            <a:pPr>
              <a:buNone/>
            </a:pPr>
            <a:r>
              <a:rPr lang="fr-FR" sz="4100" dirty="0" smtClean="0"/>
              <a:t>   * Autres</a:t>
            </a:r>
            <a:r>
              <a:rPr lang="fr-FR" sz="4100" dirty="0"/>
              <a:t>: IDM compliqué, CMH, </a:t>
            </a:r>
            <a:r>
              <a:rPr lang="fr-FR" sz="4100" dirty="0" smtClean="0"/>
              <a:t>prothèse valvulaire</a:t>
            </a:r>
            <a:r>
              <a:rPr lang="fr-FR" sz="4100" dirty="0" smtClean="0"/>
              <a:t>….</a:t>
            </a:r>
          </a:p>
          <a:p>
            <a:pPr>
              <a:buNone/>
            </a:pPr>
            <a:endParaRPr lang="fr-FR" sz="4100" dirty="0"/>
          </a:p>
          <a:p>
            <a:pPr>
              <a:buNone/>
            </a:pPr>
            <a:r>
              <a:rPr lang="fr-FR" sz="4100" dirty="0" smtClean="0"/>
              <a:t>*  </a:t>
            </a:r>
            <a:r>
              <a:rPr lang="fr-FR" sz="4100" b="1" u="sng" dirty="0" smtClean="0"/>
              <a:t>Cœur </a:t>
            </a:r>
            <a:r>
              <a:rPr lang="fr-FR" sz="4100" b="1" u="sng" dirty="0"/>
              <a:t>sain</a:t>
            </a:r>
            <a:r>
              <a:rPr lang="fr-FR" sz="4100" dirty="0"/>
              <a:t>: porte d’entrée </a:t>
            </a:r>
            <a:r>
              <a:rPr lang="fr-FR" sz="4100" dirty="0" err="1" smtClean="0"/>
              <a:t>iatrogène,germe</a:t>
            </a:r>
            <a:r>
              <a:rPr lang="fr-FR" sz="4100" dirty="0" smtClean="0"/>
              <a:t> </a:t>
            </a:r>
            <a:r>
              <a:rPr lang="fr-FR" sz="4100" dirty="0"/>
              <a:t>virulent, tableau droit.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/>
              <a:t>Porte d’entrée:</a:t>
            </a:r>
            <a:endParaRPr lang="fr-FR" dirty="0"/>
          </a:p>
          <a:p>
            <a:pPr>
              <a:buNone/>
            </a:pPr>
            <a:r>
              <a:rPr lang="fr-FR" b="1" dirty="0" smtClean="0"/>
              <a:t>   </a:t>
            </a:r>
            <a:r>
              <a:rPr lang="fr-FR" dirty="0" smtClean="0"/>
              <a:t>ORL</a:t>
            </a:r>
            <a:r>
              <a:rPr lang="fr-FR" dirty="0"/>
              <a:t>, dentaire, cutanée, </a:t>
            </a:r>
            <a:r>
              <a:rPr lang="fr-FR" dirty="0" err="1" smtClean="0"/>
              <a:t>gyné</a:t>
            </a:r>
            <a:r>
              <a:rPr lang="fr-FR" dirty="0" smtClean="0"/>
              <a:t>, </a:t>
            </a:r>
            <a:r>
              <a:rPr lang="fr-FR" dirty="0"/>
              <a:t>urinaire</a:t>
            </a:r>
            <a:r>
              <a:rPr lang="fr-FR" dirty="0" smtClean="0"/>
              <a:t>, perfusions </a:t>
            </a:r>
            <a:r>
              <a:rPr lang="fr-FR" dirty="0"/>
              <a:t>prolongées, chirurgie </a:t>
            </a:r>
            <a:r>
              <a:rPr lang="fr-FR" dirty="0" smtClean="0"/>
              <a:t>cardiaque, explorations hémodynamiques</a:t>
            </a:r>
            <a:r>
              <a:rPr lang="fr-FR" dirty="0"/>
              <a:t>...</a:t>
            </a:r>
            <a:r>
              <a:rPr lang="fr-FR" dirty="0" err="1"/>
              <a:t>etc</a:t>
            </a:r>
            <a:endParaRPr lang="fr-FR" dirty="0"/>
          </a:p>
          <a:p>
            <a:r>
              <a:rPr lang="fr-FR" b="1" dirty="0" smtClean="0"/>
              <a:t>Germes </a:t>
            </a:r>
            <a:r>
              <a:rPr lang="fr-FR" b="1" dirty="0"/>
              <a:t>en cause:</a:t>
            </a:r>
            <a:endParaRPr lang="fr-FR" dirty="0"/>
          </a:p>
          <a:p>
            <a:pPr>
              <a:buNone/>
            </a:pPr>
            <a:r>
              <a:rPr lang="fr-FR" dirty="0" smtClean="0"/>
              <a:t>    Trois </a:t>
            </a:r>
            <a:r>
              <a:rPr lang="fr-FR" dirty="0"/>
              <a:t>germes prédominent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*  Streptocoques </a:t>
            </a:r>
            <a:r>
              <a:rPr lang="fr-FR" dirty="0"/>
              <a:t>non </a:t>
            </a:r>
            <a:r>
              <a:rPr lang="fr-FR" dirty="0" smtClean="0"/>
              <a:t> groupables(</a:t>
            </a:r>
            <a:r>
              <a:rPr lang="fr-FR" dirty="0" err="1" smtClean="0"/>
              <a:t>Viridans</a:t>
            </a:r>
            <a:r>
              <a:rPr lang="fr-FR" dirty="0" smtClean="0"/>
              <a:t>)++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*  Streptocoques D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*  Staphylocoques</a:t>
            </a:r>
            <a:endParaRPr lang="fr-FR" dirty="0"/>
          </a:p>
          <a:p>
            <a:pPr>
              <a:buNone/>
            </a:pPr>
            <a:r>
              <a:rPr lang="fr-FR" dirty="0" smtClean="0"/>
              <a:t> *  Autres</a:t>
            </a:r>
            <a:r>
              <a:rPr lang="fr-FR" dirty="0"/>
              <a:t>: BGN, pneumocoque, levures…etc.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5300" b="1" dirty="0" smtClean="0">
                <a:latin typeface="Aharoni" pitchFamily="2" charset="-79"/>
                <a:cs typeface="Aharoni" pitchFamily="2" charset="-79"/>
              </a:rPr>
              <a:t>Étude clinique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/>
              <a:t>A/</a:t>
            </a:r>
            <a:r>
              <a:rPr lang="fr-FR" b="1" u="sng" dirty="0" smtClean="0"/>
              <a:t>Type </a:t>
            </a:r>
            <a:r>
              <a:rPr lang="fr-FR" b="1" u="sng" dirty="0"/>
              <a:t>de </a:t>
            </a:r>
            <a:r>
              <a:rPr lang="fr-FR" b="1" u="sng" dirty="0" smtClean="0"/>
              <a:t>description</a:t>
            </a:r>
            <a:r>
              <a:rPr lang="fr-FR" dirty="0" smtClean="0"/>
              <a:t>:</a:t>
            </a:r>
            <a:r>
              <a:rPr lang="fr-FR" dirty="0"/>
              <a:t> 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Endocardite d’Osler</a:t>
            </a:r>
            <a:r>
              <a:rPr lang="fr-FR" dirty="0"/>
              <a:t> </a:t>
            </a: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 </a:t>
            </a:r>
            <a:r>
              <a:rPr lang="fr-FR" dirty="0" smtClean="0"/>
              <a:t>1/ </a:t>
            </a:r>
            <a:r>
              <a:rPr lang="fr-FR" b="1" u="sng" dirty="0" smtClean="0"/>
              <a:t>Circonstances </a:t>
            </a:r>
            <a:r>
              <a:rPr lang="fr-FR" b="1" u="sng" dirty="0"/>
              <a:t>de découverte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Signes </a:t>
            </a:r>
            <a:r>
              <a:rPr lang="fr-FR" dirty="0"/>
              <a:t>généraux: fièvre constante, </a:t>
            </a:r>
            <a:r>
              <a:rPr lang="fr-FR" dirty="0" smtClean="0"/>
              <a:t>frissons, asthénie</a:t>
            </a:r>
            <a:r>
              <a:rPr lang="fr-FR" dirty="0"/>
              <a:t>, anorexie, arthralgies, sueurs..</a:t>
            </a:r>
            <a:r>
              <a:rPr lang="fr-FR" dirty="0" smtClean="0"/>
              <a:t>etc.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 Accident </a:t>
            </a:r>
            <a:r>
              <a:rPr lang="fr-FR" dirty="0"/>
              <a:t>vasculaire fébrile: </a:t>
            </a:r>
            <a:r>
              <a:rPr lang="fr-FR" dirty="0" smtClean="0"/>
              <a:t>hémiplégie, douleurs </a:t>
            </a:r>
            <a:r>
              <a:rPr lang="fr-FR" dirty="0"/>
              <a:t>de l’HCG, lombaires, </a:t>
            </a:r>
            <a:r>
              <a:rPr lang="fr-FR" dirty="0" smtClean="0"/>
              <a:t>des membres</a:t>
            </a:r>
            <a:r>
              <a:rPr lang="fr-FR" dirty="0"/>
              <a:t>..</a:t>
            </a:r>
          </a:p>
          <a:p>
            <a:pPr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 2/ </a:t>
            </a:r>
            <a:r>
              <a:rPr lang="fr-FR" b="1" u="sng" dirty="0" smtClean="0"/>
              <a:t>Examen</a:t>
            </a:r>
            <a:r>
              <a:rPr lang="fr-FR" b="1" u="sng" dirty="0"/>
              <a:t> clinique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- </a:t>
            </a:r>
            <a:r>
              <a:rPr lang="fr-FR" dirty="0"/>
              <a:t>Fièvre ++ durable, peut revêtir tous les </a:t>
            </a:r>
            <a:r>
              <a:rPr lang="fr-FR" dirty="0" smtClean="0"/>
              <a:t>aspects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- </a:t>
            </a:r>
            <a:r>
              <a:rPr lang="fr-FR" dirty="0"/>
              <a:t>Examen cardiaque quotidien, recherche </a:t>
            </a:r>
            <a:r>
              <a:rPr lang="fr-FR" dirty="0" smtClean="0"/>
              <a:t>surtout des </a:t>
            </a:r>
            <a:r>
              <a:rPr lang="fr-FR" dirty="0"/>
              <a:t>modifications auscultatoires++</a:t>
            </a:r>
          </a:p>
          <a:p>
            <a:pPr>
              <a:buNone/>
            </a:pPr>
            <a:r>
              <a:rPr lang="fr-FR" dirty="0" smtClean="0"/>
              <a:t>    * </a:t>
            </a:r>
            <a:r>
              <a:rPr lang="fr-FR" dirty="0" smtClean="0"/>
              <a:t>Apparition </a:t>
            </a:r>
            <a:r>
              <a:rPr lang="fr-FR" dirty="0"/>
              <a:t>d’un souffle récent</a:t>
            </a:r>
          </a:p>
          <a:p>
            <a:pPr>
              <a:buNone/>
            </a:pPr>
            <a:r>
              <a:rPr lang="fr-FR" dirty="0" smtClean="0"/>
              <a:t>    * </a:t>
            </a:r>
            <a:r>
              <a:rPr lang="fr-FR" dirty="0" smtClean="0"/>
              <a:t>Augmentation </a:t>
            </a:r>
            <a:r>
              <a:rPr lang="fr-FR" dirty="0"/>
              <a:t>de l’intensité </a:t>
            </a:r>
            <a:r>
              <a:rPr lang="fr-FR" dirty="0" smtClean="0"/>
              <a:t>d’un ancien souffle parfois</a:t>
            </a:r>
            <a:r>
              <a:rPr lang="fr-FR" dirty="0"/>
              <a:t>, tableau </a:t>
            </a:r>
            <a:r>
              <a:rPr lang="fr-FR" dirty="0" smtClean="0"/>
              <a:t>d’IVG brutale </a:t>
            </a:r>
            <a:r>
              <a:rPr lang="fr-FR" dirty="0"/>
              <a:t>ou </a:t>
            </a:r>
            <a:r>
              <a:rPr lang="fr-FR" dirty="0" smtClean="0"/>
              <a:t>d’insuffisance cardiaque </a:t>
            </a:r>
            <a:r>
              <a:rPr lang="fr-FR" dirty="0"/>
              <a:t>d’aggravation rapide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/>
              <a:t> - Splénomégalie modérée et tardive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-</a:t>
            </a:r>
            <a:r>
              <a:rPr lang="fr-FR" dirty="0"/>
              <a:t> Signes </a:t>
            </a:r>
            <a:r>
              <a:rPr lang="fr-FR" dirty="0" smtClean="0"/>
              <a:t>cutanés sont</a:t>
            </a:r>
            <a:r>
              <a:rPr lang="fr-FR" dirty="0"/>
              <a:t> discrets et </a:t>
            </a:r>
            <a:r>
              <a:rPr lang="fr-FR" dirty="0" smtClean="0"/>
              <a:t>fugaces avec: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* Purpura </a:t>
            </a:r>
            <a:r>
              <a:rPr lang="fr-FR" dirty="0"/>
              <a:t>pétéchial </a:t>
            </a:r>
            <a:r>
              <a:rPr lang="fr-FR" dirty="0" err="1"/>
              <a:t>cutanéo</a:t>
            </a:r>
            <a:r>
              <a:rPr lang="fr-FR" dirty="0"/>
              <a:t>-muqueux</a:t>
            </a:r>
          </a:p>
          <a:p>
            <a:pPr>
              <a:buNone/>
            </a:pPr>
            <a:r>
              <a:rPr lang="fr-FR" dirty="0" smtClean="0"/>
              <a:t>  * Faux </a:t>
            </a:r>
            <a:r>
              <a:rPr lang="fr-FR" dirty="0"/>
              <a:t>panaris d’Osler ++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/>
              <a:t> * </a:t>
            </a:r>
            <a:r>
              <a:rPr lang="fr-FR" dirty="0" smtClean="0"/>
              <a:t>Erythème </a:t>
            </a:r>
            <a:r>
              <a:rPr lang="fr-FR" dirty="0" err="1"/>
              <a:t>palmo</a:t>
            </a:r>
            <a:r>
              <a:rPr lang="fr-FR" dirty="0"/>
              <a:t>-plantaire de </a:t>
            </a:r>
            <a:r>
              <a:rPr lang="fr-FR" dirty="0" err="1" smtClean="0"/>
              <a:t>Janeway</a:t>
            </a:r>
            <a:endParaRPr lang="fr-FR" dirty="0" smtClean="0"/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* Hippocratisme digital </a:t>
            </a:r>
            <a:endParaRPr lang="fr-FR" dirty="0"/>
          </a:p>
          <a:p>
            <a:pPr>
              <a:buNone/>
            </a:pPr>
            <a:r>
              <a:rPr lang="fr-FR" dirty="0" smtClean="0"/>
              <a:t>  * Rétinite </a:t>
            </a:r>
            <a:r>
              <a:rPr lang="fr-FR" dirty="0"/>
              <a:t>septique au fond d’œil (</a:t>
            </a:r>
            <a:r>
              <a:rPr lang="fr-FR" dirty="0" smtClean="0"/>
              <a:t>taches de </a:t>
            </a:r>
            <a:r>
              <a:rPr lang="fr-FR" dirty="0"/>
              <a:t>ROTH)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3</a:t>
            </a:r>
            <a:r>
              <a:rPr lang="fr-FR" dirty="0" smtClean="0"/>
              <a:t>/ </a:t>
            </a:r>
            <a:r>
              <a:rPr lang="fr-FR" b="1" u="sng" dirty="0" smtClean="0"/>
              <a:t>Recherche </a:t>
            </a:r>
            <a:r>
              <a:rPr lang="fr-FR" b="1" u="sng" dirty="0"/>
              <a:t>de la porte d’entrée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 * </a:t>
            </a:r>
            <a:r>
              <a:rPr lang="fr-FR" dirty="0"/>
              <a:t>dentaire, ORL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* génito-urinaire</a:t>
            </a:r>
          </a:p>
          <a:p>
            <a:pPr>
              <a:buNone/>
            </a:pPr>
            <a:r>
              <a:rPr lang="fr-FR" dirty="0" smtClean="0"/>
              <a:t> * cutanée</a:t>
            </a:r>
          </a:p>
          <a:p>
            <a:pPr>
              <a:buNone/>
            </a:pPr>
            <a:r>
              <a:rPr lang="fr-FR" dirty="0" smtClean="0"/>
              <a:t> * digestive</a:t>
            </a:r>
          </a:p>
          <a:p>
            <a:pPr>
              <a:buNone/>
            </a:pPr>
            <a:r>
              <a:rPr lang="fr-FR" dirty="0" smtClean="0"/>
              <a:t> * </a:t>
            </a:r>
            <a:r>
              <a:rPr lang="fr-FR" dirty="0" err="1" smtClean="0"/>
              <a:t>iatrogéne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* </a:t>
            </a:r>
            <a:r>
              <a:rPr lang="fr-FR" dirty="0"/>
              <a:t>toxicomanie ++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233</Words>
  <Application>Microsoft Office PowerPoint</Application>
  <PresentationFormat>Affichage à l'écran (4:3)</PresentationFormat>
  <Paragraphs>196</Paragraphs>
  <Slides>19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   ENDOCARDITE INFECTIEUSE                                                                                                Pr Meziane-Tani                               06/12/2016 </vt:lpstr>
      <vt:lpstr>Diapositive 2</vt:lpstr>
      <vt:lpstr>Anatomopathologie</vt:lpstr>
      <vt:lpstr>  Ethiopathogénie  </vt:lpstr>
      <vt:lpstr>Diapositive 5</vt:lpstr>
      <vt:lpstr>Étude clinique </vt:lpstr>
      <vt:lpstr>Diapositive 7</vt:lpstr>
      <vt:lpstr>Diapositive 8</vt:lpstr>
      <vt:lpstr>Diapositive 9</vt:lpstr>
      <vt:lpstr>Diapositive 10</vt:lpstr>
      <vt:lpstr>Diapositive 11</vt:lpstr>
      <vt:lpstr> Complications  </vt:lpstr>
      <vt:lpstr>  Formes cliniques  </vt:lpstr>
      <vt:lpstr>Diapositive 14</vt:lpstr>
      <vt:lpstr> Diagnostic différentiel </vt:lpstr>
      <vt:lpstr>Traitement</vt:lpstr>
      <vt:lpstr>Diapositive 17</vt:lpstr>
      <vt:lpstr>Diapositive 18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ENDOCARDITE INFECTIEUSE                                                               Pr Meziane-Tani                               06/12/2016</dc:title>
  <dc:creator>Meziane</dc:creator>
  <cp:lastModifiedBy>Meziane</cp:lastModifiedBy>
  <cp:revision>12</cp:revision>
  <dcterms:created xsi:type="dcterms:W3CDTF">2016-12-04T21:09:21Z</dcterms:created>
  <dcterms:modified xsi:type="dcterms:W3CDTF">2016-12-05T20:30:08Z</dcterms:modified>
</cp:coreProperties>
</file>