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71" r:id="rId5"/>
    <p:sldId id="272" r:id="rId6"/>
    <p:sldId id="273" r:id="rId7"/>
    <p:sldId id="274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70" r:id="rId17"/>
    <p:sldId id="276" r:id="rId18"/>
    <p:sldId id="258" r:id="rId19"/>
    <p:sldId id="26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2708A-AB87-478D-9663-FC0E2556F3AF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59720-3AF0-4FF1-9A2E-EE762087F8B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05A4E-178E-4E27-99F2-7C5D377A0BAC}" type="slidenum">
              <a:rPr lang="fr-FR"/>
              <a:pPr/>
              <a:t>3</a:t>
            </a:fld>
            <a:endParaRPr lang="fr-FR"/>
          </a:p>
        </p:txBody>
      </p:sp>
      <p:sp>
        <p:nvSpPr>
          <p:cNvPr id="321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C3AB6-BC95-4F79-8DF3-C2C15B3D2374}" type="slidenum">
              <a:rPr lang="fr-FR"/>
              <a:pPr/>
              <a:t>5</a:t>
            </a:fld>
            <a:endParaRPr lang="fr-FR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08100" y="808038"/>
            <a:ext cx="4246563" cy="3184525"/>
          </a:xfrm>
          <a:ln>
            <a:noFill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298950"/>
            <a:ext cx="5381625" cy="4197350"/>
          </a:xfrm>
          <a:ln/>
        </p:spPr>
        <p:txBody>
          <a:bodyPr lIns="99441" tIns="49721" rIns="99441" bIns="49721"/>
          <a:lstStyle/>
          <a:p>
            <a:pPr defTabSz="792163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48CBF-5E5B-46A8-B0AE-74F0FA84876A}" type="slidenum">
              <a:rPr lang="fr-FR"/>
              <a:pPr/>
              <a:t>8</a:t>
            </a:fld>
            <a:endParaRPr lang="fr-FR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942F6-C2BA-4A47-8D71-589063C3A917}" type="slidenum">
              <a:rPr lang="fr-FR"/>
              <a:pPr/>
              <a:t>9</a:t>
            </a:fld>
            <a:endParaRPr lang="fr-FR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41C8F-3D53-4468-9392-DC6AA1AAEAA1}" type="slidenum">
              <a:rPr lang="fr-FR"/>
              <a:pPr/>
              <a:t>10</a:t>
            </a:fld>
            <a:endParaRPr lang="fr-FR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74535-7891-404F-B0F5-A776D1368B44}" type="slidenum">
              <a:rPr lang="fr-FR"/>
              <a:pPr/>
              <a:t>12</a:t>
            </a:fld>
            <a:endParaRPr lang="fr-FR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60E9-0A45-4A3A-A55D-C768D382BF03}" type="slidenum">
              <a:rPr lang="fr-FR"/>
              <a:pPr/>
              <a:t>13</a:t>
            </a:fld>
            <a:endParaRPr lang="fr-FR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5B99B-3194-450D-9FDC-1C30B2DB7913}" type="slidenum">
              <a:rPr lang="fr-FR"/>
              <a:pPr/>
              <a:t>14</a:t>
            </a:fld>
            <a:endParaRPr lang="fr-FR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544D3-1DE5-4282-A71C-5ABEF5A8155E}" type="slidenum">
              <a:rPr lang="fr-FR"/>
              <a:pPr/>
              <a:t>15</a:t>
            </a:fld>
            <a:endParaRPr lang="fr-FR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DB573-15FD-40F7-A39E-FC7C97E0C9B3}" type="datetimeFigureOut">
              <a:rPr lang="fr-FR" smtClean="0"/>
              <a:t>29/09/2015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8E59-385D-47DE-9B6D-0831341CA0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Fièvre chez le cardiaque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fr-FR" sz="2800" dirty="0" smtClean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                                               Dr Belhachemi F.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69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334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95400"/>
            <a:ext cx="3238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fr-FR" sz="4000">
                <a:solidFill>
                  <a:schemeClr val="folHlink"/>
                </a:solidFill>
              </a:rPr>
              <a:t>Signes cutanés de l’EI</a:t>
            </a:r>
          </a:p>
        </p:txBody>
      </p:sp>
      <p:pic>
        <p:nvPicPr>
          <p:cNvPr id="34822" name="Picture 6" descr="signes cutanés ei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155700"/>
            <a:ext cx="5132387" cy="57023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Percussion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Palpation « Toucher »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Température de la peau (pieds froids des artéritiques)</a:t>
            </a:r>
          </a:p>
          <a:p>
            <a:r>
              <a:rPr lang="fr-FR"/>
              <a:t>Peau froide des patients en hypodébit (choc cardiogénique)</a:t>
            </a:r>
          </a:p>
          <a:p>
            <a:r>
              <a:rPr lang="fr-FR"/>
              <a:t>Hyperthermie</a:t>
            </a:r>
          </a:p>
          <a:p>
            <a:r>
              <a:rPr lang="fr-FR"/>
              <a:t>Recoloration capillaire (sous unguéale)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FR"/>
              <a:t>Auscultation cardiaque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Temps essentiel de l’examen cardiologique. </a:t>
            </a:r>
          </a:p>
          <a:p>
            <a:r>
              <a:rPr lang="fr-FR">
                <a:solidFill>
                  <a:srgbClr val="000000"/>
                </a:solidFill>
              </a:rPr>
              <a:t>Doit être réalisée dans de bonnes conditions : dans le silence, couché puis assis ou debout, et en décubitus latéral gauche, parfois après effort.</a:t>
            </a:r>
            <a:endParaRPr lang="fr-FR">
              <a:solidFill>
                <a:srgbClr val="000000"/>
              </a:solidFill>
              <a:latin typeface="New York" pitchFamily="1" charset="0"/>
            </a:endParaRPr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Auscultation Pulmonaire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</a:t>
            </a:r>
            <a:r>
              <a:rPr lang="fr-FR" altLang="ja-JP"/>
              <a:t>âles crépitants:</a:t>
            </a:r>
          </a:p>
          <a:p>
            <a:pPr lvl="1"/>
            <a:r>
              <a:rPr lang="fr-FR"/>
              <a:t>Symétriques</a:t>
            </a:r>
          </a:p>
          <a:p>
            <a:pPr lvl="1"/>
            <a:r>
              <a:rPr lang="fr-FR"/>
              <a:t>Prédominants aux bases</a:t>
            </a:r>
          </a:p>
          <a:p>
            <a:pPr lvl="1"/>
            <a:r>
              <a:rPr lang="fr-FR"/>
              <a:t>Signent une Insuf ventriculaire gauche</a:t>
            </a:r>
          </a:p>
          <a:p>
            <a:r>
              <a:rPr lang="fr-FR"/>
              <a:t>R</a:t>
            </a:r>
            <a:r>
              <a:rPr lang="fr-FR" altLang="ja-JP"/>
              <a:t>âles Sibilants:</a:t>
            </a:r>
          </a:p>
          <a:p>
            <a:pPr lvl="1"/>
            <a:r>
              <a:rPr lang="fr-FR"/>
              <a:t>De « l’asthme cardiaque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7332" y="1357298"/>
            <a:ext cx="6693692" cy="426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71686"/>
            <a:ext cx="8229600" cy="1143000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Prévention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9980" y="1071546"/>
            <a:ext cx="5305226" cy="498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9230" y="1071546"/>
            <a:ext cx="563116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8" cy="580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FR" sz="4000" b="1">
                <a:solidFill>
                  <a:srgbClr val="F7110E"/>
                </a:solidFill>
                <a:latin typeface="Comic Sans MS" pitchFamily="16" charset="0"/>
              </a:rPr>
              <a:t>Interrogatoire: </a:t>
            </a:r>
            <a:r>
              <a:rPr lang="fr-FR" sz="2800" b="1">
                <a:solidFill>
                  <a:srgbClr val="F7110E"/>
                </a:solidFill>
                <a:latin typeface="Comic Sans MS" pitchFamily="16" charset="0"/>
              </a:rPr>
              <a:t>Temps CAPITAL.</a:t>
            </a:r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1714488"/>
            <a:ext cx="6215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/>
              <a:t>D'une cardiopathie préexistante congénitale ou acquise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/>
              <a:t>D'une symptomatologie d'accompagnement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Porte d’entrée +++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05338" y="1447800"/>
            <a:ext cx="453866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Groupe B : </a:t>
            </a:r>
          </a:p>
          <a:p>
            <a:pPr algn="ctr"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RISQUE MOINS élevé</a:t>
            </a:r>
            <a:endParaRPr lang="fr-FR" sz="2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447800"/>
            <a:ext cx="4605338" cy="10302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Groupe A : </a:t>
            </a:r>
          </a:p>
          <a:p>
            <a:pPr algn="ctr">
              <a:spcBef>
                <a:spcPct val="20000"/>
              </a:spcBef>
            </a:pPr>
            <a:r>
              <a:rPr lang="fr-FR" sz="2800" b="1">
                <a:cs typeface="Times New Roman" pitchFamily="18" charset="0"/>
              </a:rPr>
              <a:t>HAUT RISQUE</a:t>
            </a:r>
            <a:endParaRPr lang="fr-FR" sz="2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5526088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600">
                <a:cs typeface="Times New Roman" pitchFamily="18" charset="0"/>
              </a:rPr>
              <a:t> *IA : insuffisance aortique; IM : insuffisance mitrale; RA : rétrécissement aortique; PVM: prolapsus de la valve mitrale; CIA : communication interauriculaire.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05338" y="2478088"/>
            <a:ext cx="45386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>
              <a:spcBef>
                <a:spcPct val="20000"/>
              </a:spcBef>
              <a:buFontTx/>
              <a:buChar char="•"/>
            </a:pPr>
            <a:r>
              <a:rPr lang="de-DE" sz="2000">
                <a:cs typeface="Times New Roman" pitchFamily="18" charset="0"/>
              </a:rPr>
              <a:t> Valvulopathies : IA, IM, RA*, </a:t>
            </a:r>
            <a:r>
              <a:rPr lang="fr-FR" sz="2000">
                <a:cs typeface="Times New Roman" pitchFamily="18" charset="0"/>
              </a:rPr>
              <a:t> </a:t>
            </a:r>
          </a:p>
          <a:p>
            <a:pPr marL="285750">
              <a:spcBef>
                <a:spcPct val="20000"/>
              </a:spcBef>
              <a:buFontTx/>
              <a:buChar char="•"/>
            </a:pPr>
            <a:r>
              <a:rPr lang="fr-FR" sz="2000">
                <a:cs typeface="Times New Roman" pitchFamily="18" charset="0"/>
              </a:rPr>
              <a:t> PVM* avec IM et/ou épaississement   valvulaire </a:t>
            </a:r>
          </a:p>
          <a:p>
            <a:pPr marL="285750">
              <a:spcBef>
                <a:spcPct val="20000"/>
              </a:spcBef>
              <a:buFontTx/>
              <a:buChar char="•"/>
            </a:pPr>
            <a:r>
              <a:rPr lang="fr-FR" sz="2000">
                <a:cs typeface="Times New Roman" pitchFamily="18" charset="0"/>
              </a:rPr>
              <a:t> Bicuspidie aortique  </a:t>
            </a:r>
          </a:p>
          <a:p>
            <a:pPr marL="285750">
              <a:spcBef>
                <a:spcPct val="20000"/>
              </a:spcBef>
              <a:buFontTx/>
              <a:buChar char="•"/>
            </a:pPr>
            <a:r>
              <a:rPr lang="fr-FR" sz="2000">
                <a:cs typeface="Times New Roman" pitchFamily="18" charset="0"/>
              </a:rPr>
              <a:t> Cardiopathies congénitales non cyanogènes sauf CIA*</a:t>
            </a:r>
          </a:p>
          <a:p>
            <a:pPr marL="285750">
              <a:spcBef>
                <a:spcPct val="20000"/>
              </a:spcBef>
              <a:buFontTx/>
              <a:buChar char="•"/>
            </a:pPr>
            <a:r>
              <a:rPr lang="fr-FR" sz="2000">
                <a:cs typeface="Times New Roman" pitchFamily="18" charset="0"/>
              </a:rPr>
              <a:t> Cardiomyopathie hypertrophique obstructive (avec</a:t>
            </a:r>
            <a:r>
              <a:rPr lang="fr-FR" sz="2200">
                <a:cs typeface="Times New Roman" pitchFamily="18" charset="0"/>
              </a:rPr>
              <a:t> </a:t>
            </a:r>
            <a:r>
              <a:rPr lang="fr-FR" sz="2000">
                <a:cs typeface="Times New Roman" pitchFamily="18" charset="0"/>
              </a:rPr>
              <a:t>souffle</a:t>
            </a:r>
            <a:r>
              <a:rPr lang="fr-FR" sz="2000"/>
              <a:t>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2478088"/>
            <a:ext cx="46053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r-FR" sz="2000" b="1">
                <a:latin typeface="AGaramond" charset="0"/>
                <a:cs typeface="Times New Roman" pitchFamily="18" charset="0"/>
              </a:rPr>
              <a:t> </a:t>
            </a:r>
            <a:r>
              <a:rPr lang="fr-FR" sz="2200" b="1">
                <a:cs typeface="Times New Roman" pitchFamily="18" charset="0"/>
              </a:rPr>
              <a:t>Prothèses valvulaires</a:t>
            </a:r>
            <a:r>
              <a:rPr lang="fr-FR" sz="2200">
                <a:cs typeface="Times New Roman" pitchFamily="18" charset="0"/>
              </a:rPr>
              <a:t> (mécaniques,   homogreffes ou bioprothèses).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r-FR" sz="2200">
                <a:cs typeface="Times New Roman" pitchFamily="18" charset="0"/>
              </a:rPr>
              <a:t> </a:t>
            </a:r>
            <a:r>
              <a:rPr lang="fr-FR" sz="2200" b="1">
                <a:cs typeface="Times New Roman" pitchFamily="18" charset="0"/>
              </a:rPr>
              <a:t>Cardiopathies congénitales cyanogènes</a:t>
            </a:r>
            <a:r>
              <a:rPr lang="fr-FR" sz="2200">
                <a:cs typeface="Times New Roman" pitchFamily="18" charset="0"/>
              </a:rPr>
              <a:t> non opérées  et dérivations chirurgicales (pulmonaire-systémique).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r-FR" sz="2200" b="1">
                <a:cs typeface="Times New Roman" pitchFamily="18" charset="0"/>
              </a:rPr>
              <a:t>Antécédents d‘EI</a:t>
            </a:r>
            <a:endParaRPr lang="fr-FR" sz="2200" b="1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0" y="24780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0" y="55260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0" y="6288088"/>
            <a:ext cx="9144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0" y="1447800"/>
            <a:ext cx="0" cy="48402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605338" y="1447800"/>
            <a:ext cx="0" cy="407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9144000" y="1447800"/>
            <a:ext cx="0" cy="48402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8313" y="188913"/>
            <a:ext cx="82804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>
                <a:solidFill>
                  <a:schemeClr val="folHlink"/>
                </a:solidFill>
              </a:rPr>
              <a:t>CARDIOPATHIES à RISQUE d’EI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16000" y="4038600"/>
            <a:ext cx="61245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eaLnBrk="0" hangingPunct="0"/>
            <a:endParaRPr lang="fr-FR" sz="2400">
              <a:latin typeface="Geneva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388" y="549275"/>
            <a:ext cx="8964612" cy="4984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lnSpc>
                <a:spcPct val="95000"/>
              </a:lnSpc>
            </a:pPr>
            <a:endParaRPr lang="fr-FR" sz="2800">
              <a:solidFill>
                <a:schemeClr val="folHlink"/>
              </a:solidFill>
              <a:latin typeface="Symbol" pitchFamily="18" charset="2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>
                <a:solidFill>
                  <a:schemeClr val="folHlink"/>
                </a:solidFill>
              </a:rPr>
              <a:t>Cardiopathies à risque faible ou nul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713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PVM à valves fines , sans fuite.</a:t>
            </a:r>
          </a:p>
          <a:p>
            <a:pPr>
              <a:lnSpc>
                <a:spcPct val="90000"/>
              </a:lnSpc>
            </a:pPr>
            <a:r>
              <a:rPr lang="fr-FR"/>
              <a:t>RM pur ou calcification de l’anneau mitral.</a:t>
            </a:r>
          </a:p>
          <a:p>
            <a:pPr>
              <a:lnSpc>
                <a:spcPct val="90000"/>
              </a:lnSpc>
            </a:pPr>
            <a:r>
              <a:rPr lang="fr-FR"/>
              <a:t>Porteurs de stimulateurs, défibrillateurrs et endoprothèses coronaires;</a:t>
            </a:r>
          </a:p>
          <a:p>
            <a:pPr>
              <a:lnSpc>
                <a:spcPct val="90000"/>
              </a:lnSpc>
            </a:pPr>
            <a:r>
              <a:rPr lang="fr-FR"/>
              <a:t>Communication interauriculaire.</a:t>
            </a:r>
          </a:p>
          <a:p>
            <a:pPr>
              <a:lnSpc>
                <a:spcPct val="90000"/>
              </a:lnSpc>
            </a:pPr>
            <a:r>
              <a:rPr lang="fr-FR"/>
              <a:t>Cardiopathie congénitale opérée sans shunt résiduel.</a:t>
            </a:r>
          </a:p>
          <a:p>
            <a:pPr>
              <a:lnSpc>
                <a:spcPct val="90000"/>
              </a:lnSpc>
            </a:pPr>
            <a:r>
              <a:rPr lang="fr-FR"/>
              <a:t>Hypertension.</a:t>
            </a:r>
          </a:p>
          <a:p>
            <a:pPr>
              <a:lnSpc>
                <a:spcPct val="90000"/>
              </a:lnSpc>
            </a:pPr>
            <a:r>
              <a:rPr lang="fr-FR"/>
              <a:t>Insuffisance coronaire opérée ou non.</a:t>
            </a:r>
          </a:p>
          <a:p>
            <a:pPr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folHlink"/>
                </a:solidFill>
              </a:rPr>
              <a:t>Portes d’entrée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N’est identifiée que dans 50 à 60 %des cas.</a:t>
            </a:r>
          </a:p>
          <a:p>
            <a:pPr>
              <a:lnSpc>
                <a:spcPct val="90000"/>
              </a:lnSpc>
            </a:pPr>
            <a:r>
              <a:rPr lang="fr-FR"/>
              <a:t>Une origine buccale reste la plus fréquente : 25 % des cas.</a:t>
            </a:r>
          </a:p>
          <a:p>
            <a:pPr>
              <a:lnSpc>
                <a:spcPct val="90000"/>
              </a:lnSpc>
            </a:pPr>
            <a:r>
              <a:rPr lang="fr-FR"/>
              <a:t>La fréquence des portes d’entrée digestive augmente surtout chez les sujets âgés.</a:t>
            </a:r>
          </a:p>
          <a:p>
            <a:pPr>
              <a:lnSpc>
                <a:spcPct val="90000"/>
              </a:lnSpc>
            </a:pPr>
            <a:r>
              <a:rPr lang="fr-FR"/>
              <a:t>Porte d’entrée cutanée,  urogénitale et ORL.</a:t>
            </a:r>
          </a:p>
          <a:p>
            <a:pPr>
              <a:lnSpc>
                <a:spcPct val="90000"/>
              </a:lnSpc>
            </a:pPr>
            <a:r>
              <a:rPr lang="fr-FR"/>
              <a:t>Origine iatrogène dans prés de 10 %.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fr-FR">
                <a:solidFill>
                  <a:schemeClr val="folHlink"/>
                </a:solidFill>
              </a:rPr>
              <a:t>Gestes à risque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/>
              <a:t>Toutes les interventions buccodentaires sauf les soins de carie n’atteignant pas la pulpe.</a:t>
            </a:r>
          </a:p>
          <a:p>
            <a:pPr>
              <a:lnSpc>
                <a:spcPct val="80000"/>
              </a:lnSpc>
            </a:pPr>
            <a:r>
              <a:rPr lang="fr-FR" sz="2800"/>
              <a:t>Les interventions portant sur un tégument infecté.</a:t>
            </a:r>
          </a:p>
          <a:p>
            <a:pPr>
              <a:lnSpc>
                <a:spcPct val="80000"/>
              </a:lnSpc>
            </a:pPr>
            <a:r>
              <a:rPr lang="fr-FR" sz="2800"/>
              <a:t>Les dilatations oesophagiennes, les scléroses de VO.</a:t>
            </a:r>
          </a:p>
          <a:p>
            <a:pPr>
              <a:lnSpc>
                <a:spcPct val="80000"/>
              </a:lnSpc>
            </a:pPr>
            <a:r>
              <a:rPr lang="fr-FR" sz="2800"/>
              <a:t>Les interventions digestives chirurgicales ou endoscopiques portant sur des lésions potentiellement infectées.</a:t>
            </a:r>
          </a:p>
          <a:p>
            <a:pPr>
              <a:lnSpc>
                <a:spcPct val="80000"/>
              </a:lnSpc>
            </a:pPr>
            <a:r>
              <a:rPr lang="fr-FR" sz="2800"/>
              <a:t>Les amygdalectomies et adénoïdectomies.</a:t>
            </a:r>
          </a:p>
          <a:p>
            <a:pPr>
              <a:lnSpc>
                <a:spcPct val="80000"/>
              </a:lnSpc>
            </a:pPr>
            <a:r>
              <a:rPr lang="fr-FR" sz="2800"/>
              <a:t>Les manœuvres endoscopiques et les interventions chirurgicales et biopsies portant sur la prostate et les voies urinaires.</a:t>
            </a:r>
          </a:p>
          <a:p>
            <a:pPr>
              <a:lnSpc>
                <a:spcPct val="80000"/>
              </a:lnSpc>
            </a:pPr>
            <a:endParaRPr lang="fr-FR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Examen clinique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INSPECTION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b="1">
                <a:solidFill>
                  <a:schemeClr val="accent2"/>
                </a:solidFill>
              </a:rPr>
              <a:t>!!! Regardez votre patient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379</Words>
  <Application>Microsoft Office PowerPoint</Application>
  <PresentationFormat>Affichage à l'écran (4:3)</PresentationFormat>
  <Paragraphs>77</Paragraphs>
  <Slides>19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Fièvre chez le cardiaque </vt:lpstr>
      <vt:lpstr>Diapositive 2</vt:lpstr>
      <vt:lpstr>Interrogatoire: Temps CAPITAL.</vt:lpstr>
      <vt:lpstr>Diapositive 4</vt:lpstr>
      <vt:lpstr>Cardiopathies à risque faible ou nul</vt:lpstr>
      <vt:lpstr>Portes d’entrée</vt:lpstr>
      <vt:lpstr>Gestes à risque</vt:lpstr>
      <vt:lpstr>Examen clinique</vt:lpstr>
      <vt:lpstr>INSPECTION</vt:lpstr>
      <vt:lpstr>Diapositive 10</vt:lpstr>
      <vt:lpstr>Signes cutanés de l’EI</vt:lpstr>
      <vt:lpstr>Percussion</vt:lpstr>
      <vt:lpstr>Palpation « Toucher »</vt:lpstr>
      <vt:lpstr>Auscultation cardiaque</vt:lpstr>
      <vt:lpstr>Auscultation Pulmonaire</vt:lpstr>
      <vt:lpstr>Diapositive 16</vt:lpstr>
      <vt:lpstr>Prévention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Fièvre chez le cardiaque </dc:title>
  <dc:creator>FBF</dc:creator>
  <cp:lastModifiedBy>FBF</cp:lastModifiedBy>
  <cp:revision>1</cp:revision>
  <dcterms:created xsi:type="dcterms:W3CDTF">2015-09-29T19:34:45Z</dcterms:created>
  <dcterms:modified xsi:type="dcterms:W3CDTF">2015-09-29T22:05:51Z</dcterms:modified>
</cp:coreProperties>
</file>