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59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26/11/2016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Physiopathologie des </a:t>
            </a:r>
            <a:r>
              <a:rPr lang="fr-FR" dirty="0" err="1" smtClean="0">
                <a:latin typeface="Calibri" pitchFamily="34" charset="0"/>
              </a:rPr>
              <a:t>dysthyroidies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Calibri" pitchFamily="34" charset="0"/>
              </a:rPr>
              <a:t>6-Autres:</a:t>
            </a:r>
          </a:p>
          <a:p>
            <a:r>
              <a:rPr lang="fr-FR" dirty="0" smtClean="0">
                <a:latin typeface="Calibri" pitchFamily="34" charset="0"/>
              </a:rPr>
              <a:t>L’infiltration de la glande par une maladie infiltrative (amylose ou </a:t>
            </a:r>
            <a:r>
              <a:rPr lang="fr-FR" dirty="0" smtClean="0">
                <a:latin typeface="Calibri" pitchFamily="34" charset="0"/>
              </a:rPr>
              <a:t>sarcoïdose) </a:t>
            </a:r>
            <a:r>
              <a:rPr lang="fr-FR" dirty="0" smtClean="0">
                <a:latin typeface="Calibri" pitchFamily="34" charset="0"/>
              </a:rPr>
              <a:t>ou de </a:t>
            </a:r>
            <a:r>
              <a:rPr lang="fr-FR" dirty="0" smtClean="0">
                <a:latin typeface="Calibri" pitchFamily="34" charset="0"/>
              </a:rPr>
              <a:t>la fibrose </a:t>
            </a:r>
            <a:r>
              <a:rPr lang="fr-FR" dirty="0" smtClean="0">
                <a:latin typeface="Calibri" pitchFamily="34" charset="0"/>
              </a:rPr>
              <a:t>détruit les vésicules </a:t>
            </a:r>
            <a:r>
              <a:rPr lang="fr-FR" dirty="0" smtClean="0">
                <a:latin typeface="Calibri" pitchFamily="34" charset="0"/>
              </a:rPr>
              <a:t>thyroïdiennes </a:t>
            </a:r>
            <a:r>
              <a:rPr lang="fr-FR" dirty="0" smtClean="0">
                <a:latin typeface="Calibri" pitchFamily="34" charset="0"/>
              </a:rPr>
              <a:t>et abouti à une hyposécrétion d’HT; </a:t>
            </a:r>
          </a:p>
          <a:p>
            <a:r>
              <a:rPr lang="fr-FR" dirty="0" smtClean="0">
                <a:latin typeface="Calibri" pitchFamily="34" charset="0"/>
              </a:rPr>
              <a:t>Les troubles congénitaux d’</a:t>
            </a:r>
            <a:r>
              <a:rPr lang="fr-FR" dirty="0" err="1" smtClean="0">
                <a:latin typeface="Calibri" pitchFamily="34" charset="0"/>
              </a:rPr>
              <a:t>hormonosynthèse</a:t>
            </a:r>
            <a:r>
              <a:rPr lang="fr-FR" dirty="0" smtClean="0">
                <a:latin typeface="Calibri" pitchFamily="34" charset="0"/>
              </a:rPr>
              <a:t> par agénésie </a:t>
            </a:r>
            <a:r>
              <a:rPr lang="fr-FR" dirty="0" smtClean="0">
                <a:latin typeface="Calibri" pitchFamily="34" charset="0"/>
              </a:rPr>
              <a:t>thyroïdienne, </a:t>
            </a:r>
            <a:r>
              <a:rPr lang="fr-FR" dirty="0" smtClean="0">
                <a:latin typeface="Calibri" pitchFamily="34" charset="0"/>
              </a:rPr>
              <a:t>ou mutation du gène de la TPO, Tg ou du symporteur de l’iode (NIS)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Physiopathologie de l’</a:t>
            </a:r>
            <a:r>
              <a:rPr lang="fr-FR" dirty="0" err="1" smtClean="0">
                <a:latin typeface="Calibri" pitchFamily="34" charset="0"/>
              </a:rPr>
              <a:t>hyperthyroide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L’hyperthyroïdie ou thyréotoxicose est  un excès de sécrétion d’HT responsable d’une accélération de tous les métabolismes et d’une stimulation du système cardio-vasculaire, digestif, nerveux et hématopoïétique entre autres .  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>
                <a:latin typeface="Calibri" pitchFamily="34" charset="0"/>
              </a:rPr>
              <a:t>Mécanismes physiopathologiques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latin typeface="Calibri" pitchFamily="34" charset="0"/>
              </a:rPr>
              <a:t>La thyréotoxicose peut être due à 3  mécanismes: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  <a:latin typeface="Calibri" pitchFamily="34" charset="0"/>
              </a:rPr>
              <a:t>1/ Augmentation de la synthèse d’HT:</a:t>
            </a:r>
          </a:p>
          <a:p>
            <a:r>
              <a:rPr lang="fr-FR" sz="2800" dirty="0" smtClean="0">
                <a:latin typeface="Calibri" pitchFamily="34" charset="0"/>
              </a:rPr>
              <a:t>C’est une hyperthyroïdie vraie, liée à une hyperactivité de toute, ou d’une partie de la thyroïde.</a:t>
            </a:r>
          </a:p>
          <a:p>
            <a:r>
              <a:rPr lang="fr-FR" sz="2800" dirty="0" smtClean="0">
                <a:latin typeface="Calibri" pitchFamily="34" charset="0"/>
              </a:rPr>
              <a:t>L’</a:t>
            </a:r>
            <a:r>
              <a:rPr lang="fr-FR" sz="2800" dirty="0" err="1" smtClean="0">
                <a:latin typeface="Calibri" pitchFamily="34" charset="0"/>
              </a:rPr>
              <a:t>hyperactivation</a:t>
            </a:r>
            <a:r>
              <a:rPr lang="fr-FR" sz="2800" dirty="0" smtClean="0">
                <a:latin typeface="Calibri" pitchFamily="34" charset="0"/>
              </a:rPr>
              <a:t> de toute la glande = maladie de Basedow où la stimulation de la </a:t>
            </a:r>
            <a:r>
              <a:rPr lang="fr-FR" sz="2800" dirty="0" smtClean="0">
                <a:latin typeface="Calibri" pitchFamily="34" charset="0"/>
              </a:rPr>
              <a:t>thyroïde </a:t>
            </a:r>
            <a:r>
              <a:rPr lang="fr-FR" sz="2800" dirty="0" smtClean="0">
                <a:latin typeface="Calibri" pitchFamily="34" charset="0"/>
              </a:rPr>
              <a:t>est due à un mécanisme auto-immun par production d’AC anti récepteur de la TSH, le complexe Ag-</a:t>
            </a:r>
            <a:r>
              <a:rPr lang="fr-FR" sz="2800" dirty="0" err="1" smtClean="0">
                <a:latin typeface="Calibri" pitchFamily="34" charset="0"/>
              </a:rPr>
              <a:t>Ac</a:t>
            </a:r>
            <a:r>
              <a:rPr lang="fr-FR" sz="2800" dirty="0" smtClean="0">
                <a:latin typeface="Calibri" pitchFamily="34" charset="0"/>
              </a:rPr>
              <a:t> ainsi formé stimule la </a:t>
            </a:r>
            <a:r>
              <a:rPr lang="fr-FR" sz="2800" dirty="0" smtClean="0">
                <a:latin typeface="Calibri" pitchFamily="34" charset="0"/>
              </a:rPr>
              <a:t>thyroïde </a:t>
            </a:r>
            <a:r>
              <a:rPr lang="fr-FR" sz="2800" dirty="0" smtClean="0">
                <a:latin typeface="Calibri" pitchFamily="34" charset="0"/>
              </a:rPr>
              <a:t>au même titre que la TSH; </a:t>
            </a:r>
            <a:endParaRPr lang="fr-FR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alibri" pitchFamily="34" charset="0"/>
              </a:rPr>
              <a:t>L’</a:t>
            </a:r>
            <a:r>
              <a:rPr lang="fr-FR" dirty="0" err="1" smtClean="0">
                <a:latin typeface="Calibri" pitchFamily="34" charset="0"/>
              </a:rPr>
              <a:t>hyperactivation</a:t>
            </a:r>
            <a:r>
              <a:rPr lang="fr-FR" dirty="0" smtClean="0">
                <a:latin typeface="Calibri" pitchFamily="34" charset="0"/>
              </a:rPr>
              <a:t> d’une partie de la glande s’observe dans l’adénome toxique ou goitre multi nodulaire toxique où seules les cellules du ou des nodules sont hyperactives;</a:t>
            </a:r>
          </a:p>
          <a:p>
            <a:r>
              <a:rPr lang="fr-FR" dirty="0" smtClean="0">
                <a:latin typeface="Calibri" pitchFamily="34" charset="0"/>
              </a:rPr>
              <a:t>Une surcharge iodée</a:t>
            </a:r>
            <a:r>
              <a:rPr lang="fr-FR" b="1" dirty="0" smtClean="0">
                <a:latin typeface="Calibri" pitchFamily="34" charset="0"/>
              </a:rPr>
              <a:t> </a:t>
            </a:r>
            <a:r>
              <a:rPr lang="fr-FR" dirty="0" smtClean="0">
                <a:latin typeface="Calibri" pitchFamily="34" charset="0"/>
              </a:rPr>
              <a:t>peut induire une augmentation de la synthèse d’hormones thyroïdiennes par des tissus thyroïdiens pathologiques(absence totale d’effet Wolf-</a:t>
            </a:r>
            <a:r>
              <a:rPr lang="fr-FR" dirty="0" err="1" smtClean="0">
                <a:latin typeface="Calibri" pitchFamily="34" charset="0"/>
              </a:rPr>
              <a:t>Chaikoff</a:t>
            </a:r>
            <a:r>
              <a:rPr lang="fr-FR" dirty="0" smtClean="0">
                <a:latin typeface="Calibri" pitchFamily="34" charset="0"/>
              </a:rPr>
              <a:t>);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2/Destruction de vésicules thyroïdiennes avec libération d’hormones thyroïdiennes préformées: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    La </a:t>
            </a:r>
            <a:r>
              <a:rPr lang="fr-FR" dirty="0" smtClean="0">
                <a:latin typeface="Calibri" pitchFamily="34" charset="0"/>
              </a:rPr>
              <a:t>destruction vésiculaire peut être due à une infection virale (thyroïdite  de Dequervain), ou à un phénomène auto-immun (thyroïdites silencieuses, thyroïdites induites par l’interféron).</a:t>
            </a:r>
            <a:endParaRPr lang="fr-FR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  <a:latin typeface="Calibri" pitchFamily="34" charset="0"/>
              </a:rPr>
              <a:t>3/Administration exogène d’hormones thyroïdiennes:</a:t>
            </a:r>
          </a:p>
          <a:p>
            <a:r>
              <a:rPr lang="fr-FR" sz="2800" dirty="0" smtClean="0">
                <a:latin typeface="Calibri" pitchFamily="34" charset="0"/>
              </a:rPr>
              <a:t>Elle peut être </a:t>
            </a:r>
            <a:r>
              <a:rPr lang="fr-FR" sz="2800" b="1" dirty="0" smtClean="0">
                <a:latin typeface="Calibri" pitchFamily="34" charset="0"/>
              </a:rPr>
              <a:t>Iatrogène</a:t>
            </a:r>
            <a:r>
              <a:rPr lang="fr-FR" sz="2800" dirty="0" smtClean="0">
                <a:latin typeface="Calibri" pitchFamily="34" charset="0"/>
              </a:rPr>
              <a:t> (traitement par hormones thyroïdiennes mal conduit), ou </a:t>
            </a:r>
            <a:r>
              <a:rPr lang="fr-FR" sz="2800" b="1" dirty="0" smtClean="0">
                <a:latin typeface="Calibri" pitchFamily="34" charset="0"/>
              </a:rPr>
              <a:t>volontaire</a:t>
            </a:r>
            <a:r>
              <a:rPr lang="fr-FR" sz="2800" dirty="0" smtClean="0">
                <a:latin typeface="Calibri" pitchFamily="34" charset="0"/>
              </a:rPr>
              <a:t> (qui est alors souvent dissimulée, surtout chez les personnels de santé dans un but de maigrir).</a:t>
            </a:r>
          </a:p>
          <a:p>
            <a:endParaRPr lang="fr-FR" sz="2800" dirty="0" smtClean="0">
              <a:latin typeface="Calibri" pitchFamily="34" charset="0"/>
            </a:endParaRPr>
          </a:p>
          <a:p>
            <a:pPr>
              <a:buNone/>
            </a:pPr>
            <a:endParaRPr lang="fr-FR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Il est exceptionnel que la cause de l’ </a:t>
            </a:r>
            <a:r>
              <a:rPr lang="fr-FR" smtClean="0">
                <a:latin typeface="Calibri" pitchFamily="34" charset="0"/>
              </a:rPr>
              <a:t>hyperthyroidie</a:t>
            </a:r>
            <a:r>
              <a:rPr lang="fr-FR" dirty="0" smtClean="0">
                <a:latin typeface="Calibri" pitchFamily="34" charset="0"/>
              </a:rPr>
              <a:t> soit centrale, la production excessive de TSH par un adénome hypophysaire est très rare. 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</a:rPr>
              <a:t>Physiopathologie de l’</a:t>
            </a:r>
            <a:r>
              <a:rPr lang="fr-FR" dirty="0" err="1" smtClean="0">
                <a:latin typeface="Calibri" pitchFamily="34" charset="0"/>
              </a:rPr>
              <a:t>hypothyroidie</a:t>
            </a:r>
            <a:r>
              <a:rPr lang="fr-FR" dirty="0" smtClean="0">
                <a:latin typeface="Calibri" pitchFamily="34" charset="0"/>
              </a:rPr>
              <a:t> 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latin typeface="Calibri" pitchFamily="34" charset="0"/>
              </a:rPr>
              <a:t>Introduction- définition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A. Synthèse des hormones thyroïdiennes: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  Les principales étapes de la biosynthèse des hormones </a:t>
            </a:r>
            <a:endParaRPr lang="fr-FR" dirty="0" smtClean="0">
              <a:latin typeface="Calibri" pitchFamily="34" charset="0"/>
            </a:endParaRP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  </a:t>
            </a:r>
            <a:r>
              <a:rPr lang="fr-FR" dirty="0" smtClean="0">
                <a:latin typeface="Calibri" pitchFamily="34" charset="0"/>
              </a:rPr>
              <a:t>thyroïdiennes </a:t>
            </a:r>
            <a:r>
              <a:rPr lang="fr-FR" dirty="0" smtClean="0">
                <a:latin typeface="Calibri" pitchFamily="34" charset="0"/>
              </a:rPr>
              <a:t>sont stimulées par la TSH via son </a:t>
            </a:r>
            <a:r>
              <a:rPr lang="fr-FR" dirty="0" smtClean="0">
                <a:latin typeface="Calibri" pitchFamily="34" charset="0"/>
              </a:rPr>
              <a:t>récepteur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  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membranaire, le TSH-R : 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● </a:t>
            </a:r>
            <a:r>
              <a:rPr lang="fr-FR" dirty="0" smtClean="0">
                <a:latin typeface="Calibri" pitchFamily="34" charset="0"/>
              </a:rPr>
              <a:t>S</a:t>
            </a:r>
            <a:r>
              <a:rPr lang="fr-FR" dirty="0" smtClean="0">
                <a:latin typeface="Calibri" pitchFamily="34" charset="0"/>
              </a:rPr>
              <a:t>ynthèse </a:t>
            </a:r>
            <a:r>
              <a:rPr lang="fr-FR" dirty="0" smtClean="0">
                <a:latin typeface="Calibri" pitchFamily="34" charset="0"/>
              </a:rPr>
              <a:t>d’une </a:t>
            </a:r>
            <a:r>
              <a:rPr lang="fr-FR" dirty="0" err="1" smtClean="0">
                <a:latin typeface="Calibri" pitchFamily="34" charset="0"/>
              </a:rPr>
              <a:t>prohormone</a:t>
            </a:r>
            <a:r>
              <a:rPr lang="fr-FR" dirty="0" smtClean="0">
                <a:latin typeface="Calibri" pitchFamily="34" charset="0"/>
              </a:rPr>
              <a:t>, la thyroglobuline ;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● </a:t>
            </a:r>
            <a:r>
              <a:rPr lang="fr-FR" dirty="0" smtClean="0">
                <a:latin typeface="Calibri" pitchFamily="34" charset="0"/>
              </a:rPr>
              <a:t>Captation </a:t>
            </a:r>
            <a:r>
              <a:rPr lang="fr-FR" dirty="0" smtClean="0">
                <a:latin typeface="Calibri" pitchFamily="34" charset="0"/>
              </a:rPr>
              <a:t>d’iode à partir de la circulation sanguine, par le canal NIS (ou symporteur de l’iode) ;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●Iodation </a:t>
            </a:r>
            <a:r>
              <a:rPr lang="fr-FR" dirty="0" smtClean="0">
                <a:latin typeface="Calibri" pitchFamily="34" charset="0"/>
              </a:rPr>
              <a:t>de la thyroglobuline sur les résidus </a:t>
            </a:r>
            <a:r>
              <a:rPr lang="fr-FR" dirty="0" err="1" smtClean="0">
                <a:latin typeface="Calibri" pitchFamily="34" charset="0"/>
              </a:rPr>
              <a:t>tyrosyls</a:t>
            </a:r>
            <a:r>
              <a:rPr lang="fr-FR" dirty="0" smtClean="0">
                <a:latin typeface="Calibri" pitchFamily="34" charset="0"/>
              </a:rPr>
              <a:t> et couplage de ces résidus </a:t>
            </a:r>
            <a:r>
              <a:rPr lang="fr-FR" dirty="0" err="1" smtClean="0">
                <a:latin typeface="Calibri" pitchFamily="34" charset="0"/>
              </a:rPr>
              <a:t>tyrosyls</a:t>
            </a:r>
            <a:r>
              <a:rPr lang="fr-FR" dirty="0" smtClean="0">
                <a:latin typeface="Calibri" pitchFamily="34" charset="0"/>
              </a:rPr>
              <a:t> par l’enzyme TPO (thyroperoxydase) ;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● </a:t>
            </a:r>
            <a:r>
              <a:rPr lang="fr-FR" dirty="0" err="1" smtClean="0">
                <a:latin typeface="Calibri" pitchFamily="34" charset="0"/>
              </a:rPr>
              <a:t>Recaptation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et protéolyse de la thyroglobuline ;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● </a:t>
            </a:r>
            <a:r>
              <a:rPr lang="fr-FR" dirty="0" smtClean="0">
                <a:latin typeface="Calibri" pitchFamily="34" charset="0"/>
              </a:rPr>
              <a:t>Libération </a:t>
            </a:r>
            <a:r>
              <a:rPr lang="fr-FR" dirty="0" smtClean="0">
                <a:latin typeface="Calibri" pitchFamily="34" charset="0"/>
              </a:rPr>
              <a:t>de tri-</a:t>
            </a:r>
            <a:r>
              <a:rPr lang="fr-FR" dirty="0" err="1" smtClean="0">
                <a:latin typeface="Calibri" pitchFamily="34" charset="0"/>
              </a:rPr>
              <a:t>iodothyronine</a:t>
            </a:r>
            <a:r>
              <a:rPr lang="fr-FR" dirty="0" smtClean="0">
                <a:latin typeface="Calibri" pitchFamily="34" charset="0"/>
              </a:rPr>
              <a:t> (T3) pour 20 %, de thyroxine (T4) pour 80 %, mais aussi de thyroglobuline.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l"/>
            <a:r>
              <a:rPr lang="fr-FR" dirty="0" smtClean="0">
                <a:latin typeface="Calibri" pitchFamily="34" charset="0"/>
              </a:rPr>
              <a:t>Introduction- définition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B- 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l’hypothyroïdie:</a:t>
            </a:r>
            <a:endParaRPr lang="fr-FR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fr-FR" dirty="0" smtClean="0">
                <a:latin typeface="Calibri" pitchFamily="34" charset="0"/>
              </a:rPr>
              <a:t>Il s’agit d’un déficit de sécrétion d’hormones thyroïdiennes périphériques (T3 et T4);</a:t>
            </a:r>
          </a:p>
          <a:p>
            <a:r>
              <a:rPr lang="fr-FR" dirty="0" smtClean="0">
                <a:latin typeface="Calibri" pitchFamily="34" charset="0"/>
              </a:rPr>
              <a:t>Pathologie fréquente, surtout chez la femme </a:t>
            </a:r>
            <a:r>
              <a:rPr lang="fr-FR" dirty="0" smtClean="0">
                <a:latin typeface="Calibri" pitchFamily="34" charset="0"/>
              </a:rPr>
              <a:t>d’âge </a:t>
            </a:r>
            <a:r>
              <a:rPr lang="fr-FR" dirty="0" smtClean="0">
                <a:latin typeface="Calibri" pitchFamily="34" charset="0"/>
              </a:rPr>
              <a:t>moyen; </a:t>
            </a:r>
          </a:p>
          <a:p>
            <a:r>
              <a:rPr lang="fr-FR" dirty="0" smtClean="0">
                <a:latin typeface="Calibri" pitchFamily="34" charset="0"/>
              </a:rPr>
              <a:t>Selon le niveau de l’atteinte, on distingue: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  - </a:t>
            </a:r>
            <a:r>
              <a:rPr lang="fr-FR" dirty="0" smtClean="0">
                <a:latin typeface="Calibri" pitchFamily="34" charset="0"/>
              </a:rPr>
              <a:t>L’hypothyroïdie </a:t>
            </a:r>
            <a:r>
              <a:rPr lang="fr-FR" dirty="0" smtClean="0">
                <a:latin typeface="Calibri" pitchFamily="34" charset="0"/>
              </a:rPr>
              <a:t>primaire ou périphérique lorsque l’atteinte intéresse la glande thyroïde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  - </a:t>
            </a:r>
            <a:r>
              <a:rPr lang="fr-FR" dirty="0" smtClean="0">
                <a:latin typeface="Calibri" pitchFamily="34" charset="0"/>
              </a:rPr>
              <a:t>L’hypothyroïdie </a:t>
            </a:r>
            <a:r>
              <a:rPr lang="fr-FR" dirty="0" smtClean="0">
                <a:latin typeface="Calibri" pitchFamily="34" charset="0"/>
              </a:rPr>
              <a:t>secondaire ou centrale lorsque l’atteinte est d’origine hypothalamique ou hypophysaire ( insuffisance thyréotrope).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latin typeface="Calibri" pitchFamily="34" charset="0"/>
              </a:rPr>
              <a:t>Mécanismes physiopathologiques de l’</a:t>
            </a:r>
            <a:r>
              <a:rPr lang="fr-FR" dirty="0" err="1" smtClean="0">
                <a:latin typeface="Calibri" pitchFamily="34" charset="0"/>
              </a:rPr>
              <a:t>hypothyroidie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1- </a:t>
            </a:r>
            <a:r>
              <a:rPr lang="fr-FR" dirty="0" smtClean="0">
                <a:latin typeface="Calibri" pitchFamily="34" charset="0"/>
              </a:rPr>
              <a:t>La carence en iode: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   L’iode est un élément essentiel à l’</a:t>
            </a:r>
            <a:r>
              <a:rPr lang="fr-FR" dirty="0" err="1" smtClean="0">
                <a:latin typeface="Calibri" pitchFamily="34" charset="0"/>
              </a:rPr>
              <a:t>hormonosynthèse</a:t>
            </a:r>
            <a:r>
              <a:rPr lang="fr-FR" dirty="0" smtClean="0">
                <a:latin typeface="Calibri" pitchFamily="34" charset="0"/>
              </a:rPr>
              <a:t> thyroïdienne, c’est la cause la plus fréquente d’hypothyroïdie dans les zones de grande carence iodée et d’endémie goitreuse.</a:t>
            </a:r>
          </a:p>
          <a:p>
            <a:r>
              <a:rPr lang="fr-FR" dirty="0" smtClean="0">
                <a:latin typeface="Calibri" pitchFamily="34" charset="0"/>
              </a:rPr>
              <a:t>Elle est responsable d’insuffisance thyroïdienne grave existant dès la vie intra utérine quand la mère est également carencée, avec goitre volumineux, </a:t>
            </a:r>
            <a:r>
              <a:rPr lang="fr-FR" dirty="0" smtClean="0">
                <a:latin typeface="Calibri" pitchFamily="34" charset="0"/>
              </a:rPr>
              <a:t>crétinisme et  </a:t>
            </a:r>
            <a:r>
              <a:rPr lang="fr-FR" dirty="0" smtClean="0">
                <a:latin typeface="Calibri" pitchFamily="34" charset="0"/>
              </a:rPr>
              <a:t>troubles neurologiques irréversibles.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latin typeface="Calibri" pitchFamily="34" charset="0"/>
              </a:rPr>
              <a:t>2- L’auto-immunité:</a:t>
            </a:r>
          </a:p>
          <a:p>
            <a:r>
              <a:rPr lang="fr-FR" dirty="0" smtClean="0">
                <a:latin typeface="Calibri" pitchFamily="34" charset="0"/>
              </a:rPr>
              <a:t>Pathologie thyroïdienne la plus </a:t>
            </a:r>
            <a:r>
              <a:rPr lang="fr-FR" dirty="0" err="1" smtClean="0">
                <a:latin typeface="Calibri" pitchFamily="34" charset="0"/>
              </a:rPr>
              <a:t>frq</a:t>
            </a:r>
            <a:r>
              <a:rPr lang="fr-FR" dirty="0" smtClean="0">
                <a:latin typeface="Calibri" pitchFamily="34" charset="0"/>
              </a:rPr>
              <a:t>; le plus souvent à caractère familial, avec associations </a:t>
            </a:r>
            <a:r>
              <a:rPr lang="fr-FR" dirty="0" err="1" smtClean="0">
                <a:latin typeface="Calibri" pitchFamily="34" charset="0"/>
              </a:rPr>
              <a:t>frq</a:t>
            </a:r>
            <a:r>
              <a:rPr lang="fr-FR" dirty="0" smtClean="0">
                <a:latin typeface="Calibri" pitchFamily="34" charset="0"/>
              </a:rPr>
              <a:t> d’autres pathologies auto-immunes (diabète type 1, insuffisance surrénalienne, maladie  de Biermer..)</a:t>
            </a:r>
          </a:p>
          <a:p>
            <a:r>
              <a:rPr lang="fr-FR" dirty="0" smtClean="0">
                <a:latin typeface="Calibri" pitchFamily="34" charset="0"/>
              </a:rPr>
              <a:t>Elle est caractérisée par l’apparition d’</a:t>
            </a:r>
            <a:r>
              <a:rPr lang="fr-FR" dirty="0" err="1" smtClean="0">
                <a:latin typeface="Calibri" pitchFamily="34" charset="0"/>
              </a:rPr>
              <a:t>Ac</a:t>
            </a:r>
            <a:r>
              <a:rPr lang="fr-FR" dirty="0" smtClean="0">
                <a:latin typeface="Calibri" pitchFamily="34" charset="0"/>
              </a:rPr>
              <a:t> anti </a:t>
            </a:r>
            <a:r>
              <a:rPr lang="fr-FR" dirty="0" smtClean="0">
                <a:latin typeface="Calibri" pitchFamily="34" charset="0"/>
              </a:rPr>
              <a:t>thyroïdiens: AC anti </a:t>
            </a:r>
            <a:r>
              <a:rPr lang="fr-FR" dirty="0" smtClean="0">
                <a:latin typeface="Calibri" pitchFamily="34" charset="0"/>
              </a:rPr>
              <a:t>TPO et </a:t>
            </a:r>
            <a:r>
              <a:rPr lang="fr-FR" dirty="0" smtClean="0">
                <a:latin typeface="Calibri" pitchFamily="34" charset="0"/>
              </a:rPr>
              <a:t>AC anti </a:t>
            </a:r>
            <a:r>
              <a:rPr lang="fr-FR" dirty="0" smtClean="0">
                <a:latin typeface="Calibri" pitchFamily="34" charset="0"/>
              </a:rPr>
              <a:t>Tg entravant ainsi la synthèse d’HT;</a:t>
            </a:r>
          </a:p>
          <a:p>
            <a:r>
              <a:rPr lang="fr-FR" dirty="0" smtClean="0">
                <a:latin typeface="Calibri" pitchFamily="34" charset="0"/>
              </a:rPr>
              <a:t>Ceci est le cas dans la maladie d’Hashimoto, la </a:t>
            </a:r>
            <a:r>
              <a:rPr lang="fr-FR" dirty="0" smtClean="0">
                <a:latin typeface="Calibri" pitchFamily="34" charset="0"/>
              </a:rPr>
              <a:t>thyroïdite </a:t>
            </a:r>
            <a:r>
              <a:rPr lang="fr-FR" dirty="0" smtClean="0">
                <a:latin typeface="Calibri" pitchFamily="34" charset="0"/>
              </a:rPr>
              <a:t>du post </a:t>
            </a:r>
            <a:r>
              <a:rPr lang="fr-FR" dirty="0" err="1" smtClean="0">
                <a:latin typeface="Calibri" pitchFamily="34" charset="0"/>
              </a:rPr>
              <a:t>partum</a:t>
            </a:r>
            <a:r>
              <a:rPr lang="fr-FR" dirty="0" smtClean="0">
                <a:latin typeface="Calibri" pitchFamily="34" charset="0"/>
              </a:rPr>
              <a:t> et la </a:t>
            </a:r>
            <a:r>
              <a:rPr lang="fr-FR" dirty="0" smtClean="0">
                <a:latin typeface="Calibri" pitchFamily="34" charset="0"/>
              </a:rPr>
              <a:t>thyroïdite </a:t>
            </a:r>
            <a:r>
              <a:rPr lang="fr-FR" dirty="0" smtClean="0">
                <a:latin typeface="Calibri" pitchFamily="34" charset="0"/>
              </a:rPr>
              <a:t>atrophique post ménopausique 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Calibri" pitchFamily="34" charset="0"/>
              </a:rPr>
              <a:t>3- L’origine iatrogène:</a:t>
            </a:r>
          </a:p>
          <a:p>
            <a:r>
              <a:rPr lang="fr-FR" dirty="0" smtClean="0">
                <a:latin typeface="Calibri" pitchFamily="34" charset="0"/>
              </a:rPr>
              <a:t>L</a:t>
            </a:r>
            <a:r>
              <a:rPr lang="fr-FR" dirty="0" smtClean="0">
                <a:latin typeface="Calibri" pitchFamily="34" charset="0"/>
              </a:rPr>
              <a:t>’ </a:t>
            </a:r>
            <a:r>
              <a:rPr lang="fr-FR" dirty="0" err="1" smtClean="0">
                <a:latin typeface="Calibri" pitchFamily="34" charset="0"/>
              </a:rPr>
              <a:t>hypothyroidie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peut </a:t>
            </a:r>
            <a:r>
              <a:rPr lang="fr-FR" dirty="0" smtClean="0">
                <a:latin typeface="Calibri" pitchFamily="34" charset="0"/>
              </a:rPr>
              <a:t>être </a:t>
            </a:r>
            <a:r>
              <a:rPr lang="fr-FR" dirty="0" smtClean="0">
                <a:latin typeface="Calibri" pitchFamily="34" charset="0"/>
              </a:rPr>
              <a:t>due à la prise de certains médicaments à base d’iode (absence d’échappement à l’effet </a:t>
            </a:r>
            <a:r>
              <a:rPr lang="fr-FR" dirty="0" err="1" smtClean="0">
                <a:latin typeface="Calibri" pitchFamily="34" charset="0"/>
              </a:rPr>
              <a:t>wolff</a:t>
            </a:r>
            <a:r>
              <a:rPr lang="fr-FR" dirty="0" smtClean="0">
                <a:latin typeface="Calibri" pitchFamily="34" charset="0"/>
              </a:rPr>
              <a:t>-</a:t>
            </a:r>
            <a:r>
              <a:rPr lang="fr-FR" dirty="0" err="1" smtClean="0">
                <a:latin typeface="Calibri" pitchFamily="34" charset="0"/>
              </a:rPr>
              <a:t>Chaikoff</a:t>
            </a:r>
            <a:r>
              <a:rPr lang="fr-FR" dirty="0" smtClean="0">
                <a:latin typeface="Calibri" pitchFamily="34" charset="0"/>
              </a:rPr>
              <a:t>);</a:t>
            </a:r>
          </a:p>
          <a:p>
            <a:r>
              <a:rPr lang="fr-FR" dirty="0" smtClean="0">
                <a:latin typeface="Calibri" pitchFamily="34" charset="0"/>
              </a:rPr>
              <a:t>Le lithium et l’</a:t>
            </a:r>
            <a:r>
              <a:rPr lang="fr-FR" dirty="0" err="1" smtClean="0">
                <a:latin typeface="Calibri" pitchFamily="34" charset="0"/>
              </a:rPr>
              <a:t>interferon</a:t>
            </a:r>
            <a:r>
              <a:rPr lang="fr-FR" dirty="0" smtClean="0">
                <a:latin typeface="Calibri" pitchFamily="34" charset="0"/>
              </a:rPr>
              <a:t>:  perturbateur de l’équilibre immunitaire;</a:t>
            </a:r>
          </a:p>
          <a:p>
            <a:r>
              <a:rPr lang="fr-FR" dirty="0" smtClean="0">
                <a:latin typeface="Calibri" pitchFamily="34" charset="0"/>
              </a:rPr>
              <a:t>La prise excessive d’anti thyroïdiens de synthèse</a:t>
            </a:r>
          </a:p>
          <a:p>
            <a:r>
              <a:rPr lang="fr-FR" dirty="0" smtClean="0">
                <a:latin typeface="Calibri" pitchFamily="34" charset="0"/>
              </a:rPr>
              <a:t>La chirurgie et l’irradiation </a:t>
            </a:r>
            <a:r>
              <a:rPr lang="fr-FR" dirty="0" smtClean="0">
                <a:latin typeface="Calibri" pitchFamily="34" charset="0"/>
              </a:rPr>
              <a:t>thyroïdienne  </a:t>
            </a:r>
            <a:endParaRPr lang="fr-FR" dirty="0" smtClean="0">
              <a:latin typeface="Calibri" pitchFamily="34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Calibri" pitchFamily="34" charset="0"/>
              </a:rPr>
              <a:t>4- atteinte virale de la glande: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  Ceci est le cas dans la thyroïdite de Dequervain qui succède à une infection virale de la sphère ORL, il se produit une destruction des vésicules thyroïdiennes avec relargage massif d’ HT dans la circulation et apparition d’une hypothyroïdie plus tardive.   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Calibri" pitchFamily="34" charset="0"/>
              </a:rPr>
              <a:t>5- L’atteinte centrale:</a:t>
            </a:r>
          </a:p>
          <a:p>
            <a:r>
              <a:rPr lang="fr-FR" dirty="0" smtClean="0">
                <a:latin typeface="Calibri" pitchFamily="34" charset="0"/>
              </a:rPr>
              <a:t>Il s’agit d’une insuffisance de sécrétion de TSH qui </a:t>
            </a:r>
            <a:r>
              <a:rPr lang="fr-FR" dirty="0" smtClean="0">
                <a:latin typeface="Calibri" pitchFamily="34" charset="0"/>
              </a:rPr>
              <a:t>s’</a:t>
            </a:r>
            <a:r>
              <a:rPr lang="fr-FR" dirty="0" err="1" smtClean="0">
                <a:latin typeface="Calibri" pitchFamily="34" charset="0"/>
              </a:rPr>
              <a:t>integre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généralement dans le cadre d’une insuffisance hypophysaire globale, il s’ensuit une insuffisance de stimulation de la glande </a:t>
            </a:r>
            <a:r>
              <a:rPr lang="fr-FR" dirty="0" smtClean="0">
                <a:latin typeface="Calibri" pitchFamily="34" charset="0"/>
              </a:rPr>
              <a:t>thyroïde </a:t>
            </a:r>
            <a:r>
              <a:rPr lang="fr-FR" dirty="0" smtClean="0">
                <a:latin typeface="Calibri" pitchFamily="34" charset="0"/>
              </a:rPr>
              <a:t>et de synthèse d’HT.   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751</Words>
  <PresentationFormat>Affichage à l'écran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Apex</vt:lpstr>
      <vt:lpstr>Physiopathologie des dysthyroidies</vt:lpstr>
      <vt:lpstr>Physiopathologie de l’hypothyroidie </vt:lpstr>
      <vt:lpstr>Introduction- définition</vt:lpstr>
      <vt:lpstr>Introduction- définition</vt:lpstr>
      <vt:lpstr>Mécanismes physiopathologiques de l’hypothyroidie</vt:lpstr>
      <vt:lpstr>Diapositive 6</vt:lpstr>
      <vt:lpstr>Diapositive 7</vt:lpstr>
      <vt:lpstr>Diapositive 8</vt:lpstr>
      <vt:lpstr>Diapositive 9</vt:lpstr>
      <vt:lpstr>Diapositive 10</vt:lpstr>
      <vt:lpstr>Physiopathologie de l’hyperthyroide</vt:lpstr>
      <vt:lpstr>Diapositive 12</vt:lpstr>
      <vt:lpstr>Mécanismes physiopathologiques</vt:lpstr>
      <vt:lpstr>Diapositive 14</vt:lpstr>
      <vt:lpstr> 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Physiopathologie des dysthyroidies</dc:title>
  <dc:creator>Amine</dc:creator>
  <cp:lastModifiedBy>Amine</cp:lastModifiedBy>
  <cp:revision>10</cp:revision>
  <dcterms:created xsi:type="dcterms:W3CDTF">2016-11-06T15:37:34Z</dcterms:created>
  <dcterms:modified xsi:type="dcterms:W3CDTF">2016-11-26T20:50:43Z</dcterms:modified>
</cp:coreProperties>
</file>