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6" r:id="rId2"/>
    <p:sldId id="257" r:id="rId3"/>
    <p:sldId id="260" r:id="rId4"/>
    <p:sldId id="261" r:id="rId5"/>
    <p:sldId id="295" r:id="rId6"/>
    <p:sldId id="290" r:id="rId7"/>
    <p:sldId id="262" r:id="rId8"/>
    <p:sldId id="291" r:id="rId9"/>
    <p:sldId id="296" r:id="rId10"/>
    <p:sldId id="263" r:id="rId11"/>
    <p:sldId id="299" r:id="rId12"/>
    <p:sldId id="285" r:id="rId13"/>
    <p:sldId id="265" r:id="rId14"/>
    <p:sldId id="264" r:id="rId15"/>
    <p:sldId id="272" r:id="rId16"/>
    <p:sldId id="297" r:id="rId17"/>
    <p:sldId id="271" r:id="rId18"/>
    <p:sldId id="289" r:id="rId19"/>
    <p:sldId id="270" r:id="rId20"/>
    <p:sldId id="278" r:id="rId21"/>
    <p:sldId id="294" r:id="rId22"/>
    <p:sldId id="274" r:id="rId23"/>
    <p:sldId id="275" r:id="rId24"/>
    <p:sldId id="293" r:id="rId25"/>
    <p:sldId id="284" r:id="rId26"/>
    <p:sldId id="300" r:id="rId27"/>
    <p:sldId id="281" r:id="rId28"/>
    <p:sldId id="283" r:id="rId2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CCFFFF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591" autoAdjust="0"/>
    <p:restoredTop sz="94667" autoAdjust="0"/>
  </p:normalViewPr>
  <p:slideViewPr>
    <p:cSldViewPr>
      <p:cViewPr>
        <p:scale>
          <a:sx n="50" d="100"/>
          <a:sy n="50" d="100"/>
        </p:scale>
        <p:origin x="-696" y="-5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54B628-3F57-49DB-982F-5406B903F214}" type="datetimeFigureOut">
              <a:rPr lang="fr-FR" smtClean="0"/>
              <a:pPr/>
              <a:t>19/12/2016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D4F4B9-69BE-4425-A8DF-6E7CDD715C1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D4F4B9-69BE-4425-A8DF-6E7CDD715C12}" type="slidenum">
              <a:rPr lang="fr-FR" smtClean="0"/>
              <a:pPr/>
              <a:t>2</a:t>
            </a:fld>
            <a:endParaRPr lang="fr-FR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D4F4B9-69BE-4425-A8DF-6E7CDD715C12}" type="slidenum">
              <a:rPr lang="fr-FR" smtClean="0"/>
              <a:pPr/>
              <a:t>23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19/12/2016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19/12/2016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19/12/2016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19/12/2016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19/12/2016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19/12/2016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19/12/2016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19/12/2016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19/12/2016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19/12/2016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19/12/2016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pPr/>
              <a:t>19/12/2016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837119" cy="6858000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85786" y="285729"/>
            <a:ext cx="7672414" cy="2500329"/>
          </a:xfrm>
        </p:spPr>
        <p:txBody>
          <a:bodyPr>
            <a:normAutofit/>
          </a:bodyPr>
          <a:lstStyle/>
          <a:p>
            <a:r>
              <a:rPr lang="fr-FR" sz="8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Tétanos	</a:t>
            </a:r>
            <a:endParaRPr lang="fr-FR" sz="8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57158" y="4357694"/>
            <a:ext cx="7929618" cy="2214578"/>
          </a:xfrm>
        </p:spPr>
        <p:txBody>
          <a:bodyPr>
            <a:normAutofit fontScale="25000" lnSpcReduction="20000"/>
          </a:bodyPr>
          <a:lstStyle/>
          <a:p>
            <a:endParaRPr lang="fr-FR" sz="11200" dirty="0" smtClean="0">
              <a:solidFill>
                <a:srgbClr val="FF0000"/>
              </a:solidFill>
            </a:endParaRPr>
          </a:p>
          <a:p>
            <a:r>
              <a:rPr lang="fr-FR" sz="11200" dirty="0" smtClean="0">
                <a:solidFill>
                  <a:srgbClr val="FF0000"/>
                </a:solidFill>
              </a:rPr>
              <a:t>  </a:t>
            </a:r>
          </a:p>
          <a:p>
            <a:r>
              <a:rPr lang="fr-FR" sz="1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Dr. Y BADLA</a:t>
            </a:r>
          </a:p>
          <a:p>
            <a:r>
              <a:rPr lang="fr-FR" sz="1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Service  des maladies infectieuse</a:t>
            </a:r>
          </a:p>
          <a:p>
            <a:r>
              <a:rPr lang="fr-FR" sz="1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Tlemcen</a:t>
            </a:r>
            <a:endParaRPr lang="fr-FR" sz="1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285860"/>
          </a:xfrm>
        </p:spPr>
        <p:txBody>
          <a:bodyPr>
            <a:normAutofit fontScale="90000"/>
          </a:bodyPr>
          <a:lstStyle/>
          <a:p>
            <a:r>
              <a:rPr lang="fr-FR" b="1" i="1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clinique (1)</a:t>
            </a:r>
            <a:br>
              <a:rPr lang="fr-FR" b="1" i="1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fr-FR" b="1" i="1" u="sng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572164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fr-FR" sz="2600" dirty="0" smtClean="0"/>
              <a:t>	</a:t>
            </a:r>
            <a:r>
              <a:rPr lang="fr-FR" sz="7200" b="1" i="1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Incubation</a:t>
            </a:r>
            <a:r>
              <a:rPr lang="fr-FR" sz="7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fr-FR" sz="9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:</a:t>
            </a:r>
            <a:r>
              <a:rPr lang="fr-FR" sz="9600" b="1" dirty="0" smtClean="0">
                <a:solidFill>
                  <a:srgbClr val="FF0000"/>
                </a:solidFill>
              </a:rPr>
              <a:t> </a:t>
            </a:r>
            <a:r>
              <a:rPr lang="fr-FR" sz="8000" dirty="0" smtClean="0"/>
              <a:t>3j - 3sem, en </a:t>
            </a:r>
            <a:r>
              <a:rPr lang="fr-FR" sz="8000" dirty="0" err="1" smtClean="0"/>
              <a:t>moy</a:t>
            </a:r>
            <a:r>
              <a:rPr lang="fr-FR" sz="8000" dirty="0" smtClean="0"/>
              <a:t>. 7j</a:t>
            </a:r>
            <a:endParaRPr lang="fr-FR" sz="5600" dirty="0" smtClean="0"/>
          </a:p>
          <a:p>
            <a:pPr marL="514350" indent="-514350">
              <a:buNone/>
            </a:pPr>
            <a:r>
              <a:rPr lang="fr-FR" sz="5600" dirty="0" smtClean="0"/>
              <a:t>                     </a:t>
            </a:r>
            <a:r>
              <a:rPr lang="fr-FR" sz="6200" b="1" dirty="0" smtClean="0"/>
              <a:t>porte d’entrée : non retrouvée dans 20% des </a:t>
            </a:r>
            <a:r>
              <a:rPr lang="fr-FR" sz="5500" b="1" dirty="0" smtClean="0"/>
              <a:t>cas</a:t>
            </a:r>
            <a:r>
              <a:rPr lang="fr-FR" sz="4900" dirty="0" smtClean="0"/>
              <a:t>.</a:t>
            </a:r>
            <a:endParaRPr lang="fr-FR" sz="7200" dirty="0" smtClean="0"/>
          </a:p>
          <a:p>
            <a:pPr marL="514350" indent="-514350">
              <a:buNone/>
            </a:pPr>
            <a:r>
              <a:rPr lang="fr-FR" sz="7200" dirty="0" smtClean="0"/>
              <a:t>                            </a:t>
            </a:r>
            <a:r>
              <a:rPr lang="fr-FR" sz="7200" b="1" dirty="0" smtClean="0"/>
              <a:t>la blessure peut être  minime comme une piqûre</a:t>
            </a:r>
            <a:r>
              <a:rPr lang="fr-FR" sz="7200" dirty="0" smtClean="0"/>
              <a:t>. </a:t>
            </a:r>
          </a:p>
          <a:p>
            <a:pPr marL="514350" indent="-514350">
              <a:buNone/>
            </a:pPr>
            <a:r>
              <a:rPr lang="fr-FR" sz="72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fr-FR" sz="7200" b="1" i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début </a:t>
            </a:r>
            <a:r>
              <a:rPr lang="fr-FR" sz="7200" i="1" dirty="0" smtClean="0"/>
              <a:t>:   </a:t>
            </a:r>
            <a:r>
              <a:rPr lang="fr-FR" sz="7200" b="1" u="sng" dirty="0" smtClean="0">
                <a:solidFill>
                  <a:srgbClr val="00B0F0"/>
                </a:solidFill>
              </a:rPr>
              <a:t>LE TRISMUS</a:t>
            </a:r>
            <a:r>
              <a:rPr lang="fr-FR" sz="7200" dirty="0" smtClean="0"/>
              <a:t>: </a:t>
            </a:r>
            <a:r>
              <a:rPr lang="fr-FR" sz="7200" b="1" dirty="0" smtClean="0"/>
              <a:t>1er symptôme +++</a:t>
            </a:r>
          </a:p>
          <a:p>
            <a:pPr marL="514350" indent="-514350">
              <a:buNone/>
            </a:pPr>
            <a:r>
              <a:rPr lang="fr-FR" sz="7200" dirty="0" smtClean="0"/>
              <a:t>                         </a:t>
            </a:r>
            <a:r>
              <a:rPr lang="fr-FR" sz="7200" b="1" dirty="0" smtClean="0"/>
              <a:t>Contracture bilatérale des masséters.</a:t>
            </a:r>
          </a:p>
          <a:p>
            <a:pPr marL="514350" indent="-514350">
              <a:buNone/>
            </a:pPr>
            <a:endParaRPr lang="fr-FR" sz="7200" b="1" dirty="0" smtClean="0"/>
          </a:p>
          <a:p>
            <a:pPr marL="514350" indent="-514350">
              <a:buNone/>
            </a:pPr>
            <a:r>
              <a:rPr lang="fr-FR" sz="7200" b="1" dirty="0" smtClean="0"/>
              <a:t>                   </a:t>
            </a:r>
          </a:p>
          <a:p>
            <a:pPr marL="514350" indent="-514350">
              <a:buNone/>
            </a:pPr>
            <a:r>
              <a:rPr lang="fr-FR" sz="72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</a:t>
            </a:r>
            <a:r>
              <a:rPr lang="fr-FR" sz="7200" b="1" i="1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Invasion</a:t>
            </a:r>
            <a:r>
              <a:rPr lang="fr-FR" sz="72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fr-FR" sz="7200" b="1" u="sng" dirty="0" smtClean="0"/>
              <a:t>:</a:t>
            </a:r>
            <a:r>
              <a:rPr lang="fr-FR" sz="7200" b="1" dirty="0" smtClean="0"/>
              <a:t>la phase qui sépare le début de la généralisation de la maladie.</a:t>
            </a:r>
          </a:p>
          <a:p>
            <a:pPr marL="514350" indent="-514350">
              <a:buNone/>
            </a:pPr>
            <a:r>
              <a:rPr lang="fr-FR" sz="7200" b="1" dirty="0" smtClean="0"/>
              <a:t>                    Durée: 48 H .</a:t>
            </a:r>
          </a:p>
          <a:p>
            <a:pPr marL="514350" indent="-514350">
              <a:buNone/>
            </a:pPr>
            <a:r>
              <a:rPr lang="fr-FR" sz="7200" b="1" dirty="0" smtClean="0"/>
              <a:t>                     L’ évolution  descendante (cou, tronc, membres).</a:t>
            </a:r>
          </a:p>
          <a:p>
            <a:pPr marL="514350" indent="-514350">
              <a:buNone/>
            </a:pPr>
            <a:endParaRPr lang="fr-FR" sz="7200" b="1" dirty="0" smtClean="0"/>
          </a:p>
          <a:p>
            <a:pPr>
              <a:buNone/>
            </a:pPr>
            <a:r>
              <a:rPr lang="fr-FR" sz="7200" b="1" i="1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Phase d’</a:t>
            </a:r>
            <a:r>
              <a:rPr lang="fr-FR" sz="7200" b="1" i="1" u="sng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etat</a:t>
            </a:r>
            <a:r>
              <a:rPr lang="fr-FR" sz="7200" b="1" i="1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:  </a:t>
            </a:r>
            <a:r>
              <a:rPr lang="fr-FR" sz="7200" b="1" i="1" dirty="0" smtClean="0"/>
              <a:t>trois signes</a:t>
            </a:r>
            <a:r>
              <a:rPr lang="fr-FR" sz="7200" b="1" i="1" u="sng" dirty="0" smtClean="0">
                <a:solidFill>
                  <a:srgbClr val="FF0000"/>
                </a:solidFill>
              </a:rPr>
              <a:t> </a:t>
            </a:r>
          </a:p>
          <a:p>
            <a:pPr>
              <a:buNone/>
            </a:pPr>
            <a:r>
              <a:rPr lang="fr-FR" sz="6400" i="1" dirty="0" smtClean="0"/>
              <a:t>                            _ </a:t>
            </a:r>
            <a:r>
              <a:rPr lang="fr-FR" sz="6400" b="1" i="1" dirty="0" smtClean="0"/>
              <a:t>Contractures généralisées</a:t>
            </a:r>
          </a:p>
          <a:p>
            <a:pPr>
              <a:buNone/>
            </a:pPr>
            <a:r>
              <a:rPr lang="fr-FR" sz="6400" b="1" i="1" dirty="0" smtClean="0"/>
              <a:t>                             _ Spasmes</a:t>
            </a:r>
          </a:p>
          <a:p>
            <a:pPr>
              <a:buNone/>
            </a:pPr>
            <a:r>
              <a:rPr lang="fr-FR" sz="6400" b="1" i="1" dirty="0" smtClean="0"/>
              <a:t>                             _  Troubles neurovégétatifs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Rectangle 5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trismus</a:t>
            </a: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>
            <p:ph idx="1"/>
          </p:nvPr>
        </p:nvGraphicFramePr>
        <p:xfrm>
          <a:off x="2819400" y="1600200"/>
          <a:ext cx="3344863" cy="4525963"/>
        </p:xfrm>
        <a:graphic>
          <a:graphicData uri="http://schemas.openxmlformats.org/presentationml/2006/ole">
            <p:oleObj spid="_x0000_s1026" name="Bitmap Image" r:id="rId3" imgW="4229467" imgH="5723116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Clinique(2)</a:t>
            </a:r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fr-FR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14400" y="928670"/>
            <a:ext cx="8229600" cy="5268931"/>
          </a:xfrm>
        </p:spPr>
        <p:txBody>
          <a:bodyPr/>
          <a:lstStyle/>
          <a:p>
            <a:r>
              <a:rPr lang="fr-FR" sz="2400" b="1" i="1" u="sng" dirty="0" smtClean="0">
                <a:solidFill>
                  <a:srgbClr val="00B0F0"/>
                </a:solidFill>
              </a:rPr>
              <a:t>Contractures généralisées </a:t>
            </a:r>
          </a:p>
          <a:p>
            <a:pPr>
              <a:buNone/>
            </a:pPr>
            <a:r>
              <a:rPr lang="fr-FR" sz="3600" b="1" dirty="0" smtClean="0"/>
              <a:t>  </a:t>
            </a:r>
            <a:r>
              <a:rPr lang="fr-FR" sz="1600" b="1" dirty="0" smtClean="0"/>
              <a:t>Elles  sont  </a:t>
            </a:r>
            <a:r>
              <a:rPr lang="fr-FR" sz="1800" b="1" dirty="0" smtClean="0"/>
              <a:t>permanentes</a:t>
            </a:r>
            <a:r>
              <a:rPr lang="fr-FR" sz="2800" b="1" dirty="0" smtClean="0"/>
              <a:t>,  </a:t>
            </a:r>
            <a:r>
              <a:rPr lang="fr-FR" sz="1800" b="1" dirty="0" smtClean="0"/>
              <a:t>douloureuses,  invincibles  avec  raideur  rachidienne.</a:t>
            </a:r>
          </a:p>
          <a:p>
            <a:pPr>
              <a:buNone/>
            </a:pPr>
            <a:r>
              <a:rPr lang="fr-FR" sz="1800" b="1" dirty="0" smtClean="0"/>
              <a:t> membres supérieurs en flexion inférieurs en  hyper extension. </a:t>
            </a:r>
          </a:p>
          <a:p>
            <a:r>
              <a:rPr lang="fr-FR" sz="2800" b="1" u="sng" dirty="0" smtClean="0">
                <a:solidFill>
                  <a:srgbClr val="00B0F0"/>
                </a:solidFill>
              </a:rPr>
              <a:t>Spasmes</a:t>
            </a:r>
            <a:r>
              <a:rPr lang="fr-FR" dirty="0" smtClean="0"/>
              <a:t>  </a:t>
            </a:r>
          </a:p>
        </p:txBody>
      </p:sp>
      <p:sp>
        <p:nvSpPr>
          <p:cNvPr id="4" name="Rectangle 3"/>
          <p:cNvSpPr/>
          <p:nvPr/>
        </p:nvSpPr>
        <p:spPr>
          <a:xfrm>
            <a:off x="428596" y="2357430"/>
            <a:ext cx="8715404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2000" i="1" u="sng" dirty="0" smtClean="0">
              <a:solidFill>
                <a:srgbClr val="00B0F0"/>
              </a:solidFill>
            </a:endParaRPr>
          </a:p>
          <a:p>
            <a:r>
              <a:rPr lang="fr-FR" sz="1400" dirty="0" smtClean="0"/>
              <a:t> </a:t>
            </a:r>
          </a:p>
          <a:p>
            <a:r>
              <a:rPr lang="fr-FR" b="1" dirty="0" smtClean="0"/>
              <a:t>Renforcements paroxystiques du tonus survenant spontanément ou à l'occasion de  stimuli  souvent minimes  (lumière,  bruit, soin médical),  ils  sont douloureux, prenant  un  aspect  tonique  (avec attitude  </a:t>
            </a:r>
            <a:r>
              <a:rPr lang="fr-FR" b="1" dirty="0" smtClean="0">
                <a:solidFill>
                  <a:srgbClr val="FF0000"/>
                </a:solidFill>
              </a:rPr>
              <a:t>en  opisthotonos</a:t>
            </a:r>
            <a:r>
              <a:rPr lang="fr-FR" b="1" dirty="0" smtClean="0"/>
              <a:t>)  ou  tonicocloniques  avec  mouvements  cloniques  des membres. Ils peuvent être à l'origine d'un arrêt respiratoire par spasme glottique ou par blocage musculaire </a:t>
            </a:r>
            <a:r>
              <a:rPr lang="fr-FR" b="1" dirty="0" err="1" smtClean="0"/>
              <a:t>thoraco</a:t>
            </a:r>
            <a:r>
              <a:rPr lang="fr-FR" b="1" dirty="0" smtClean="0"/>
              <a:t> abdominal.</a:t>
            </a:r>
            <a:endParaRPr lang="fr-FR" b="1" i="1" u="sng" dirty="0" smtClean="0">
              <a:solidFill>
                <a:srgbClr val="00B0F0"/>
              </a:solidFill>
            </a:endParaRPr>
          </a:p>
          <a:p>
            <a:r>
              <a:rPr lang="fr-FR" sz="1600" b="1" i="1" u="sng" dirty="0" smtClean="0">
                <a:solidFill>
                  <a:srgbClr val="00B0F0"/>
                </a:solidFill>
              </a:rPr>
              <a:t> </a:t>
            </a:r>
          </a:p>
          <a:p>
            <a:r>
              <a:rPr lang="fr-FR" sz="2800" b="1" i="1" u="sng" dirty="0" smtClean="0">
                <a:solidFill>
                  <a:srgbClr val="00B0F0"/>
                </a:solidFill>
              </a:rPr>
              <a:t>Troubles neurovégétatifs </a:t>
            </a:r>
          </a:p>
          <a:p>
            <a:r>
              <a:rPr lang="fr-FR" sz="1600" b="1" dirty="0" smtClean="0"/>
              <a:t> </a:t>
            </a:r>
          </a:p>
          <a:p>
            <a:r>
              <a:rPr lang="fr-FR" b="1" dirty="0" smtClean="0"/>
              <a:t>  des  formes  graves:  poussées tensionnelles,  des  accès  de  tachycardie,  des  sueurs  profuses,  de  la  fièvre. </a:t>
            </a:r>
          </a:p>
          <a:p>
            <a:r>
              <a:rPr lang="fr-FR" b="1" dirty="0" smtClean="0"/>
              <a:t>  bradycardie et d'hypotension.</a:t>
            </a:r>
          </a:p>
          <a:p>
            <a:r>
              <a:rPr lang="fr-FR" b="1" dirty="0" smtClean="0"/>
              <a:t> Cet état dysautonomique peut être à l'origine d'un arrêt cardiaque.</a:t>
            </a:r>
          </a:p>
          <a:p>
            <a:pPr>
              <a:buNone/>
            </a:pPr>
            <a:endParaRPr lang="fr-FR" sz="1600" b="1" dirty="0" smtClean="0"/>
          </a:p>
          <a:p>
            <a:endParaRPr lang="fr-FR" sz="2000" dirty="0" smtClean="0">
              <a:solidFill>
                <a:srgbClr val="00B0F0"/>
              </a:solidFill>
            </a:endParaRP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71668" y="0"/>
            <a:ext cx="10930014" cy="6819900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4422"/>
          </a:xfrm>
        </p:spPr>
        <p:txBody>
          <a:bodyPr/>
          <a:lstStyle/>
          <a:p>
            <a:r>
              <a:rPr lang="fr-FR" sz="4000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Clinique (</a:t>
            </a:r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3)</a:t>
            </a:r>
            <a:endParaRPr lang="fr-FR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285784" y="928670"/>
            <a:ext cx="6929486" cy="5268931"/>
          </a:xfrm>
        </p:spPr>
        <p:txBody>
          <a:bodyPr>
            <a:noAutofit/>
          </a:bodyPr>
          <a:lstStyle/>
          <a:p>
            <a:r>
              <a:rPr lang="fr-FR" sz="2000" b="1" dirty="0" smtClean="0"/>
              <a:t>Spasmes et contractures évoluent en descendant </a:t>
            </a:r>
            <a:br>
              <a:rPr lang="fr-FR" sz="2000" b="1" dirty="0" smtClean="0"/>
            </a:br>
            <a:r>
              <a:rPr lang="fr-FR" sz="2000" b="1" dirty="0" smtClean="0"/>
              <a:t>- mâchoires  trismus</a:t>
            </a:r>
          </a:p>
          <a:p>
            <a:pPr>
              <a:buNone/>
            </a:pPr>
            <a:r>
              <a:rPr lang="fr-FR" sz="2000" b="1" dirty="0" smtClean="0"/>
              <a:t/>
            </a:r>
            <a:br>
              <a:rPr lang="fr-FR" sz="2000" b="1" dirty="0" smtClean="0"/>
            </a:br>
            <a:r>
              <a:rPr lang="fr-FR" sz="2000" b="1" dirty="0" smtClean="0"/>
              <a:t>- face →faciès ou rire « </a:t>
            </a:r>
            <a:r>
              <a:rPr lang="fr-FR" sz="2000" b="1" u="sng" dirty="0" smtClean="0">
                <a:solidFill>
                  <a:srgbClr val="0070C0"/>
                </a:solidFill>
              </a:rPr>
              <a:t>sardonique »</a:t>
            </a:r>
          </a:p>
          <a:p>
            <a:pPr>
              <a:buNone/>
            </a:pPr>
            <a:r>
              <a:rPr lang="fr-FR" sz="2000" b="1" dirty="0" smtClean="0"/>
              <a:t>      - Pharynx   →dysphagie ,stase salivaire.</a:t>
            </a:r>
          </a:p>
          <a:p>
            <a:pPr>
              <a:buNone/>
            </a:pPr>
            <a:r>
              <a:rPr lang="fr-FR" sz="2000" b="1" dirty="0" smtClean="0"/>
              <a:t>     - cou → tête en hyper extension</a:t>
            </a:r>
          </a:p>
          <a:p>
            <a:pPr>
              <a:buNone/>
            </a:pPr>
            <a:r>
              <a:rPr lang="fr-FR" sz="2000" b="1" dirty="0" smtClean="0"/>
              <a:t>       - muscles larynx et thoraciques →difficultés respiratoires.</a:t>
            </a:r>
          </a:p>
          <a:p>
            <a:pPr>
              <a:buNone/>
            </a:pPr>
            <a:r>
              <a:rPr lang="fr-FR" sz="2000" b="1" dirty="0" smtClean="0"/>
              <a:t>                                  asphyxie.</a:t>
            </a:r>
          </a:p>
          <a:p>
            <a:pPr>
              <a:buNone/>
            </a:pPr>
            <a:r>
              <a:rPr lang="fr-FR" sz="2000" b="1" dirty="0" smtClean="0"/>
              <a:t>      - muscles rachidiens: </a:t>
            </a:r>
            <a:r>
              <a:rPr lang="fr-FR" sz="2000" b="1" dirty="0" smtClean="0">
                <a:solidFill>
                  <a:srgbClr val="0070C0"/>
                </a:solidFill>
              </a:rPr>
              <a:t> </a:t>
            </a:r>
            <a:r>
              <a:rPr lang="fr-FR" sz="2000" b="1" u="sng" dirty="0" smtClean="0">
                <a:solidFill>
                  <a:srgbClr val="0070C0"/>
                </a:solidFill>
              </a:rPr>
              <a:t>opisthotonos </a:t>
            </a:r>
            <a:r>
              <a:rPr lang="fr-FR" sz="2000" b="1" dirty="0" smtClean="0"/>
              <a:t/>
            </a:r>
            <a:br>
              <a:rPr lang="fr-FR" sz="2000" b="1" dirty="0" smtClean="0"/>
            </a:br>
            <a:r>
              <a:rPr lang="fr-FR" sz="2000" b="1" dirty="0" smtClean="0"/>
              <a:t>- membres sup en flexion, poings fermés </a:t>
            </a:r>
            <a:br>
              <a:rPr lang="fr-FR" sz="2000" b="1" dirty="0" smtClean="0"/>
            </a:br>
            <a:r>
              <a:rPr lang="fr-FR" sz="2000" b="1" dirty="0" smtClean="0"/>
              <a:t>- membres </a:t>
            </a:r>
            <a:r>
              <a:rPr lang="fr-FR" sz="2000" b="1" dirty="0" err="1" smtClean="0"/>
              <a:t>inf</a:t>
            </a:r>
            <a:r>
              <a:rPr lang="fr-FR" sz="2000" b="1" dirty="0" smtClean="0"/>
              <a:t> en extension</a:t>
            </a:r>
          </a:p>
          <a:p>
            <a:pPr>
              <a:buNone/>
            </a:pPr>
            <a:r>
              <a:rPr lang="fr-FR" sz="2000" b="1" dirty="0" smtClean="0"/>
              <a:t>      </a:t>
            </a:r>
          </a:p>
          <a:p>
            <a:r>
              <a:rPr lang="fr-FR" sz="2000" b="1" u="sng" dirty="0" smtClean="0">
                <a:solidFill>
                  <a:srgbClr val="0070C0"/>
                </a:solidFill>
              </a:rPr>
              <a:t>Abdomen en bois</a:t>
            </a:r>
          </a:p>
          <a:p>
            <a:pPr>
              <a:buNone/>
            </a:pPr>
            <a:endParaRPr lang="fr-FR" sz="2000" b="1" dirty="0" smtClean="0"/>
          </a:p>
          <a:p>
            <a:endParaRPr lang="fr-FR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Autofit/>
          </a:bodyPr>
          <a:lstStyle/>
          <a:p>
            <a:r>
              <a:rPr lang="fr-FR" sz="4000" dirty="0" smtClean="0">
                <a:solidFill>
                  <a:srgbClr val="FF0000"/>
                </a:solidFill>
              </a:rPr>
              <a:t> </a:t>
            </a:r>
            <a:r>
              <a:rPr lang="fr-FR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clinique(4)</a:t>
            </a:r>
            <a:endParaRPr lang="fr-FR" sz="4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643602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§"/>
            </a:pPr>
            <a:r>
              <a:rPr lang="fr-FR" dirty="0" smtClean="0"/>
              <a:t>	fièvre:  absente habituellement (sauf grade 3 ou complications)</a:t>
            </a:r>
          </a:p>
          <a:p>
            <a:pPr>
              <a:buFont typeface="Wingdings" pitchFamily="2" charset="2"/>
              <a:buChar char="§"/>
            </a:pPr>
            <a:r>
              <a:rPr lang="fr-FR" dirty="0" smtClean="0"/>
              <a:t>	diagnostic purement clinique, aucun examen de labo n’est requis</a:t>
            </a:r>
          </a:p>
          <a:p>
            <a:pPr>
              <a:buNone/>
            </a:pPr>
            <a:r>
              <a:rPr lang="fr-FR" dirty="0" smtClean="0"/>
              <a:t> </a:t>
            </a:r>
          </a:p>
          <a:p>
            <a:pPr marL="514350" indent="-514350">
              <a:buFont typeface="Wingdings" pitchFamily="2" charset="2"/>
              <a:buChar char="§"/>
            </a:pPr>
            <a:r>
              <a:rPr lang="fr-FR" dirty="0" smtClean="0"/>
              <a:t>urgence médicale, imposant l’ hospitalisation en unité de soins intensifs </a:t>
            </a:r>
          </a:p>
          <a:p>
            <a:pPr marL="514350" indent="-514350">
              <a:buNone/>
            </a:pPr>
            <a:r>
              <a:rPr lang="fr-FR" dirty="0" smtClean="0"/>
              <a:t> </a:t>
            </a:r>
          </a:p>
          <a:p>
            <a:pPr marL="514350" indent="-514350">
              <a:buFont typeface="Wingdings" pitchFamily="2" charset="2"/>
              <a:buChar char="§"/>
            </a:pPr>
            <a:r>
              <a:rPr lang="fr-FR" dirty="0" smtClean="0"/>
              <a:t>taux de décès varie selon les </a:t>
            </a:r>
            <a:r>
              <a:rPr lang="fr-FR" dirty="0" err="1" smtClean="0"/>
              <a:t>formes,l’</a:t>
            </a:r>
            <a:r>
              <a:rPr lang="fr-FR" dirty="0" smtClean="0"/>
              <a:t>âge (max chez nouveau né) </a:t>
            </a:r>
            <a:br>
              <a:rPr lang="fr-FR" dirty="0" smtClean="0"/>
            </a:br>
            <a:r>
              <a:rPr lang="fr-FR" dirty="0" smtClean="0"/>
              <a:t>	et  aussi les moyens techniques mis en œuvre . </a:t>
            </a:r>
          </a:p>
          <a:p>
            <a:pPr>
              <a:buFont typeface="Wingdings" pitchFamily="2" charset="2"/>
              <a:buChar char="§"/>
            </a:pPr>
            <a:endParaRPr lang="fr-FR" dirty="0" smtClean="0"/>
          </a:p>
          <a:p>
            <a:pPr>
              <a:buFont typeface="Wingdings" pitchFamily="2" charset="2"/>
              <a:buChar char="§"/>
            </a:pPr>
            <a:r>
              <a:rPr lang="fr-FR" dirty="0" smtClean="0"/>
              <a:t>  récupération lente (les spasmes durent 3-4 semaines) mais habituellement complète 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71536" y="38100"/>
            <a:ext cx="9715536" cy="6819900"/>
          </a:xfrm>
          <a:prstGeom prst="rect">
            <a:avLst/>
          </a:prstGeom>
          <a:noFill/>
        </p:spPr>
      </p:pic>
      <p:sp>
        <p:nvSpPr>
          <p:cNvPr id="9" name="Titre 8"/>
          <p:cNvSpPr>
            <a:spLocks noGrp="1"/>
          </p:cNvSpPr>
          <p:nvPr>
            <p:ph type="title"/>
          </p:nvPr>
        </p:nvSpPr>
        <p:spPr>
          <a:xfrm>
            <a:off x="4071934" y="500042"/>
            <a:ext cx="4214842" cy="500066"/>
          </a:xfrm>
        </p:spPr>
        <p:txBody>
          <a:bodyPr>
            <a:noAutofit/>
          </a:bodyPr>
          <a:lstStyle/>
          <a:p>
            <a:r>
              <a:rPr lang="fr-FR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Tétanos néonatal </a:t>
            </a:r>
            <a:endParaRPr lang="fr-FR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Espace réservé du contenu 9"/>
          <p:cNvSpPr>
            <a:spLocks noGrp="1"/>
          </p:cNvSpPr>
          <p:nvPr>
            <p:ph idx="1"/>
          </p:nvPr>
        </p:nvSpPr>
        <p:spPr>
          <a:xfrm>
            <a:off x="3575050" y="1500174"/>
            <a:ext cx="5568950" cy="4625989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fr-FR" b="1" dirty="0" smtClean="0"/>
              <a:t>•  forme la + fréquente de T des PED </a:t>
            </a:r>
            <a:br>
              <a:rPr lang="fr-FR" b="1" dirty="0" smtClean="0"/>
            </a:br>
            <a:r>
              <a:rPr lang="fr-FR" b="1" dirty="0" smtClean="0"/>
              <a:t> 220.000 décès de nouveaux nés / an </a:t>
            </a:r>
          </a:p>
          <a:p>
            <a:pPr>
              <a:buNone/>
            </a:pPr>
            <a:r>
              <a:rPr lang="fr-FR" b="1" dirty="0" smtClean="0"/>
              <a:t>•  totalement évitables par vaccination</a:t>
            </a:r>
          </a:p>
          <a:p>
            <a:pPr>
              <a:buNone/>
            </a:pPr>
            <a:r>
              <a:rPr lang="fr-FR" b="1" dirty="0" smtClean="0"/>
              <a:t>de la mère + rappel </a:t>
            </a:r>
            <a:r>
              <a:rPr lang="fr-FR" b="1" dirty="0" err="1" smtClean="0"/>
              <a:t>pdt</a:t>
            </a:r>
            <a:r>
              <a:rPr lang="fr-FR" b="1" dirty="0" smtClean="0"/>
              <a:t> la grossesse</a:t>
            </a:r>
          </a:p>
          <a:p>
            <a:pPr>
              <a:buNone/>
            </a:pPr>
            <a:r>
              <a:rPr lang="fr-FR" b="1" dirty="0" smtClean="0"/>
              <a:t>•  survient donc seulement chez les </a:t>
            </a:r>
            <a:br>
              <a:rPr lang="fr-FR" b="1" dirty="0" smtClean="0"/>
            </a:br>
            <a:r>
              <a:rPr lang="fr-FR" b="1" dirty="0" smtClean="0"/>
              <a:t>	enfants de mère non immunisée </a:t>
            </a:r>
            <a:br>
              <a:rPr lang="fr-FR" b="1" dirty="0" smtClean="0"/>
            </a:br>
            <a:r>
              <a:rPr lang="fr-FR" b="1" dirty="0" smtClean="0"/>
              <a:t>•  l’accouchement a eu lieu au village </a:t>
            </a:r>
            <a:br>
              <a:rPr lang="fr-FR" b="1" dirty="0" smtClean="0"/>
            </a:br>
            <a:r>
              <a:rPr lang="fr-FR" b="1" dirty="0" smtClean="0"/>
              <a:t>•  porte d’entrée = plaie ombilicale après section non stérile du cordon</a:t>
            </a:r>
          </a:p>
          <a:p>
            <a:pPr>
              <a:buNone/>
            </a:pPr>
            <a:r>
              <a:rPr lang="fr-FR" b="1" dirty="0" smtClean="0">
                <a:solidFill>
                  <a:srgbClr val="FF0000"/>
                </a:solidFill>
              </a:rPr>
              <a:t>•  l’OMS veut d’ici </a:t>
            </a:r>
            <a:r>
              <a:rPr lang="fr-FR" b="1" dirty="0" err="1" smtClean="0">
                <a:solidFill>
                  <a:srgbClr val="FF0000"/>
                </a:solidFill>
              </a:rPr>
              <a:t>qqs</a:t>
            </a:r>
            <a:r>
              <a:rPr lang="fr-FR" b="1" dirty="0" smtClean="0">
                <a:solidFill>
                  <a:srgbClr val="FF0000"/>
                </a:solidFill>
              </a:rPr>
              <a:t> années éradiquer	</a:t>
            </a:r>
          </a:p>
          <a:p>
            <a:pPr>
              <a:buNone/>
            </a:pPr>
            <a:r>
              <a:rPr lang="fr-FR" b="1" dirty="0" smtClean="0">
                <a:solidFill>
                  <a:srgbClr val="FF0000"/>
                </a:solidFill>
              </a:rPr>
              <a:t>le T néonatal par la vaccination </a:t>
            </a:r>
            <a:r>
              <a:rPr lang="fr-FR" b="1" dirty="0" err="1" smtClean="0">
                <a:solidFill>
                  <a:srgbClr val="FF0000"/>
                </a:solidFill>
              </a:rPr>
              <a:t>systé</a:t>
            </a:r>
            <a:r>
              <a:rPr lang="fr-FR" b="1" dirty="0" smtClean="0">
                <a:solidFill>
                  <a:srgbClr val="FF0000"/>
                </a:solidFill>
              </a:rPr>
              <a:t>-</a:t>
            </a:r>
            <a:br>
              <a:rPr lang="fr-FR" b="1" dirty="0" smtClean="0">
                <a:solidFill>
                  <a:srgbClr val="FF0000"/>
                </a:solidFill>
              </a:rPr>
            </a:br>
            <a:r>
              <a:rPr lang="fr-FR" b="1" dirty="0" smtClean="0">
                <a:solidFill>
                  <a:srgbClr val="FF0000"/>
                </a:solidFill>
              </a:rPr>
              <a:t>	</a:t>
            </a:r>
            <a:r>
              <a:rPr lang="fr-FR" b="1" dirty="0" err="1" smtClean="0">
                <a:solidFill>
                  <a:srgbClr val="FF0000"/>
                </a:solidFill>
              </a:rPr>
              <a:t>matique</a:t>
            </a:r>
            <a:r>
              <a:rPr lang="fr-FR" b="1" dirty="0" smtClean="0">
                <a:solidFill>
                  <a:srgbClr val="FF0000"/>
                </a:solidFill>
              </a:rPr>
              <a:t> en cours de grossesse</a:t>
            </a:r>
          </a:p>
          <a:p>
            <a:endParaRPr lang="fr-FR" dirty="0"/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0" y="0"/>
            <a:ext cx="2233304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Arial Narrow Special G1 Bold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1600" dirty="0" smtClean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Arial Narrow Special G1 Bold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Arial Narrow Special G1 Bold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1600" dirty="0" smtClean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Arial Narrow Special G1 Bold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Arial Narrow Special G1 Bold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1600" dirty="0" smtClean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Arial Narrow Special G1 Bold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Arial Narrow Special G1 Bold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1600" dirty="0" smtClean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Arial Narrow Special G1 Bold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Arial Narrow Special G1 Bold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1600" dirty="0" smtClean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Arial Narrow Special G1 Bold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Arial Narrow Special G1 Bold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1600" dirty="0" smtClean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Arial Narrow Special G1 Bold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 Narrow Special G1 Bold"/>
              </a:rPr>
              <a:t>                 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 Narrow Special G1 Bold"/>
              </a:rPr>
              <a:t>opisthotonos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0" y="0"/>
            <a:ext cx="3057440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Arial Narrow Special G1 Bold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1600" dirty="0" smtClean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Arial Narrow Special G1 Bold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Arial Narrow Special G1 Bold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1600" dirty="0" smtClean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Arial Narrow Special G1 Bold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Arial Narrow Special G1 Bold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1600" dirty="0" smtClean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Arial Narrow Special G1 Bold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Arial Narrow Special G1 Bold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1600" dirty="0" smtClean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Arial Narrow Special G1 Bold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Arial Narrow Special G1 Bold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1600" dirty="0" smtClean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Arial Narrow Special G1 Bold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Arial Narrow Special G1 Bold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1600" dirty="0" smtClean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Arial Narrow Special G1 Bold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Arial Narrow Special G1 Bold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1600" dirty="0" smtClean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Arial Narrow Special G1 Bold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Arial Narrow Special G1 Bold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1600" dirty="0" smtClean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Arial Narrow Special G1 Bold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Arial Narrow Special G1 Bold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1600" dirty="0" smtClean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Arial Narrow Special G1 Bold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Arial Narrow Special G1 Bold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1600" dirty="0" smtClean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Arial Narrow Special G1 Bold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Arial Narrow Special G1 Bold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1600" dirty="0" smtClean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Arial Narrow Special G1 Bold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Arial Narrow Special G1 Bold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 Narrow Special G1 Bold" charset="0"/>
              </a:rPr>
              <a:t>             </a:t>
            </a: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 Narrow Special G1 Bold" charset="0"/>
              </a:rPr>
              <a:t>refus de boire, contracture</a:t>
            </a:r>
            <a:endParaRPr kumimoji="0" lang="fr-FR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 Narrow Special G1 Bold" charset="0"/>
              </a:rPr>
              <a:t>             des muscles du visage</a:t>
            </a:r>
            <a:endParaRPr kumimoji="0" lang="fr-FR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tetaiac0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81000"/>
            <a:ext cx="86106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74638"/>
            <a:ext cx="8858280" cy="1143000"/>
          </a:xfrm>
        </p:spPr>
        <p:txBody>
          <a:bodyPr>
            <a:normAutofit fontScale="90000"/>
          </a:bodyPr>
          <a:lstStyle/>
          <a:p>
            <a:r>
              <a:rPr lang="fr-FR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Tétanos : critères de mauvais pronostic.</a:t>
            </a:r>
            <a:endParaRPr lang="fr-FR" u="sng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fr-FR" dirty="0" smtClean="0"/>
              <a:t>1.</a:t>
            </a:r>
            <a:r>
              <a:rPr lang="fr-FR" b="1" dirty="0" smtClean="0"/>
              <a:t>	Tétanos néonatal ou âge avancé</a:t>
            </a:r>
          </a:p>
          <a:p>
            <a:pPr>
              <a:buNone/>
            </a:pPr>
            <a:r>
              <a:rPr lang="fr-FR" b="1" dirty="0" smtClean="0"/>
              <a:t>2.	Porte d’entrée : IV (toxicomane) ou IM (IM quinine = mortalité 90%) ou chirurgicale ou brûlures</a:t>
            </a:r>
          </a:p>
          <a:p>
            <a:pPr>
              <a:buNone/>
            </a:pPr>
            <a:r>
              <a:rPr lang="fr-FR" b="1" dirty="0" smtClean="0"/>
              <a:t>3.	Incubation courte .</a:t>
            </a:r>
          </a:p>
          <a:p>
            <a:pPr>
              <a:buNone/>
            </a:pPr>
            <a:r>
              <a:rPr lang="fr-FR" b="1" dirty="0" smtClean="0"/>
              <a:t>4.	Extension courte  1-2j  .</a:t>
            </a:r>
          </a:p>
          <a:p>
            <a:pPr>
              <a:buNone/>
            </a:pPr>
            <a:r>
              <a:rPr lang="fr-FR" b="1" dirty="0" smtClean="0"/>
              <a:t>5.	Spasmes sévères à l’admission</a:t>
            </a:r>
          </a:p>
          <a:p>
            <a:pPr>
              <a:buNone/>
            </a:pPr>
            <a:r>
              <a:rPr lang="fr-FR" b="1" dirty="0" smtClean="0"/>
              <a:t>6.	Fièvre à l’admission</a:t>
            </a:r>
          </a:p>
          <a:p>
            <a:pPr>
              <a:buNone/>
            </a:pPr>
            <a:r>
              <a:rPr lang="fr-FR" b="1" dirty="0" smtClean="0"/>
              <a:t>7.	Tachycardie à l’admission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214290"/>
            <a:ext cx="6400800" cy="5424510"/>
          </a:xfrm>
        </p:spPr>
        <p:txBody>
          <a:bodyPr/>
          <a:lstStyle/>
          <a:p>
            <a:r>
              <a:rPr lang="fr-FR" dirty="0" smtClean="0"/>
              <a:t>    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285720" y="285729"/>
            <a:ext cx="850112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11138" fontAlgn="base">
              <a:spcBef>
                <a:spcPct val="0"/>
              </a:spcBef>
              <a:spcAft>
                <a:spcPct val="0"/>
              </a:spcAft>
              <a:tabLst>
                <a:tab pos="2935288" algn="l"/>
              </a:tabLst>
            </a:pPr>
            <a:r>
              <a:rPr lang="fr-FR" dirty="0" smtClean="0">
                <a:solidFill>
                  <a:srgbClr val="000000"/>
                </a:solidFill>
                <a:latin typeface="Lucida Sans Unicode" pitchFamily="34" charset="0"/>
                <a:ea typeface="Arial Unicode MS" pitchFamily="34" charset="-128"/>
                <a:cs typeface="Lucida Sans Unicode" pitchFamily="34" charset="0"/>
              </a:rPr>
              <a:t> - </a:t>
            </a:r>
            <a:r>
              <a:rPr lang="fr-FR" sz="24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ea typeface="Arial Unicode MS" pitchFamily="34" charset="-128"/>
                <a:cs typeface="Lucida Sans Unicode" pitchFamily="34" charset="0"/>
              </a:rPr>
              <a:t>Classification de </a:t>
            </a:r>
            <a:r>
              <a:rPr lang="fr-FR" sz="2400" b="1" u="sng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ea typeface="Arial Unicode MS" pitchFamily="34" charset="-128"/>
                <a:cs typeface="Lucida Sans Unicode" pitchFamily="34" charset="0"/>
              </a:rPr>
              <a:t>Mollaret</a:t>
            </a:r>
            <a:r>
              <a:rPr lang="fr-FR" sz="24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ea typeface="Arial Unicode MS" pitchFamily="34" charset="-128"/>
                <a:cs typeface="Lucida Sans Unicode" pitchFamily="34" charset="0"/>
              </a:rPr>
              <a:t> </a:t>
            </a:r>
            <a:r>
              <a:rPr lang="fr-FR" dirty="0" smtClean="0">
                <a:solidFill>
                  <a:srgbClr val="000000"/>
                </a:solidFill>
                <a:latin typeface="Lucida Sans Unicode" pitchFamily="34" charset="0"/>
                <a:ea typeface="Arial Unicode MS" pitchFamily="34" charset="-128"/>
                <a:cs typeface="Lucida Sans Unicode" pitchFamily="34" charset="0"/>
              </a:rPr>
              <a:t>.</a:t>
            </a:r>
          </a:p>
          <a:p>
            <a:pPr lvl="0" indent="211138" fontAlgn="base">
              <a:spcBef>
                <a:spcPct val="0"/>
              </a:spcBef>
              <a:spcAft>
                <a:spcPct val="0"/>
              </a:spcAft>
              <a:tabLst>
                <a:tab pos="2935288" algn="l"/>
              </a:tabLst>
            </a:pPr>
            <a:r>
              <a:rPr lang="fr-FR" dirty="0" smtClean="0">
                <a:solidFill>
                  <a:srgbClr val="000000"/>
                </a:solidFill>
                <a:latin typeface="Lucida Sans Unicode" pitchFamily="34" charset="0"/>
                <a:ea typeface="Arial Unicode MS" pitchFamily="34" charset="-128"/>
                <a:cs typeface="Lucida Sans Unicode" pitchFamily="34" charset="0"/>
              </a:rPr>
              <a:t> </a:t>
            </a:r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pPr lvl="0" indent="211138" eaLnBrk="0" fontAlgn="base" hangingPunct="0">
              <a:spcBef>
                <a:spcPct val="0"/>
              </a:spcBef>
              <a:spcAft>
                <a:spcPct val="0"/>
              </a:spcAft>
              <a:tabLst>
                <a:tab pos="2935288" algn="l"/>
              </a:tabLst>
            </a:pPr>
            <a:r>
              <a:rPr lang="fr-FR" b="1" u="sng" dirty="0" smtClean="0">
                <a:solidFill>
                  <a:srgbClr val="00B0F0"/>
                </a:solidFill>
                <a:latin typeface="Lucida Sans Unicode" pitchFamily="34" charset="0"/>
                <a:ea typeface="Arial Unicode MS" pitchFamily="34" charset="-128"/>
                <a:cs typeface="Lucida Sans Unicode" pitchFamily="34" charset="0"/>
              </a:rPr>
              <a:t>Groupe I</a:t>
            </a:r>
            <a:r>
              <a:rPr lang="fr-FR" dirty="0" smtClean="0">
                <a:solidFill>
                  <a:srgbClr val="000000"/>
                </a:solidFill>
                <a:latin typeface="Lucida Sans Unicode" pitchFamily="34" charset="0"/>
                <a:ea typeface="Arial Unicode MS" pitchFamily="34" charset="-128"/>
                <a:cs typeface="Lucida Sans Unicode" pitchFamily="34" charset="0"/>
              </a:rPr>
              <a:t>	</a:t>
            </a:r>
            <a:r>
              <a:rPr lang="fr-FR" b="1" dirty="0" smtClean="0">
                <a:solidFill>
                  <a:srgbClr val="000000"/>
                </a:solidFill>
                <a:latin typeface="Lucida Sans Unicode" pitchFamily="34" charset="0"/>
                <a:ea typeface="Arial Unicode MS" pitchFamily="34" charset="-128"/>
                <a:cs typeface="Lucida Sans Unicode" pitchFamily="34" charset="0"/>
              </a:rPr>
              <a:t>- Invasion lente (4 </a:t>
            </a:r>
            <a:r>
              <a:rPr lang="fr-FR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à</a:t>
            </a:r>
            <a:r>
              <a:rPr lang="fr-FR" b="1" dirty="0" smtClean="0">
                <a:solidFill>
                  <a:srgbClr val="000000"/>
                </a:solidFill>
                <a:latin typeface="Lucida Sans Unicode" pitchFamily="34" charset="0"/>
                <a:ea typeface="Arial Unicode MS" pitchFamily="34" charset="-128"/>
                <a:cs typeface="Lucida Sans Unicode" pitchFamily="34" charset="0"/>
              </a:rPr>
              <a:t> 5 jours).</a:t>
            </a:r>
            <a:endParaRPr lang="fr-FR" b="1" dirty="0" smtClean="0">
              <a:latin typeface="Arial" pitchFamily="34" charset="0"/>
              <a:cs typeface="Arial" pitchFamily="34" charset="0"/>
            </a:endParaRPr>
          </a:p>
          <a:p>
            <a:pPr lvl="0" indent="211138" eaLnBrk="0" fontAlgn="base" hangingPunct="0">
              <a:spcBef>
                <a:spcPct val="0"/>
              </a:spcBef>
              <a:spcAft>
                <a:spcPct val="0"/>
              </a:spcAft>
              <a:tabLst>
                <a:tab pos="2935288" algn="l"/>
              </a:tabLst>
            </a:pPr>
            <a:r>
              <a:rPr lang="fr-FR" b="1" dirty="0" smtClean="0">
                <a:solidFill>
                  <a:schemeClr val="accent6">
                    <a:lumMod val="50000"/>
                  </a:schemeClr>
                </a:solidFill>
                <a:latin typeface="Lucida Sans Unicode" pitchFamily="34" charset="0"/>
                <a:ea typeface="Arial Unicode MS" pitchFamily="34" charset="-128"/>
                <a:cs typeface="Lucida Sans Unicode" pitchFamily="34" charset="0"/>
              </a:rPr>
              <a:t>formes frustes</a:t>
            </a:r>
            <a:r>
              <a:rPr lang="fr-FR" b="1" dirty="0" smtClean="0">
                <a:solidFill>
                  <a:srgbClr val="000000"/>
                </a:solidFill>
                <a:latin typeface="Lucida Sans Unicode" pitchFamily="34" charset="0"/>
                <a:ea typeface="Arial Unicode MS" pitchFamily="34" charset="-128"/>
                <a:cs typeface="Lucida Sans Unicode" pitchFamily="34" charset="0"/>
              </a:rPr>
              <a:t>	- Trismus, faci</a:t>
            </a:r>
            <a:r>
              <a:rPr lang="fr-FR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è</a:t>
            </a:r>
            <a:r>
              <a:rPr lang="fr-FR" b="1" dirty="0" smtClean="0">
                <a:solidFill>
                  <a:srgbClr val="000000"/>
                </a:solidFill>
                <a:latin typeface="Lucida Sans Unicode" pitchFamily="34" charset="0"/>
                <a:ea typeface="Arial Unicode MS" pitchFamily="34" charset="-128"/>
                <a:cs typeface="Lucida Sans Unicode" pitchFamily="34" charset="0"/>
              </a:rPr>
              <a:t>s sardonique.</a:t>
            </a:r>
            <a:endParaRPr lang="fr-FR" b="1" dirty="0" smtClean="0">
              <a:latin typeface="Arial" pitchFamily="34" charset="0"/>
              <a:cs typeface="Arial" pitchFamily="34" charset="0"/>
            </a:endParaRPr>
          </a:p>
          <a:p>
            <a:pPr lvl="0" indent="211138" eaLnBrk="0" fontAlgn="base" hangingPunct="0">
              <a:spcBef>
                <a:spcPct val="0"/>
              </a:spcBef>
              <a:spcAft>
                <a:spcPct val="0"/>
              </a:spcAft>
              <a:tabLst>
                <a:tab pos="2935288" algn="l"/>
              </a:tabLst>
            </a:pPr>
            <a:r>
              <a:rPr lang="fr-FR" b="1" dirty="0" smtClean="0">
                <a:solidFill>
                  <a:srgbClr val="000000"/>
                </a:solidFill>
                <a:latin typeface="Lucida Sans Unicode" pitchFamily="34" charset="0"/>
                <a:ea typeface="Arial Unicode MS" pitchFamily="34" charset="-128"/>
                <a:cs typeface="Lucida Sans Unicode" pitchFamily="34" charset="0"/>
              </a:rPr>
              <a:t>                                   - Pas de troubles respiratoires.</a:t>
            </a:r>
            <a:endParaRPr lang="fr-FR" b="1" dirty="0" smtClean="0">
              <a:latin typeface="Arial" pitchFamily="34" charset="0"/>
              <a:cs typeface="Arial" pitchFamily="34" charset="0"/>
            </a:endParaRPr>
          </a:p>
          <a:p>
            <a:pPr lvl="0" indent="211138" eaLnBrk="0" fontAlgn="base" hangingPunct="0">
              <a:spcBef>
                <a:spcPct val="0"/>
              </a:spcBef>
              <a:spcAft>
                <a:spcPct val="0"/>
              </a:spcAft>
              <a:tabLst>
                <a:tab pos="2935288" algn="l"/>
              </a:tabLst>
            </a:pPr>
            <a:r>
              <a:rPr lang="fr-FR" b="1" dirty="0" smtClean="0">
                <a:solidFill>
                  <a:srgbClr val="000000"/>
                </a:solidFill>
                <a:latin typeface="Lucida Sans Unicode" pitchFamily="34" charset="0"/>
                <a:ea typeface="Arial Unicode MS" pitchFamily="34" charset="-128"/>
                <a:cs typeface="Lucida Sans Unicode" pitchFamily="34" charset="0"/>
              </a:rPr>
              <a:t>                                     Pas de dysphagie, pas de paroxysmes.</a:t>
            </a:r>
          </a:p>
          <a:p>
            <a:pPr lvl="0" indent="211138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tabLst>
                <a:tab pos="2935288" algn="l"/>
              </a:tabLst>
            </a:pPr>
            <a:endParaRPr lang="fr-FR" b="1" dirty="0" smtClean="0">
              <a:latin typeface="Arial" pitchFamily="34" charset="0"/>
              <a:cs typeface="Arial" pitchFamily="34" charset="0"/>
            </a:endParaRPr>
          </a:p>
          <a:p>
            <a:pPr lvl="0" indent="211138" eaLnBrk="0" fontAlgn="base" hangingPunct="0">
              <a:spcBef>
                <a:spcPct val="0"/>
              </a:spcBef>
              <a:spcAft>
                <a:spcPct val="0"/>
              </a:spcAft>
              <a:tabLst>
                <a:tab pos="2935288" algn="l"/>
              </a:tabLst>
            </a:pPr>
            <a:r>
              <a:rPr lang="fr-FR" b="1" u="sng" dirty="0" smtClean="0">
                <a:solidFill>
                  <a:srgbClr val="00B0F0"/>
                </a:solidFill>
                <a:latin typeface="Lucida Sans Unicode" pitchFamily="34" charset="0"/>
                <a:ea typeface="Arial Unicode MS" pitchFamily="34" charset="-128"/>
                <a:cs typeface="Lucida Sans Unicode" pitchFamily="34" charset="0"/>
              </a:rPr>
              <a:t>Groupe II</a:t>
            </a:r>
            <a:r>
              <a:rPr lang="fr-FR" b="1" dirty="0" smtClean="0">
                <a:solidFill>
                  <a:srgbClr val="000000"/>
                </a:solidFill>
                <a:latin typeface="Lucida Sans Unicode" pitchFamily="34" charset="0"/>
                <a:ea typeface="Arial Unicode MS" pitchFamily="34" charset="-128"/>
                <a:cs typeface="Lucida Sans Unicode" pitchFamily="34" charset="0"/>
              </a:rPr>
              <a:t>	- Invasion rapide (2 </a:t>
            </a:r>
            <a:r>
              <a:rPr lang="fr-FR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à</a:t>
            </a:r>
            <a:r>
              <a:rPr lang="fr-FR" b="1" dirty="0" smtClean="0">
                <a:solidFill>
                  <a:srgbClr val="000000"/>
                </a:solidFill>
                <a:latin typeface="Lucida Sans Unicode" pitchFamily="34" charset="0"/>
                <a:ea typeface="Arial Unicode MS" pitchFamily="34" charset="-128"/>
                <a:cs typeface="Lucida Sans Unicode" pitchFamily="34" charset="0"/>
              </a:rPr>
              <a:t> 3 jours).</a:t>
            </a:r>
            <a:endParaRPr lang="fr-FR" b="1" dirty="0" smtClean="0">
              <a:latin typeface="Arial" pitchFamily="34" charset="0"/>
              <a:cs typeface="Arial" pitchFamily="34" charset="0"/>
            </a:endParaRPr>
          </a:p>
          <a:p>
            <a:pPr lvl="0" indent="211138" eaLnBrk="0" fontAlgn="base" hangingPunct="0">
              <a:spcBef>
                <a:spcPct val="0"/>
              </a:spcBef>
              <a:spcAft>
                <a:spcPct val="0"/>
              </a:spcAft>
              <a:tabLst>
                <a:tab pos="2935288" algn="l"/>
              </a:tabLst>
            </a:pPr>
            <a:r>
              <a:rPr lang="fr-FR" b="1" dirty="0" smtClean="0">
                <a:solidFill>
                  <a:schemeClr val="accent6">
                    <a:lumMod val="50000"/>
                  </a:schemeClr>
                </a:solidFill>
                <a:latin typeface="Lucida Sans Unicode" pitchFamily="34" charset="0"/>
                <a:ea typeface="Arial Unicode MS" pitchFamily="34" charset="-128"/>
                <a:cs typeface="Lucida Sans Unicode" pitchFamily="34" charset="0"/>
              </a:rPr>
              <a:t>formes aigu</a:t>
            </a:r>
            <a:r>
              <a:rPr lang="fr-FR" b="1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e</a:t>
            </a:r>
            <a:r>
              <a:rPr lang="fr-FR" b="1" dirty="0" smtClean="0">
                <a:solidFill>
                  <a:schemeClr val="accent6">
                    <a:lumMod val="50000"/>
                  </a:schemeClr>
                </a:solidFill>
                <a:latin typeface="Lucida Sans Unicode" pitchFamily="34" charset="0"/>
                <a:ea typeface="Arial Unicode MS" pitchFamily="34" charset="-128"/>
                <a:cs typeface="Lucida Sans Unicode" pitchFamily="34" charset="0"/>
              </a:rPr>
              <a:t>s</a:t>
            </a:r>
            <a:r>
              <a:rPr lang="fr-FR" b="1" dirty="0" smtClean="0">
                <a:solidFill>
                  <a:srgbClr val="000000"/>
                </a:solidFill>
                <a:latin typeface="Lucida Sans Unicode" pitchFamily="34" charset="0"/>
                <a:ea typeface="Arial Unicode MS" pitchFamily="34" charset="-128"/>
                <a:cs typeface="Lucida Sans Unicode" pitchFamily="34" charset="0"/>
              </a:rPr>
              <a:t>	- Trismus, raideur rachidienne, contracture</a:t>
            </a:r>
            <a:endParaRPr lang="fr-FR" b="1" dirty="0" smtClean="0">
              <a:latin typeface="Arial" pitchFamily="34" charset="0"/>
              <a:cs typeface="Arial" pitchFamily="34" charset="0"/>
            </a:endParaRPr>
          </a:p>
          <a:p>
            <a:pPr lvl="0" indent="211138" eaLnBrk="0" fontAlgn="base" hangingPunct="0">
              <a:spcBef>
                <a:spcPct val="0"/>
              </a:spcBef>
              <a:spcAft>
                <a:spcPct val="0"/>
              </a:spcAft>
              <a:tabLst>
                <a:tab pos="2935288" algn="l"/>
              </a:tabLst>
            </a:pPr>
            <a:r>
              <a:rPr lang="fr-FR" b="1" dirty="0" smtClean="0">
                <a:solidFill>
                  <a:srgbClr val="000000"/>
                </a:solidFill>
                <a:latin typeface="Lucida Sans Unicode" pitchFamily="34" charset="0"/>
                <a:ea typeface="Arial Unicode MS" pitchFamily="34" charset="-128"/>
                <a:cs typeface="Lucida Sans Unicode" pitchFamily="34" charset="0"/>
              </a:rPr>
              <a:t>	abdominale généralisée.</a:t>
            </a:r>
            <a:endParaRPr lang="fr-FR" b="1" dirty="0" smtClean="0">
              <a:latin typeface="Arial" pitchFamily="34" charset="0"/>
              <a:cs typeface="Arial" pitchFamily="34" charset="0"/>
            </a:endParaRPr>
          </a:p>
          <a:p>
            <a:pPr lvl="0" indent="211138" eaLnBrk="0" fontAlgn="base" hangingPunct="0">
              <a:spcBef>
                <a:spcPct val="0"/>
              </a:spcBef>
              <a:spcAft>
                <a:spcPct val="0"/>
              </a:spcAft>
              <a:tabLst>
                <a:tab pos="2935288" algn="l"/>
              </a:tabLst>
            </a:pPr>
            <a:r>
              <a:rPr lang="fr-FR" b="1" dirty="0" smtClean="0">
                <a:solidFill>
                  <a:srgbClr val="000000"/>
                </a:solidFill>
                <a:latin typeface="Lucida Sans Unicode" pitchFamily="34" charset="0"/>
                <a:ea typeface="Arial Unicode MS" pitchFamily="34" charset="-128"/>
                <a:cs typeface="Lucida Sans Unicode" pitchFamily="34" charset="0"/>
              </a:rPr>
              <a:t>                                 - Troubles respiratoires.</a:t>
            </a:r>
          </a:p>
          <a:p>
            <a:pPr lvl="0" indent="211138" eaLnBrk="0" fontAlgn="base" hangingPunct="0">
              <a:spcBef>
                <a:spcPct val="0"/>
              </a:spcBef>
              <a:spcAft>
                <a:spcPct val="0"/>
              </a:spcAft>
              <a:tabLst>
                <a:tab pos="2935288" algn="l"/>
              </a:tabLst>
            </a:pPr>
            <a:r>
              <a:rPr lang="fr-FR" b="1" dirty="0" smtClean="0">
                <a:solidFill>
                  <a:srgbClr val="000000"/>
                </a:solidFill>
                <a:latin typeface="Lucida Sans Unicode" pitchFamily="34" charset="0"/>
                <a:ea typeface="Arial Unicode MS" pitchFamily="34" charset="-128"/>
                <a:cs typeface="Lucida Sans Unicode" pitchFamily="34" charset="0"/>
              </a:rPr>
              <a:t>                                  - Dysphagie. </a:t>
            </a:r>
            <a:endParaRPr lang="fr-FR" b="1" dirty="0" smtClean="0">
              <a:latin typeface="Arial" pitchFamily="34" charset="0"/>
              <a:cs typeface="Arial" pitchFamily="34" charset="0"/>
            </a:endParaRPr>
          </a:p>
          <a:p>
            <a:pPr lvl="0" indent="211138" eaLnBrk="0" fontAlgn="base" hangingPunct="0">
              <a:spcBef>
                <a:spcPct val="0"/>
              </a:spcBef>
              <a:spcAft>
                <a:spcPct val="0"/>
              </a:spcAft>
              <a:tabLst>
                <a:tab pos="2935288" algn="l"/>
              </a:tabLst>
            </a:pPr>
            <a:r>
              <a:rPr lang="fr-FR" b="1" dirty="0" smtClean="0">
                <a:solidFill>
                  <a:srgbClr val="000000"/>
                </a:solidFill>
                <a:latin typeface="Lucida Sans Unicode" pitchFamily="34" charset="0"/>
                <a:ea typeface="Arial Unicode MS" pitchFamily="34" charset="-128"/>
                <a:cs typeface="Lucida Sans Unicode" pitchFamily="34" charset="0"/>
              </a:rPr>
              <a:t>                                  - Paroxysmes toniques généralises </a:t>
            </a:r>
            <a:endParaRPr lang="fr-FR" b="1" dirty="0" smtClean="0">
              <a:latin typeface="Arial" pitchFamily="34" charset="0"/>
              <a:cs typeface="Arial" pitchFamily="34" charset="0"/>
            </a:endParaRPr>
          </a:p>
          <a:p>
            <a:pPr lvl="0" indent="211138" eaLnBrk="0" fontAlgn="base" hangingPunct="0">
              <a:spcBef>
                <a:spcPct val="0"/>
              </a:spcBef>
              <a:spcAft>
                <a:spcPct val="0"/>
              </a:spcAft>
              <a:tabLst>
                <a:tab pos="2935288" algn="l"/>
              </a:tabLst>
            </a:pPr>
            <a:r>
              <a:rPr lang="fr-FR" b="1" dirty="0" smtClean="0">
                <a:solidFill>
                  <a:srgbClr val="000000"/>
                </a:solidFill>
                <a:latin typeface="Lucida Sans Unicode" pitchFamily="34" charset="0"/>
                <a:ea typeface="Arial Unicode MS" pitchFamily="34" charset="-128"/>
                <a:cs typeface="Lucida Sans Unicode" pitchFamily="34" charset="0"/>
              </a:rPr>
              <a:t>                                        provoqu</a:t>
            </a:r>
            <a:r>
              <a:rPr lang="fr-FR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é</a:t>
            </a:r>
            <a:r>
              <a:rPr lang="fr-FR" b="1" dirty="0" smtClean="0">
                <a:solidFill>
                  <a:srgbClr val="000000"/>
                </a:solidFill>
                <a:latin typeface="Lucida Sans Unicode" pitchFamily="34" charset="0"/>
                <a:ea typeface="Arial Unicode MS" pitchFamily="34" charset="-128"/>
                <a:cs typeface="Lucida Sans Unicode" pitchFamily="34" charset="0"/>
              </a:rPr>
              <a:t>s ou spontan</a:t>
            </a:r>
            <a:r>
              <a:rPr lang="fr-FR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é</a:t>
            </a:r>
            <a:r>
              <a:rPr lang="fr-FR" b="1" dirty="0" smtClean="0">
                <a:solidFill>
                  <a:srgbClr val="000000"/>
                </a:solidFill>
                <a:latin typeface="Lucida Sans Unicode" pitchFamily="34" charset="0"/>
                <a:ea typeface="Arial Unicode MS" pitchFamily="34" charset="-128"/>
                <a:cs typeface="Lucida Sans Unicode" pitchFamily="34" charset="0"/>
              </a:rPr>
              <a:t>s.</a:t>
            </a:r>
          </a:p>
          <a:p>
            <a:pPr lvl="0" indent="211138" eaLnBrk="0" fontAlgn="base" hangingPunct="0">
              <a:spcBef>
                <a:spcPct val="0"/>
              </a:spcBef>
              <a:spcAft>
                <a:spcPct val="0"/>
              </a:spcAft>
              <a:tabLst>
                <a:tab pos="2935288" algn="l"/>
              </a:tabLst>
            </a:pPr>
            <a:endParaRPr lang="fr-FR" b="1" dirty="0" smtClean="0">
              <a:latin typeface="Arial" pitchFamily="34" charset="0"/>
              <a:cs typeface="Arial" pitchFamily="34" charset="0"/>
            </a:endParaRPr>
          </a:p>
          <a:p>
            <a:pPr lvl="0" indent="211138" eaLnBrk="0" fontAlgn="base" hangingPunct="0">
              <a:spcBef>
                <a:spcPct val="0"/>
              </a:spcBef>
              <a:spcAft>
                <a:spcPct val="0"/>
              </a:spcAft>
              <a:tabLst>
                <a:tab pos="2935288" algn="l"/>
              </a:tabLst>
            </a:pPr>
            <a:r>
              <a:rPr lang="fr-FR" b="1" u="sng" dirty="0" smtClean="0">
                <a:solidFill>
                  <a:srgbClr val="00B0F0"/>
                </a:solidFill>
                <a:latin typeface="Lucida Sans Unicode" pitchFamily="34" charset="0"/>
                <a:ea typeface="Arial Unicode MS" pitchFamily="34" charset="-128"/>
                <a:cs typeface="Lucida Sans Unicode" pitchFamily="34" charset="0"/>
              </a:rPr>
              <a:t>Groupe III</a:t>
            </a:r>
            <a:r>
              <a:rPr lang="fr-FR" b="1" dirty="0" smtClean="0">
                <a:solidFill>
                  <a:srgbClr val="000000"/>
                </a:solidFill>
                <a:latin typeface="Lucida Sans Unicode" pitchFamily="34" charset="0"/>
                <a:ea typeface="Arial Unicode MS" pitchFamily="34" charset="-128"/>
                <a:cs typeface="Lucida Sans Unicode" pitchFamily="34" charset="0"/>
              </a:rPr>
              <a:t>	- Invasion &lt; 24 heures.</a:t>
            </a:r>
            <a:endParaRPr lang="fr-FR" b="1" dirty="0" smtClean="0">
              <a:latin typeface="Arial" pitchFamily="34" charset="0"/>
              <a:cs typeface="Arial" pitchFamily="34" charset="0"/>
            </a:endParaRPr>
          </a:p>
          <a:p>
            <a:pPr lvl="0" indent="211138" eaLnBrk="0" fontAlgn="base" hangingPunct="0">
              <a:spcBef>
                <a:spcPct val="0"/>
              </a:spcBef>
              <a:spcAft>
                <a:spcPct val="0"/>
              </a:spcAft>
              <a:tabLst>
                <a:tab pos="2935288" algn="l"/>
              </a:tabLst>
            </a:pPr>
            <a:r>
              <a:rPr lang="fr-FR" b="1" dirty="0" smtClean="0">
                <a:solidFill>
                  <a:schemeClr val="accent6">
                    <a:lumMod val="50000"/>
                  </a:schemeClr>
                </a:solidFill>
                <a:latin typeface="Lucida Sans Unicode" pitchFamily="34" charset="0"/>
                <a:ea typeface="Arial Unicode MS" pitchFamily="34" charset="-128"/>
                <a:cs typeface="Lucida Sans Unicode" pitchFamily="34" charset="0"/>
              </a:rPr>
              <a:t>formes graves</a:t>
            </a:r>
            <a:r>
              <a:rPr lang="fr-FR" b="1" dirty="0" smtClean="0">
                <a:solidFill>
                  <a:srgbClr val="000000"/>
                </a:solidFill>
                <a:latin typeface="Lucida Sans Unicode" pitchFamily="34" charset="0"/>
                <a:ea typeface="Arial Unicode MS" pitchFamily="34" charset="-128"/>
                <a:cs typeface="Lucida Sans Unicode" pitchFamily="34" charset="0"/>
              </a:rPr>
              <a:t>	- Contractures généralisées.</a:t>
            </a:r>
            <a:endParaRPr lang="fr-FR" b="1" dirty="0" smtClean="0">
              <a:latin typeface="Arial" pitchFamily="34" charset="0"/>
              <a:cs typeface="Arial" pitchFamily="34" charset="0"/>
            </a:endParaRPr>
          </a:p>
          <a:p>
            <a:pPr lvl="0" indent="211138" eaLnBrk="0" fontAlgn="base" hangingPunct="0">
              <a:spcBef>
                <a:spcPct val="0"/>
              </a:spcBef>
              <a:spcAft>
                <a:spcPct val="0"/>
              </a:spcAft>
              <a:tabLst>
                <a:tab pos="2935288" algn="l"/>
              </a:tabLst>
            </a:pPr>
            <a:r>
              <a:rPr lang="fr-FR" b="1" dirty="0" smtClean="0">
                <a:solidFill>
                  <a:srgbClr val="000000"/>
                </a:solidFill>
                <a:latin typeface="Lucida Sans Unicode" pitchFamily="34" charset="0"/>
                <a:ea typeface="Arial Unicode MS" pitchFamily="34" charset="-128"/>
                <a:cs typeface="Lucida Sans Unicode" pitchFamily="34" charset="0"/>
              </a:rPr>
              <a:t>                                   - Troubles respiratoires avec blocage Thoracique.</a:t>
            </a:r>
            <a:endParaRPr lang="fr-FR" b="1" dirty="0" smtClean="0">
              <a:latin typeface="Arial" pitchFamily="34" charset="0"/>
              <a:cs typeface="Arial" pitchFamily="34" charset="0"/>
            </a:endParaRPr>
          </a:p>
          <a:p>
            <a:pPr lvl="0" indent="211138" eaLnBrk="0" fontAlgn="base" hangingPunct="0">
              <a:spcBef>
                <a:spcPct val="0"/>
              </a:spcBef>
              <a:spcAft>
                <a:spcPct val="0"/>
              </a:spcAft>
              <a:tabLst>
                <a:tab pos="2935288" algn="l"/>
              </a:tabLst>
            </a:pPr>
            <a:r>
              <a:rPr lang="fr-FR" b="1" dirty="0" smtClean="0">
                <a:solidFill>
                  <a:srgbClr val="000000"/>
                </a:solidFill>
                <a:latin typeface="Lucida Sans Unicode" pitchFamily="34" charset="0"/>
                <a:ea typeface="Arial Unicode MS" pitchFamily="34" charset="-128"/>
                <a:cs typeface="Lucida Sans Unicode" pitchFamily="34" charset="0"/>
              </a:rPr>
              <a:t>                                    - Dysphagie intense. </a:t>
            </a:r>
            <a:endParaRPr lang="fr-FR" b="1" dirty="0" smtClean="0">
              <a:latin typeface="Arial" pitchFamily="34" charset="0"/>
              <a:cs typeface="Arial" pitchFamily="34" charset="0"/>
            </a:endParaRPr>
          </a:p>
          <a:p>
            <a:pPr lvl="0" indent="211138" eaLnBrk="0" fontAlgn="base" hangingPunct="0">
              <a:spcBef>
                <a:spcPct val="0"/>
              </a:spcBef>
              <a:spcAft>
                <a:spcPct val="0"/>
              </a:spcAft>
              <a:tabLst>
                <a:tab pos="2935288" algn="l"/>
              </a:tabLst>
            </a:pPr>
            <a:r>
              <a:rPr lang="fr-FR" b="1" dirty="0" smtClean="0">
                <a:solidFill>
                  <a:srgbClr val="000000"/>
                </a:solidFill>
                <a:latin typeface="Lucida Sans Unicode" pitchFamily="34" charset="0"/>
                <a:ea typeface="Arial Unicode MS" pitchFamily="34" charset="-128"/>
                <a:cs typeface="Lucida Sans Unicode" pitchFamily="34" charset="0"/>
              </a:rPr>
              <a:t>                                    - Paroxysmes tonico cloniques spontanés. </a:t>
            </a:r>
            <a:endParaRPr lang="fr-FR" b="1" dirty="0" smtClean="0">
              <a:latin typeface="Arial" pitchFamily="34" charset="0"/>
              <a:cs typeface="Arial" pitchFamily="34" charset="0"/>
            </a:endParaRPr>
          </a:p>
          <a:p>
            <a:pPr lvl="0" indent="211138" eaLnBrk="0" fontAlgn="base" hangingPunct="0">
              <a:spcBef>
                <a:spcPct val="0"/>
              </a:spcBef>
              <a:spcAft>
                <a:spcPct val="0"/>
              </a:spcAft>
              <a:tabLst>
                <a:tab pos="2935288" algn="l"/>
              </a:tabLst>
            </a:pPr>
            <a:endParaRPr lang="fr-FR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fr-FR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Complications du tétanos</a:t>
            </a:r>
            <a:endParaRPr lang="fr-FR" u="sng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5720" y="1214422"/>
            <a:ext cx="8401080" cy="5286412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fr-FR" b="1" u="sng" dirty="0" smtClean="0">
                <a:solidFill>
                  <a:srgbClr val="00B0F0"/>
                </a:solidFill>
              </a:rPr>
              <a:t>1.	Respiratoires </a:t>
            </a:r>
            <a:r>
              <a:rPr lang="fr-FR" b="1" dirty="0" smtClean="0"/>
              <a:t>:</a:t>
            </a:r>
          </a:p>
          <a:p>
            <a:pPr>
              <a:buFont typeface="Wingdings" pitchFamily="2" charset="2"/>
              <a:buChar char="Ø"/>
            </a:pPr>
            <a:r>
              <a:rPr lang="fr-FR" b="1" dirty="0" smtClean="0"/>
              <a:t>i) apnée,</a:t>
            </a:r>
          </a:p>
          <a:p>
            <a:pPr>
              <a:buFont typeface="Wingdings" pitchFamily="2" charset="2"/>
              <a:buChar char="Ø"/>
            </a:pPr>
            <a:r>
              <a:rPr lang="fr-FR" b="1" dirty="0" smtClean="0"/>
              <a:t>ii)   pneumonie</a:t>
            </a:r>
          </a:p>
          <a:p>
            <a:pPr>
              <a:buFont typeface="Wingdings" pitchFamily="2" charset="2"/>
              <a:buChar char="Ø"/>
            </a:pPr>
            <a:r>
              <a:rPr lang="fr-FR" b="1" dirty="0" smtClean="0"/>
              <a:t>iii) </a:t>
            </a:r>
            <a:r>
              <a:rPr lang="fr-FR" b="1" dirty="0" err="1" smtClean="0"/>
              <a:t>laryngospasme</a:t>
            </a:r>
            <a:r>
              <a:rPr lang="fr-FR" b="1" dirty="0" smtClean="0"/>
              <a:t>, spasmes thoracique.</a:t>
            </a:r>
          </a:p>
          <a:p>
            <a:pPr>
              <a:buFont typeface="Wingdings" pitchFamily="2" charset="2"/>
              <a:buChar char="Ø"/>
            </a:pPr>
            <a:r>
              <a:rPr lang="fr-FR" b="1" dirty="0" smtClean="0"/>
              <a:t>iv) détresse respiratoire aigue</a:t>
            </a:r>
          </a:p>
          <a:p>
            <a:pPr>
              <a:buFont typeface="Wingdings" pitchFamily="2" charset="2"/>
              <a:buChar char="Ø"/>
            </a:pPr>
            <a:r>
              <a:rPr lang="fr-FR" b="1" dirty="0" smtClean="0"/>
              <a:t>v) </a:t>
            </a:r>
            <a:r>
              <a:rPr lang="fr-FR" b="1" dirty="0" err="1" smtClean="0"/>
              <a:t>complic</a:t>
            </a:r>
            <a:r>
              <a:rPr lang="fr-FR" b="1" dirty="0" smtClean="0"/>
              <a:t> de l’ excès de sedation,de ventilation &amp; de trachéotomie</a:t>
            </a:r>
          </a:p>
          <a:p>
            <a:endParaRPr lang="fr-FR" b="1" dirty="0" smtClean="0">
              <a:solidFill>
                <a:srgbClr val="00B0F0"/>
              </a:solidFill>
            </a:endParaRPr>
          </a:p>
          <a:p>
            <a:pPr marL="514350" indent="-514350">
              <a:buAutoNum type="arabicPeriod" startAt="2"/>
            </a:pPr>
            <a:r>
              <a:rPr lang="fr-FR" b="1" u="sng" dirty="0" smtClean="0">
                <a:solidFill>
                  <a:srgbClr val="00B0F0"/>
                </a:solidFill>
              </a:rPr>
              <a:t>Cardiovasculaires</a:t>
            </a:r>
            <a:r>
              <a:rPr lang="fr-FR" b="1" dirty="0" smtClean="0">
                <a:solidFill>
                  <a:srgbClr val="00B0F0"/>
                </a:solidFill>
              </a:rPr>
              <a:t> </a:t>
            </a:r>
            <a:r>
              <a:rPr lang="fr-FR" b="1" dirty="0" smtClean="0"/>
              <a:t>: </a:t>
            </a:r>
            <a:r>
              <a:rPr lang="fr-FR" b="1" dirty="0" err="1" smtClean="0"/>
              <a:t>tachy</a:t>
            </a:r>
            <a:r>
              <a:rPr lang="fr-FR" b="1" dirty="0" smtClean="0"/>
              <a:t> /bradycardie.</a:t>
            </a:r>
            <a:br>
              <a:rPr lang="fr-FR" b="1" dirty="0" smtClean="0"/>
            </a:br>
            <a:r>
              <a:rPr lang="fr-FR" b="1" dirty="0" smtClean="0"/>
              <a:t>                                   hypo/hypertension.</a:t>
            </a:r>
          </a:p>
          <a:p>
            <a:pPr marL="514350" indent="-514350">
              <a:buNone/>
            </a:pPr>
            <a:r>
              <a:rPr lang="fr-FR" b="1" dirty="0" smtClean="0"/>
              <a:t>                                       ischémie </a:t>
            </a:r>
            <a:r>
              <a:rPr lang="fr-FR" b="1" dirty="0" err="1" smtClean="0"/>
              <a:t>myocard</a:t>
            </a:r>
            <a:r>
              <a:rPr lang="fr-FR" b="1" dirty="0" smtClean="0"/>
              <a:t>.</a:t>
            </a:r>
          </a:p>
          <a:p>
            <a:pPr marL="514350" indent="-514350">
              <a:buNone/>
            </a:pPr>
            <a:r>
              <a:rPr lang="fr-FR" b="1" dirty="0" smtClean="0"/>
              <a:t>                                       arythmies, asystolie, insuffisance cardiaque</a:t>
            </a:r>
          </a:p>
          <a:p>
            <a:pPr marL="514350" indent="-514350">
              <a:buAutoNum type="arabicPeriod" startAt="2"/>
            </a:pPr>
            <a:endParaRPr lang="fr-FR" b="1" dirty="0" smtClean="0"/>
          </a:p>
          <a:p>
            <a:pPr marL="514350" indent="-514350">
              <a:buAutoNum type="arabicPeriod" startAt="3"/>
            </a:pPr>
            <a:r>
              <a:rPr lang="fr-FR" b="1" u="sng" dirty="0" smtClean="0">
                <a:solidFill>
                  <a:srgbClr val="00B0F0"/>
                </a:solidFill>
              </a:rPr>
              <a:t>Rénales</a:t>
            </a:r>
            <a:r>
              <a:rPr lang="fr-FR" b="1" u="sng" dirty="0" smtClean="0"/>
              <a:t> </a:t>
            </a:r>
            <a:r>
              <a:rPr lang="fr-FR" b="1" dirty="0" smtClean="0"/>
              <a:t>: infections, IRA</a:t>
            </a:r>
          </a:p>
          <a:p>
            <a:pPr marL="514350" indent="-514350">
              <a:buAutoNum type="arabicPeriod" startAt="3"/>
            </a:pPr>
            <a:endParaRPr lang="fr-FR" b="1" dirty="0" smtClean="0"/>
          </a:p>
          <a:p>
            <a:pPr marL="514350" indent="-514350">
              <a:buAutoNum type="arabicPeriod" startAt="4"/>
            </a:pPr>
            <a:r>
              <a:rPr lang="fr-FR" b="1" u="sng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Infections nosocomiales </a:t>
            </a:r>
            <a:r>
              <a:rPr lang="fr-FR" b="1" dirty="0" smtClean="0"/>
              <a:t>+ + +  </a:t>
            </a:r>
            <a:r>
              <a:rPr lang="fr-FR" b="1" dirty="0" err="1" smtClean="0"/>
              <a:t>pulmon</a:t>
            </a:r>
            <a:r>
              <a:rPr lang="fr-FR" b="1" dirty="0" smtClean="0"/>
              <a:t> dues à ventilation.</a:t>
            </a:r>
          </a:p>
          <a:p>
            <a:pPr marL="514350" indent="-514350">
              <a:buNone/>
            </a:pPr>
            <a:r>
              <a:rPr lang="fr-FR" b="1" dirty="0" smtClean="0"/>
              <a:t>                                                  </a:t>
            </a:r>
            <a:r>
              <a:rPr lang="fr-FR" b="1" dirty="0" err="1" smtClean="0"/>
              <a:t>sepsis</a:t>
            </a:r>
            <a:endParaRPr lang="fr-FR" b="1" dirty="0"/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0" y="0"/>
            <a:ext cx="465512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778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rgbClr val="00009A"/>
              </a:solidFill>
              <a:effectLst/>
              <a:latin typeface="Calibri" pitchFamily="34" charset="0"/>
              <a:ea typeface="Times New Roman" pitchFamily="18" charset="0"/>
              <a:cs typeface="Wingdings" pitchFamily="2" charset="2"/>
            </a:endParaRPr>
          </a:p>
          <a:p>
            <a:pPr marL="0" marR="0" lvl="0" indent="2778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2400" dirty="0" smtClean="0">
              <a:solidFill>
                <a:srgbClr val="00009A"/>
              </a:solidFill>
              <a:latin typeface="Calibri" pitchFamily="34" charset="0"/>
              <a:ea typeface="Times New Roman" pitchFamily="18" charset="0"/>
              <a:cs typeface="Wingdings" pitchFamily="2" charset="2"/>
            </a:endParaRPr>
          </a:p>
          <a:p>
            <a:pPr marL="0" marR="0" lvl="0" indent="2778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rgbClr val="00009A"/>
              </a:solidFill>
              <a:effectLst/>
              <a:latin typeface="Calibri" pitchFamily="34" charset="0"/>
              <a:ea typeface="Times New Roman" pitchFamily="18" charset="0"/>
              <a:cs typeface="Wingdings" pitchFamily="2" charset="2"/>
            </a:endParaRPr>
          </a:p>
          <a:p>
            <a:pPr marL="0" marR="0" lvl="0" indent="2778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2400" dirty="0" smtClean="0">
              <a:solidFill>
                <a:srgbClr val="00009A"/>
              </a:solidFill>
              <a:latin typeface="Calibri" pitchFamily="34" charset="0"/>
              <a:ea typeface="Times New Roman" pitchFamily="18" charset="0"/>
              <a:cs typeface="Wingdings" pitchFamily="2" charset="2"/>
            </a:endParaRPr>
          </a:p>
          <a:p>
            <a:pPr marL="0" marR="0" lvl="0" indent="2778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rgbClr val="00009A"/>
              </a:solidFill>
              <a:effectLst/>
              <a:latin typeface="Calibri" pitchFamily="34" charset="0"/>
              <a:ea typeface="Times New Roman" pitchFamily="18" charset="0"/>
              <a:cs typeface="Wingdings" pitchFamily="2" charset="2"/>
            </a:endParaRPr>
          </a:p>
          <a:p>
            <a:pPr marL="0" marR="0" lvl="0" indent="2778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2400" dirty="0" smtClean="0">
              <a:solidFill>
                <a:srgbClr val="00009A"/>
              </a:solidFill>
              <a:latin typeface="Calibri" pitchFamily="34" charset="0"/>
              <a:ea typeface="Times New Roman" pitchFamily="18" charset="0"/>
              <a:cs typeface="Wingdings" pitchFamily="2" charset="2"/>
            </a:endParaRPr>
          </a:p>
          <a:p>
            <a:pPr marL="0" marR="0" lvl="0" indent="2778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rgbClr val="00009A"/>
              </a:solidFill>
              <a:effectLst/>
              <a:latin typeface="Calibri" pitchFamily="34" charset="0"/>
              <a:ea typeface="Times New Roman" pitchFamily="18" charset="0"/>
              <a:cs typeface="Wingdings" pitchFamily="2" charset="2"/>
            </a:endParaRPr>
          </a:p>
          <a:p>
            <a:pPr marL="0" marR="0" lvl="0" indent="2778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2400" dirty="0" smtClean="0">
              <a:solidFill>
                <a:srgbClr val="00009A"/>
              </a:solidFill>
              <a:latin typeface="Calibri" pitchFamily="34" charset="0"/>
              <a:ea typeface="Times New Roman" pitchFamily="18" charset="0"/>
              <a:cs typeface="Wingdings" pitchFamily="2" charset="2"/>
            </a:endParaRPr>
          </a:p>
          <a:p>
            <a:pPr marL="0" marR="0" lvl="0" indent="2778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rgbClr val="00009A"/>
              </a:solidFill>
              <a:effectLst/>
              <a:latin typeface="Calibri" pitchFamily="34" charset="0"/>
              <a:ea typeface="Times New Roman" pitchFamily="18" charset="0"/>
              <a:cs typeface="Wingdings" pitchFamily="2" charset="2"/>
            </a:endParaRPr>
          </a:p>
          <a:p>
            <a:pPr marL="0" marR="0" lvl="0" indent="2778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2400" dirty="0" smtClean="0">
              <a:solidFill>
                <a:srgbClr val="00009A"/>
              </a:solidFill>
              <a:latin typeface="Calibri" pitchFamily="34" charset="0"/>
              <a:ea typeface="Times New Roman" pitchFamily="18" charset="0"/>
              <a:cs typeface="Wingdings" pitchFamily="2" charset="2"/>
            </a:endParaRPr>
          </a:p>
          <a:p>
            <a:pPr marL="0" marR="0" lvl="0" indent="2778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rgbClr val="00009A"/>
              </a:solidFill>
              <a:effectLst/>
              <a:latin typeface="Calibri" pitchFamily="34" charset="0"/>
              <a:ea typeface="Times New Roman" pitchFamily="18" charset="0"/>
              <a:cs typeface="Wingdings" pitchFamily="2" charset="2"/>
            </a:endParaRPr>
          </a:p>
          <a:p>
            <a:pPr marL="0" marR="0" lvl="0" indent="2778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2400" dirty="0" smtClean="0">
              <a:solidFill>
                <a:srgbClr val="00009A"/>
              </a:solidFill>
              <a:latin typeface="Calibri" pitchFamily="34" charset="0"/>
              <a:ea typeface="Times New Roman" pitchFamily="18" charset="0"/>
              <a:cs typeface="Wingdings" pitchFamily="2" charset="2"/>
            </a:endParaRPr>
          </a:p>
          <a:p>
            <a:pPr marL="0" marR="0" lvl="0" indent="2778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rgbClr val="00009A"/>
              </a:solidFill>
              <a:effectLst/>
              <a:latin typeface="Calibri" pitchFamily="34" charset="0"/>
              <a:ea typeface="Times New Roman" pitchFamily="18" charset="0"/>
              <a:cs typeface="Wingdings" pitchFamily="2" charset="2"/>
            </a:endParaRPr>
          </a:p>
          <a:p>
            <a:pPr marL="0" marR="0" lvl="0" indent="2778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2400" dirty="0" smtClean="0">
              <a:solidFill>
                <a:srgbClr val="00009A"/>
              </a:solidFill>
              <a:latin typeface="Calibri" pitchFamily="34" charset="0"/>
              <a:ea typeface="Times New Roman" pitchFamily="18" charset="0"/>
              <a:cs typeface="Wingdings" pitchFamily="2" charset="2"/>
            </a:endParaRPr>
          </a:p>
          <a:p>
            <a:pPr marL="0" marR="0" lvl="0" indent="2778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rgbClr val="00009A"/>
              </a:solidFill>
              <a:effectLst/>
              <a:latin typeface="Calibri" pitchFamily="34" charset="0"/>
              <a:ea typeface="Times New Roman" pitchFamily="18" charset="0"/>
              <a:cs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i="1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Généralités </a:t>
            </a:r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fr-FR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928670"/>
            <a:ext cx="8472518" cy="5643602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fr-FR" sz="9600" b="1" dirty="0" smtClean="0"/>
              <a:t>•  Toxi-infection aiguë très grave due à l’exotoxine neurotrope de Clostridium tetani, , non contagieuse, non immunisante</a:t>
            </a:r>
          </a:p>
          <a:p>
            <a:pPr>
              <a:buNone/>
            </a:pPr>
            <a:r>
              <a:rPr lang="fr-FR" sz="9600" b="1" dirty="0" smtClean="0"/>
              <a:t>•Déclaration obligatoire </a:t>
            </a:r>
          </a:p>
          <a:p>
            <a:pPr>
              <a:buNone/>
            </a:pPr>
            <a:r>
              <a:rPr lang="fr-FR" sz="9600" b="1" dirty="0" smtClean="0"/>
              <a:t>• évitable par la vaccination</a:t>
            </a:r>
          </a:p>
          <a:p>
            <a:pPr>
              <a:buNone/>
            </a:pPr>
            <a:r>
              <a:rPr lang="fr-FR" sz="9600" b="1" dirty="0" smtClean="0"/>
              <a:t>•  porte d’entrée: cutanée</a:t>
            </a:r>
          </a:p>
          <a:p>
            <a:pPr>
              <a:buNone/>
            </a:pPr>
            <a:endParaRPr lang="fr-FR" sz="9600" b="1" dirty="0" smtClean="0"/>
          </a:p>
          <a:p>
            <a:pPr>
              <a:buNone/>
            </a:pPr>
            <a:endParaRPr lang="fr-FR" sz="9600" b="1" dirty="0" smtClean="0"/>
          </a:p>
          <a:p>
            <a:pPr>
              <a:buNone/>
            </a:pPr>
            <a:r>
              <a:rPr lang="fr-FR" sz="9600" b="1" dirty="0" smtClean="0"/>
              <a:t>•  Quasi disparu en pays développés, mais reste un problème de santé dans les PED, touchant 0.7 à 1 million de personnes/an </a:t>
            </a:r>
            <a:br>
              <a:rPr lang="fr-FR" sz="9600" b="1" dirty="0" smtClean="0"/>
            </a:br>
            <a:r>
              <a:rPr lang="fr-FR" sz="9600" b="1" dirty="0" smtClean="0"/>
              <a:t>avec une mortalité de 11 à 50% chez l’ adulte </a:t>
            </a:r>
          </a:p>
          <a:p>
            <a:pPr>
              <a:buNone/>
            </a:pPr>
            <a:endParaRPr lang="fr-FR" sz="9600" b="1" dirty="0" smtClean="0"/>
          </a:p>
          <a:p>
            <a:pPr>
              <a:buNone/>
            </a:pPr>
            <a:r>
              <a:rPr lang="fr-FR" sz="9600" b="1" dirty="0" smtClean="0"/>
              <a:t>•  le T néonatal (ombilical) est la forme la + grave [220.000 enfants atteints, mortalité 90%] .</a:t>
            </a:r>
          </a:p>
          <a:p>
            <a:pPr>
              <a:buNone/>
            </a:pPr>
            <a:r>
              <a:rPr lang="fr-FR" sz="9600" b="1" dirty="0" smtClean="0">
                <a:solidFill>
                  <a:srgbClr val="FF0000"/>
                </a:solidFill>
              </a:rPr>
              <a:t> l’OMS espère l’éradiquer par vaccination  systématique de toutes les femmes enceintes .</a:t>
            </a:r>
          </a:p>
          <a:p>
            <a:pPr>
              <a:buNone/>
            </a:pPr>
            <a:endParaRPr lang="fr-FR" sz="3600" dirty="0" smtClean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3"/>
          <p:cNvSpPr>
            <a:spLocks noGrp="1"/>
          </p:cNvSpPr>
          <p:nvPr>
            <p:ph idx="1"/>
          </p:nvPr>
        </p:nvSpPr>
        <p:spPr>
          <a:xfrm>
            <a:off x="642910" y="214290"/>
            <a:ext cx="8258175" cy="5840413"/>
          </a:xfrm>
        </p:spPr>
        <p:txBody>
          <a:bodyPr>
            <a:normAutofit fontScale="62500" lnSpcReduction="20000"/>
          </a:bodyPr>
          <a:lstStyle/>
          <a:p>
            <a:pPr marL="514350" indent="-514350">
              <a:buAutoNum type="arabicPeriod" startAt="5"/>
            </a:pPr>
            <a:r>
              <a:rPr lang="fr-FR" b="1" u="sng" dirty="0" err="1" smtClean="0">
                <a:solidFill>
                  <a:srgbClr val="00B0F0"/>
                </a:solidFill>
              </a:rPr>
              <a:t>Gastro</a:t>
            </a:r>
            <a:r>
              <a:rPr lang="fr-FR" b="1" u="sng" dirty="0" smtClean="0">
                <a:solidFill>
                  <a:srgbClr val="00B0F0"/>
                </a:solidFill>
              </a:rPr>
              <a:t> intestinale</a:t>
            </a:r>
            <a:r>
              <a:rPr lang="fr-FR" dirty="0" smtClean="0">
                <a:solidFill>
                  <a:srgbClr val="00B0F0"/>
                </a:solidFill>
              </a:rPr>
              <a:t>s</a:t>
            </a:r>
            <a:r>
              <a:rPr lang="fr-FR" dirty="0" smtClean="0"/>
              <a:t> </a:t>
            </a:r>
            <a:r>
              <a:rPr lang="fr-FR" b="1" dirty="0" smtClean="0"/>
              <a:t>: iléus, stase gastrique, diarrhée, hémorragie </a:t>
            </a:r>
          </a:p>
          <a:p>
            <a:pPr marL="514350" indent="-514350">
              <a:buAutoNum type="arabicPeriod" startAt="5"/>
            </a:pPr>
            <a:endParaRPr lang="fr-FR" b="1" dirty="0" smtClean="0"/>
          </a:p>
          <a:p>
            <a:pPr marL="514350" indent="-514350">
              <a:buNone/>
            </a:pPr>
            <a:r>
              <a:rPr lang="fr-FR" b="1" dirty="0" smtClean="0">
                <a:solidFill>
                  <a:srgbClr val="00B0F0"/>
                </a:solidFill>
              </a:rPr>
              <a:t>6   </a:t>
            </a:r>
            <a:r>
              <a:rPr lang="fr-FR" b="1" u="sng" dirty="0" smtClean="0">
                <a:solidFill>
                  <a:srgbClr val="00B0F0"/>
                </a:solidFill>
              </a:rPr>
              <a:t> </a:t>
            </a:r>
            <a:r>
              <a:rPr lang="fr-FR" b="1" u="sng" dirty="0" err="1" smtClean="0">
                <a:solidFill>
                  <a:srgbClr val="00B0F0"/>
                </a:solidFill>
              </a:rPr>
              <a:t>Musculosquelet</a:t>
            </a:r>
            <a:r>
              <a:rPr lang="fr-F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  </a:t>
            </a:r>
            <a:r>
              <a:rPr lang="fr-FR" b="1" dirty="0" smtClean="0"/>
              <a:t>: fracture  vertébrale.</a:t>
            </a:r>
          </a:p>
          <a:p>
            <a:pPr>
              <a:buNone/>
            </a:pPr>
            <a:r>
              <a:rPr lang="fr-FR" b="1" dirty="0" smtClean="0"/>
              <a:t>                                               rupture tendon due au spasmes.</a:t>
            </a:r>
          </a:p>
          <a:p>
            <a:pPr>
              <a:buNone/>
            </a:pPr>
            <a:r>
              <a:rPr lang="fr-FR" b="1" dirty="0" smtClean="0"/>
              <a:t>                                       dislocation temporo- mandibulaire.</a:t>
            </a:r>
          </a:p>
          <a:p>
            <a:pPr>
              <a:buNone/>
            </a:pPr>
            <a:r>
              <a:rPr lang="fr-FR" b="1" dirty="0" smtClean="0"/>
              <a:t>                                       calcifications,</a:t>
            </a:r>
          </a:p>
          <a:p>
            <a:pPr>
              <a:buNone/>
            </a:pPr>
            <a:endParaRPr lang="fr-FR" b="1" dirty="0" smtClean="0"/>
          </a:p>
          <a:p>
            <a:pPr>
              <a:buNone/>
            </a:pPr>
            <a:r>
              <a:rPr lang="fr-F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7</a:t>
            </a:r>
            <a:r>
              <a:rPr lang="fr-FR" b="1" dirty="0" smtClean="0"/>
              <a:t>.   </a:t>
            </a:r>
            <a:r>
              <a:rPr lang="fr-FR" b="1" u="sng" dirty="0" smtClean="0"/>
              <a:t> </a:t>
            </a:r>
            <a:r>
              <a:rPr lang="fr-FR" b="1" u="sng" dirty="0" smtClean="0">
                <a:solidFill>
                  <a:srgbClr val="00B0F0"/>
                </a:solidFill>
              </a:rPr>
              <a:t>Nutrition</a:t>
            </a:r>
            <a:r>
              <a:rPr lang="fr-FR" b="1" u="sng" dirty="0" smtClean="0"/>
              <a:t> </a:t>
            </a:r>
            <a:r>
              <a:rPr lang="fr-FR" b="1" dirty="0" smtClean="0"/>
              <a:t>: amaigrissement + + </a:t>
            </a:r>
          </a:p>
          <a:p>
            <a:pPr>
              <a:buNone/>
            </a:pPr>
            <a:endParaRPr lang="fr-FR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514350" indent="-514350">
              <a:buAutoNum type="arabicPeriod" startAt="8"/>
            </a:pPr>
            <a:r>
              <a:rPr lang="fr-FR" b="1" u="sng" dirty="0" err="1" smtClean="0">
                <a:solidFill>
                  <a:srgbClr val="00B0F0"/>
                </a:solidFill>
              </a:rPr>
              <a:t>Thrombo</a:t>
            </a:r>
            <a:r>
              <a:rPr lang="fr-FR" b="1" u="sng" dirty="0" smtClean="0">
                <a:solidFill>
                  <a:srgbClr val="00B0F0"/>
                </a:solidFill>
              </a:rPr>
              <a:t> embolies</a:t>
            </a:r>
          </a:p>
          <a:p>
            <a:pPr marL="514350" indent="-514350">
              <a:buAutoNum type="arabicPeriod" startAt="8"/>
            </a:pPr>
            <a:endParaRPr lang="fr-FR" b="1" dirty="0" smtClean="0"/>
          </a:p>
          <a:p>
            <a:pPr marL="514350" indent="-514350">
              <a:buAutoNum type="arabicPeriod" startAt="9"/>
            </a:pPr>
            <a:r>
              <a:rPr lang="fr-FR" b="1" u="sng" dirty="0" smtClean="0">
                <a:solidFill>
                  <a:srgbClr val="00B0F0"/>
                </a:solidFill>
              </a:rPr>
              <a:t>Escarres de décubitus</a:t>
            </a:r>
          </a:p>
          <a:p>
            <a:pPr marL="514350" indent="-514350">
              <a:buAutoNum type="arabicPeriod" startAt="9"/>
            </a:pPr>
            <a:endParaRPr lang="fr-FR" b="1" dirty="0" smtClean="0"/>
          </a:p>
          <a:p>
            <a:pPr marL="514350" indent="-514350">
              <a:buAutoNum type="arabicPeriod" startAt="10"/>
            </a:pPr>
            <a:r>
              <a:rPr lang="fr-FR" b="1" u="sng" dirty="0" smtClean="0">
                <a:solidFill>
                  <a:srgbClr val="00B0F0"/>
                </a:solidFill>
              </a:rPr>
              <a:t>Syndrome de défaillance </a:t>
            </a:r>
            <a:r>
              <a:rPr lang="fr-FR" b="1" u="sng" dirty="0" err="1" smtClean="0">
                <a:solidFill>
                  <a:srgbClr val="00B0F0"/>
                </a:solidFill>
              </a:rPr>
              <a:t>multiviscérale</a:t>
            </a:r>
            <a:r>
              <a:rPr lang="fr-FR" b="1" u="sng" dirty="0" smtClean="0"/>
              <a:t>.</a:t>
            </a:r>
            <a:r>
              <a:rPr lang="fr-FR" b="1" dirty="0" smtClean="0"/>
              <a:t> </a:t>
            </a:r>
          </a:p>
          <a:p>
            <a:pPr marL="514350" indent="-514350">
              <a:buAutoNum type="arabicPeriod" startAt="10"/>
            </a:pPr>
            <a:endParaRPr lang="fr-FR" b="1" dirty="0" smtClean="0"/>
          </a:p>
          <a:p>
            <a:pPr marL="514350" indent="-514350">
              <a:buAutoNum type="arabicPeriod" startAt="10"/>
            </a:pPr>
            <a:endParaRPr lang="fr-FR" b="1" dirty="0" smtClean="0"/>
          </a:p>
          <a:p>
            <a:pPr lvl="0"/>
            <a:r>
              <a:rPr lang="fr-FR" sz="3800" b="1" dirty="0" smtClean="0">
                <a:solidFill>
                  <a:srgbClr val="FF0000"/>
                </a:solidFill>
              </a:rPr>
              <a:t>↔</a:t>
            </a:r>
            <a:r>
              <a:rPr lang="fr-FR" b="1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Arial Special G1 Bold Italic"/>
              </a:rPr>
              <a:t>Prise en charge très complexe, maladie grave, complications </a:t>
            </a:r>
            <a:br>
              <a:rPr lang="fr-FR" b="1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Arial Special G1 Bold Italic"/>
              </a:rPr>
            </a:br>
            <a:r>
              <a:rPr lang="fr-FR" b="1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Arial Special G1 Bold Italic"/>
              </a:rPr>
              <a:t>de survenue brutale, trachéotomie préventive, à manager) </a:t>
            </a:r>
            <a:endParaRPr lang="fr-FR" sz="2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Diagnostic</a:t>
            </a:r>
            <a:endParaRPr lang="fr-FR" b="1" u="sng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/>
          <a:lstStyle/>
          <a:p>
            <a:r>
              <a:rPr lang="fr-FR" b="1" dirty="0" smtClean="0">
                <a:solidFill>
                  <a:schemeClr val="accent6">
                    <a:lumMod val="50000"/>
                  </a:schemeClr>
                </a:solidFill>
              </a:rPr>
              <a:t>Le diagnostic positif est clinique.</a:t>
            </a:r>
          </a:p>
          <a:p>
            <a:r>
              <a:rPr lang="fr-FR" b="1" dirty="0" smtClean="0"/>
              <a:t>Savoir évoquer le tétanos devant:</a:t>
            </a:r>
          </a:p>
          <a:p>
            <a:pPr>
              <a:buNone/>
            </a:pPr>
            <a:r>
              <a:rPr lang="fr-FR" sz="2800" b="1" dirty="0" smtClean="0"/>
              <a:t>          tout trismus.</a:t>
            </a:r>
          </a:p>
          <a:p>
            <a:pPr>
              <a:buNone/>
            </a:pPr>
            <a:r>
              <a:rPr lang="fr-FR" sz="2800" b="1" dirty="0" smtClean="0"/>
              <a:t>            contracture.</a:t>
            </a:r>
          </a:p>
          <a:p>
            <a:pPr>
              <a:buNone/>
            </a:pPr>
            <a:r>
              <a:rPr lang="fr-FR" sz="2800" b="1" dirty="0" smtClean="0"/>
              <a:t>           plaie cutanée.</a:t>
            </a:r>
          </a:p>
          <a:p>
            <a:pPr>
              <a:buNone/>
            </a:pPr>
            <a:r>
              <a:rPr lang="fr-FR" sz="2800" b="1" dirty="0" smtClean="0"/>
              <a:t>           patient mal ou non vacciné</a:t>
            </a:r>
            <a:r>
              <a:rPr lang="fr-FR" b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r>
              <a:rPr lang="fr-FR" b="1" dirty="0" smtClean="0">
                <a:solidFill>
                  <a:schemeClr val="accent6">
                    <a:lumMod val="50000"/>
                  </a:schemeClr>
                </a:solidFill>
              </a:rPr>
              <a:t>.Pas d’</a:t>
            </a:r>
            <a:r>
              <a:rPr lang="fr-FR" b="1" dirty="0" err="1" smtClean="0">
                <a:solidFill>
                  <a:schemeClr val="accent6">
                    <a:lumMod val="50000"/>
                  </a:schemeClr>
                </a:solidFill>
              </a:rPr>
              <a:t>intéret</a:t>
            </a:r>
            <a:r>
              <a:rPr lang="fr-FR" b="1" dirty="0" smtClean="0">
                <a:solidFill>
                  <a:schemeClr val="accent6">
                    <a:lumMod val="50000"/>
                  </a:schemeClr>
                </a:solidFill>
              </a:rPr>
              <a:t> d’ examen bactériologique.</a:t>
            </a:r>
            <a:endParaRPr lang="fr-FR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0"/>
            <a:ext cx="8429684" cy="1214398"/>
          </a:xfrm>
        </p:spPr>
        <p:txBody>
          <a:bodyPr>
            <a:normAutofit fontScale="90000"/>
          </a:bodyPr>
          <a:lstStyle/>
          <a:p>
            <a:r>
              <a:rPr lang="fr-FR" b="1" i="1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Diagnostic différentiel</a:t>
            </a:r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fr-FR" dirty="0" smtClean="0"/>
              <a:t>1.	Abdomen aigu (contracture des muscles abdominaux)</a:t>
            </a:r>
          </a:p>
          <a:p>
            <a:pPr>
              <a:buNone/>
            </a:pPr>
            <a:r>
              <a:rPr lang="fr-FR" dirty="0" smtClean="0"/>
              <a:t>2.	Abcès dentaire, arthrite temporo malaire (faux trismus)</a:t>
            </a:r>
          </a:p>
          <a:p>
            <a:pPr>
              <a:buNone/>
            </a:pPr>
            <a:r>
              <a:rPr lang="fr-FR" dirty="0" smtClean="0"/>
              <a:t>3.	Encéphalite (rigidité) dont E japonaise, rage</a:t>
            </a:r>
          </a:p>
          <a:p>
            <a:pPr>
              <a:buNone/>
            </a:pPr>
            <a:r>
              <a:rPr lang="fr-FR" dirty="0" smtClean="0"/>
              <a:t>4.	Hémorragie méningée</a:t>
            </a:r>
          </a:p>
          <a:p>
            <a:pPr>
              <a:buNone/>
            </a:pPr>
            <a:r>
              <a:rPr lang="fr-FR" dirty="0" smtClean="0"/>
              <a:t>5.	Envenimation par morsure de serpent</a:t>
            </a:r>
          </a:p>
          <a:p>
            <a:pPr>
              <a:buNone/>
            </a:pPr>
            <a:r>
              <a:rPr lang="fr-FR" dirty="0" smtClean="0"/>
              <a:t>6.	Médicaments : neuroleptiques, </a:t>
            </a:r>
            <a:r>
              <a:rPr lang="fr-FR" dirty="0" err="1" smtClean="0"/>
              <a:t>syndr</a:t>
            </a:r>
            <a:r>
              <a:rPr lang="fr-FR" dirty="0" smtClean="0"/>
              <a:t> de sevrage des toxicomanes</a:t>
            </a:r>
          </a:p>
          <a:p>
            <a:pPr>
              <a:buNone/>
            </a:pPr>
            <a:r>
              <a:rPr lang="fr-FR" dirty="0" smtClean="0"/>
              <a:t>7.	Tétanie, hystérie.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785786" y="142852"/>
            <a:ext cx="8686800" cy="582594"/>
          </a:xfrm>
        </p:spPr>
        <p:txBody>
          <a:bodyPr>
            <a:normAutofit/>
          </a:bodyPr>
          <a:lstStyle/>
          <a:p>
            <a:r>
              <a:rPr lang="fr-FR" sz="28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Traitement curatif du tétanos </a:t>
            </a:r>
            <a:endParaRPr lang="fr-FR" sz="2800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half" idx="2"/>
          </p:nvPr>
        </p:nvSpPr>
        <p:spPr>
          <a:xfrm>
            <a:off x="428596" y="500042"/>
            <a:ext cx="8143932" cy="621510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fr-FR" b="1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TRT symptomatique</a:t>
            </a:r>
          </a:p>
          <a:p>
            <a:pPr>
              <a:buNone/>
            </a:pPr>
            <a:r>
              <a:rPr lang="fr-FR" sz="2000" b="1" dirty="0" smtClean="0"/>
              <a:t>1.	Voies aériennes, respiration artificielle , ventilation</a:t>
            </a:r>
          </a:p>
          <a:p>
            <a:pPr>
              <a:buNone/>
            </a:pPr>
            <a:r>
              <a:rPr lang="fr-FR" b="1" dirty="0" smtClean="0"/>
              <a:t>2.	</a:t>
            </a:r>
            <a:r>
              <a:rPr lang="fr-FR" sz="2000" b="1" dirty="0" smtClean="0"/>
              <a:t>Circulation et fluides</a:t>
            </a:r>
          </a:p>
          <a:p>
            <a:pPr marL="457200" indent="-457200">
              <a:buAutoNum type="arabicPeriod" startAt="3"/>
            </a:pPr>
            <a:r>
              <a:rPr lang="fr-FR" sz="2000" b="1" dirty="0" smtClean="0"/>
              <a:t>Nutrition</a:t>
            </a:r>
          </a:p>
          <a:p>
            <a:pPr marL="457200" indent="-457200">
              <a:buFont typeface="Arial" pitchFamily="34" charset="0"/>
              <a:buAutoNum type="arabicPeriod" startAt="3"/>
            </a:pPr>
            <a:r>
              <a:rPr lang="fr-FR" sz="2000" b="1" dirty="0" smtClean="0"/>
              <a:t>prévention  des Thromboses </a:t>
            </a:r>
          </a:p>
          <a:p>
            <a:pPr marL="457200" indent="-457200">
              <a:buAutoNum type="arabicPeriod" startAt="3"/>
            </a:pPr>
            <a:r>
              <a:rPr lang="fr-FR" sz="2000" b="1" dirty="0" smtClean="0"/>
              <a:t>Lutter contre le spasme </a:t>
            </a:r>
          </a:p>
          <a:p>
            <a:pPr marL="457200" indent="-457200">
              <a:buAutoNum type="arabicPeriod" startAt="3"/>
            </a:pPr>
            <a:r>
              <a:rPr lang="fr-FR" sz="2000" b="1" dirty="0" smtClean="0"/>
              <a:t>ATB si surinfection</a:t>
            </a:r>
          </a:p>
          <a:p>
            <a:pPr marL="457200" indent="-457200">
              <a:buNone/>
            </a:pPr>
            <a:r>
              <a:rPr lang="fr-FR" b="1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Traitement étiologique</a:t>
            </a:r>
          </a:p>
          <a:p>
            <a:pPr marL="457200" indent="-457200">
              <a:buFont typeface="+mj-lt"/>
              <a:buAutoNum type="arabicPeriod"/>
            </a:pPr>
            <a:r>
              <a:rPr lang="fr-FR" b="1" dirty="0" smtClean="0"/>
              <a:t>(</a:t>
            </a:r>
            <a:r>
              <a:rPr lang="fr-FR" sz="2000" b="1" dirty="0" smtClean="0"/>
              <a:t>SAT) </a:t>
            </a:r>
            <a:r>
              <a:rPr lang="fr-FR" sz="2000" b="1" dirty="0" err="1" smtClean="0"/>
              <a:t>Im.globulines</a:t>
            </a:r>
            <a:r>
              <a:rPr lang="fr-FR" sz="2000" b="1" dirty="0" smtClean="0"/>
              <a:t> antitétaniques</a:t>
            </a:r>
            <a:r>
              <a:rPr lang="fr-FR" sz="4000" b="1" dirty="0" smtClean="0">
                <a:solidFill>
                  <a:srgbClr val="FF0000"/>
                </a:solidFill>
              </a:rPr>
              <a:t>→</a:t>
            </a:r>
          </a:p>
          <a:p>
            <a:pPr lvl="1">
              <a:buFont typeface="Wingdings" pitchFamily="2" charset="2"/>
              <a:buChar char="Ø"/>
            </a:pPr>
            <a:r>
              <a:rPr lang="fr-FR" sz="1600" b="1" dirty="0" smtClean="0"/>
              <a:t>• 	soit humaines (TIG)</a:t>
            </a:r>
          </a:p>
          <a:p>
            <a:pPr lvl="1">
              <a:buFont typeface="Wingdings" pitchFamily="2" charset="2"/>
              <a:buChar char="Ø"/>
            </a:pPr>
            <a:r>
              <a:rPr lang="fr-FR" b="1" dirty="0" smtClean="0"/>
              <a:t>• </a:t>
            </a:r>
            <a:r>
              <a:rPr lang="fr-FR" sz="1600" b="1" dirty="0" smtClean="0"/>
              <a:t>soit équines (</a:t>
            </a:r>
            <a:r>
              <a:rPr lang="fr-FR" sz="1600" b="1" dirty="0" err="1" smtClean="0"/>
              <a:t>SATeq</a:t>
            </a:r>
            <a:endParaRPr lang="fr-FR" b="1" dirty="0" smtClean="0"/>
          </a:p>
          <a:p>
            <a:pPr marL="457200" indent="-457200">
              <a:buFont typeface="+mj-lt"/>
              <a:buAutoNum type="arabicPeriod"/>
            </a:pPr>
            <a:r>
              <a:rPr lang="fr-FR" sz="2000" b="1" dirty="0" smtClean="0"/>
              <a:t>Porte d’entrée: nettoyage, excision des tissus nécrosés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000" b="1" dirty="0" err="1" smtClean="0"/>
              <a:t>Antibiot</a:t>
            </a:r>
            <a:r>
              <a:rPr lang="fr-FR" sz="2000" b="1" dirty="0" smtClean="0"/>
              <a:t> : </a:t>
            </a:r>
            <a:r>
              <a:rPr lang="fr-FR" sz="2000" b="1" dirty="0" err="1" smtClean="0"/>
              <a:t>metronidazole</a:t>
            </a:r>
            <a:r>
              <a:rPr lang="fr-FR" sz="2000" b="1" dirty="0" smtClean="0"/>
              <a:t> 7j ,  </a:t>
            </a:r>
            <a:r>
              <a:rPr lang="fr-FR" sz="2000" b="1" dirty="0" err="1" smtClean="0"/>
              <a:t>péni</a:t>
            </a:r>
            <a:r>
              <a:rPr lang="fr-FR" sz="2000" b="1" dirty="0" smtClean="0"/>
              <a:t> 7 a 10 j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000" b="1" dirty="0" smtClean="0"/>
              <a:t>Vaccination immédiate .</a:t>
            </a:r>
            <a:br>
              <a:rPr lang="fr-FR" sz="2000" b="1" dirty="0" smtClean="0"/>
            </a:br>
            <a:endParaRPr lang="fr-FR" sz="2000" b="1" dirty="0" smtClean="0"/>
          </a:p>
          <a:p>
            <a:pPr marL="457200" indent="-457200">
              <a:buAutoNum type="arabicPeriod" startAt="7"/>
            </a:pPr>
            <a:endParaRPr lang="fr-FR" sz="2000" dirty="0" smtClean="0"/>
          </a:p>
          <a:p>
            <a:pPr marL="457200" indent="-457200">
              <a:buNone/>
            </a:pPr>
            <a:endParaRPr lang="fr-FR" dirty="0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4"/>
          </p:nvPr>
        </p:nvSpPr>
        <p:spPr>
          <a:xfrm>
            <a:off x="5643570" y="3857628"/>
            <a:ext cx="2500330" cy="1357322"/>
          </a:xfrm>
        </p:spPr>
        <p:txBody>
          <a:bodyPr>
            <a:normAutofit fontScale="92500" lnSpcReduction="20000"/>
          </a:bodyPr>
          <a:lstStyle/>
          <a:p>
            <a:r>
              <a:rPr lang="fr-FR" dirty="0" smtClean="0"/>
              <a:t>* voie IV</a:t>
            </a:r>
          </a:p>
          <a:p>
            <a:r>
              <a:rPr lang="fr-FR" dirty="0" smtClean="0"/>
              <a:t>* IM multiples sites </a:t>
            </a:r>
            <a:br>
              <a:rPr lang="fr-FR" dirty="0" smtClean="0"/>
            </a:br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28596" y="500042"/>
            <a:ext cx="7929618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600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Sédatifs et myorelaxants</a:t>
            </a:r>
          </a:p>
          <a:p>
            <a:pPr>
              <a:buFont typeface="Arial" pitchFamily="34" charset="0"/>
              <a:buChar char="•"/>
            </a:pPr>
            <a:endParaRPr lang="fr-FR" sz="2000" b="1" u="sng" dirty="0" smtClean="0">
              <a:solidFill>
                <a:srgbClr val="00B0F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fr-FR" sz="2000" b="1" u="sng" dirty="0" smtClean="0">
                <a:solidFill>
                  <a:srgbClr val="00B0F0"/>
                </a:solidFill>
              </a:rPr>
              <a:t>Les benzodiazépines </a:t>
            </a:r>
            <a:r>
              <a:rPr lang="fr-FR" dirty="0" smtClean="0"/>
              <a:t> agonistes indirects des récepteurs GABA de type A.</a:t>
            </a:r>
          </a:p>
          <a:p>
            <a:r>
              <a:rPr lang="fr-FR" dirty="0" smtClean="0"/>
              <a:t>                                                 Le diazépam  (Valium</a:t>
            </a:r>
            <a:r>
              <a:rPr lang="fr-FR" baseline="30000" dirty="0" smtClean="0"/>
              <a:t>®</a:t>
            </a:r>
            <a:r>
              <a:rPr lang="fr-FR" dirty="0" smtClean="0"/>
              <a:t>) est le plus utilisé  .</a:t>
            </a:r>
          </a:p>
          <a:p>
            <a:r>
              <a:rPr lang="fr-FR" dirty="0" smtClean="0"/>
              <a:t>          dose :</a:t>
            </a:r>
            <a:r>
              <a:rPr lang="fr-FR" dirty="0" smtClean="0">
                <a:solidFill>
                  <a:srgbClr val="FF0000"/>
                </a:solidFill>
              </a:rPr>
              <a:t>3 à 10mg/Kg/j</a:t>
            </a:r>
          </a:p>
          <a:p>
            <a:endParaRPr lang="fr-FR" dirty="0" smtClean="0"/>
          </a:p>
          <a:p>
            <a:pPr>
              <a:buFont typeface="Arial" pitchFamily="34" charset="0"/>
              <a:buChar char="•"/>
            </a:pPr>
            <a:r>
              <a:rPr lang="fr-FR" sz="2000" b="1" u="sng" dirty="0" smtClean="0">
                <a:solidFill>
                  <a:srgbClr val="00B0F0"/>
                </a:solidFill>
              </a:rPr>
              <a:t>Le </a:t>
            </a:r>
            <a:r>
              <a:rPr lang="fr-FR" sz="2000" b="1" u="sng" dirty="0" err="1" smtClean="0">
                <a:solidFill>
                  <a:srgbClr val="00B0F0"/>
                </a:solidFill>
              </a:rPr>
              <a:t>baclofène</a:t>
            </a:r>
            <a:r>
              <a:rPr lang="fr-FR" sz="2000" b="1" u="sng" dirty="0" smtClean="0">
                <a:solidFill>
                  <a:srgbClr val="00B0F0"/>
                </a:solidFill>
              </a:rPr>
              <a:t>  (</a:t>
            </a:r>
            <a:r>
              <a:rPr lang="fr-FR" sz="2000" b="1" u="sng" dirty="0" err="1" smtClean="0">
                <a:solidFill>
                  <a:srgbClr val="00B0F0"/>
                </a:solidFill>
              </a:rPr>
              <a:t>Liorésal</a:t>
            </a:r>
            <a:r>
              <a:rPr lang="fr-FR" sz="2000" b="1" u="sng" baseline="30000" dirty="0" smtClean="0">
                <a:solidFill>
                  <a:srgbClr val="00B0F0"/>
                </a:solidFill>
              </a:rPr>
              <a:t>®</a:t>
            </a:r>
            <a:r>
              <a:rPr lang="fr-FR" sz="2000" b="1" u="sng" dirty="0" smtClean="0">
                <a:solidFill>
                  <a:srgbClr val="00B0F0"/>
                </a:solidFill>
              </a:rPr>
              <a:t>) </a:t>
            </a:r>
            <a:r>
              <a:rPr lang="fr-FR" dirty="0" smtClean="0"/>
              <a:t>est un agoniste spécifique des récepteurs GABA .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 par voie intrarachidienne continue ou discontinue.</a:t>
            </a:r>
          </a:p>
          <a:p>
            <a:r>
              <a:rPr lang="fr-FR" dirty="0" smtClean="0"/>
              <a:t>                dose de </a:t>
            </a:r>
            <a:r>
              <a:rPr lang="fr-FR" dirty="0" smtClean="0">
                <a:solidFill>
                  <a:srgbClr val="FF0000"/>
                </a:solidFill>
              </a:rPr>
              <a:t> 500 à  1  000 </a:t>
            </a:r>
            <a:r>
              <a:rPr lang="fr-FR" dirty="0" err="1" smtClean="0">
                <a:solidFill>
                  <a:srgbClr val="FF0000"/>
                </a:solidFill>
              </a:rPr>
              <a:t>μg</a:t>
            </a:r>
            <a:r>
              <a:rPr lang="fr-FR" dirty="0" smtClean="0">
                <a:solidFill>
                  <a:srgbClr val="FF0000"/>
                </a:solidFill>
              </a:rPr>
              <a:t>/j</a:t>
            </a:r>
            <a:r>
              <a:rPr lang="fr-FR" dirty="0" smtClean="0"/>
              <a:t> avec de bons résultats </a:t>
            </a:r>
            <a:r>
              <a:rPr lang="fr-FR" baseline="30000" dirty="0" smtClean="0"/>
              <a:t> </a:t>
            </a:r>
            <a:r>
              <a:rPr lang="fr-FR" dirty="0" smtClean="0"/>
              <a:t>.</a:t>
            </a:r>
          </a:p>
          <a:p>
            <a:r>
              <a:rPr lang="fr-FR" dirty="0" smtClean="0"/>
              <a:t> Risque de dépression respiratoire par atteinte nerveuse centrale réversible sous flumazénil (Anexate</a:t>
            </a:r>
            <a:r>
              <a:rPr lang="fr-FR" baseline="30000" dirty="0" smtClean="0"/>
              <a:t>®</a:t>
            </a:r>
            <a:r>
              <a:rPr lang="fr-FR" dirty="0" smtClean="0"/>
              <a:t>). </a:t>
            </a:r>
          </a:p>
          <a:p>
            <a:endParaRPr lang="fr-FR" dirty="0" smtClean="0"/>
          </a:p>
          <a:p>
            <a:pPr>
              <a:buFont typeface="Arial" pitchFamily="34" charset="0"/>
              <a:buChar char="•"/>
            </a:pPr>
            <a:r>
              <a:rPr lang="fr-FR" sz="2000" b="1" u="sng" dirty="0" smtClean="0">
                <a:solidFill>
                  <a:srgbClr val="00B0F0"/>
                </a:solidFill>
              </a:rPr>
              <a:t>Les curarisants</a:t>
            </a:r>
            <a:r>
              <a:rPr lang="fr-FR" dirty="0" smtClean="0"/>
              <a:t> sont indiqués </a:t>
            </a:r>
          </a:p>
          <a:p>
            <a:r>
              <a:rPr lang="fr-FR" dirty="0" smtClean="0"/>
              <a:t>                          pour la mise en place  d'une  sonde  d'intubation,  d'une  sonde </a:t>
            </a:r>
          </a:p>
          <a:p>
            <a:r>
              <a:rPr lang="fr-FR" dirty="0" smtClean="0"/>
              <a:t>                                   gastrique, la  réalisation  d'une trachéotomie.</a:t>
            </a:r>
          </a:p>
          <a:p>
            <a:r>
              <a:rPr lang="fr-FR" dirty="0" smtClean="0"/>
              <a:t>                     lorsque  les  paroxysmes  ne  sont  pas contrôlés  par  les  sédatifs. </a:t>
            </a:r>
          </a:p>
          <a:p>
            <a:pPr>
              <a:buFont typeface="Arial" pitchFamily="34" charset="0"/>
              <a:buChar char="•"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fr-FR" b="1" i="1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TRAITRMENT PREVENTIF</a:t>
            </a:r>
            <a:endParaRPr lang="fr-FR" b="1" i="1" u="sng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0034" y="1285860"/>
            <a:ext cx="8186766" cy="484030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b="1" u="sng" dirty="0" smtClean="0"/>
              <a:t>PREVENTION PRIMAIRE:</a:t>
            </a:r>
          </a:p>
          <a:p>
            <a:r>
              <a:rPr lang="fr-FR" dirty="0" smtClean="0"/>
              <a:t>Vaccination: VAT obligatoire</a:t>
            </a:r>
          </a:p>
          <a:p>
            <a:pPr>
              <a:buNone/>
            </a:pPr>
            <a:r>
              <a:rPr lang="fr-FR" dirty="0" smtClean="0"/>
              <a:t>Enfants, militaires, femmes enceintes, adultes</a:t>
            </a:r>
          </a:p>
          <a:p>
            <a:r>
              <a:rPr lang="fr-FR" dirty="0" smtClean="0"/>
              <a:t>DT,DTCOQP,DTCOQPHB</a:t>
            </a:r>
          </a:p>
          <a:p>
            <a:pPr>
              <a:buNone/>
            </a:pPr>
            <a:r>
              <a:rPr lang="fr-FR" b="1" u="sng" dirty="0" smtClean="0"/>
              <a:t>En </a:t>
            </a:r>
            <a:r>
              <a:rPr lang="fr-FR" b="1" u="sng" dirty="0" err="1" smtClean="0"/>
              <a:t>presence</a:t>
            </a:r>
            <a:r>
              <a:rPr lang="fr-FR" b="1" u="sng" dirty="0" smtClean="0"/>
              <a:t> d’une plaie:</a:t>
            </a:r>
          </a:p>
          <a:p>
            <a:pPr>
              <a:buNone/>
            </a:pPr>
            <a:r>
              <a:rPr lang="fr-FR" dirty="0" smtClean="0"/>
              <a:t>Soins </a:t>
            </a:r>
            <a:r>
              <a:rPr lang="fr-FR" dirty="0" err="1" smtClean="0"/>
              <a:t>locaux,ATB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r-FR" smtClean="0"/>
          </a:p>
        </p:txBody>
      </p:sp>
      <p:sp>
        <p:nvSpPr>
          <p:cNvPr id="1536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fr-FR" smtClean="0"/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913"/>
            <a:ext cx="9144000" cy="666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472518" cy="582594"/>
          </a:xfrm>
        </p:spPr>
        <p:txBody>
          <a:bodyPr>
            <a:noAutofit/>
          </a:bodyPr>
          <a:lstStyle/>
          <a:p>
            <a:r>
              <a:rPr lang="fr-FR" sz="2800" dirty="0" smtClean="0"/>
              <a:t>Prévention du tétanos en cas de plaie : recommandations OMS </a:t>
            </a:r>
            <a:endParaRPr lang="fr-FR" sz="2800" dirty="0"/>
          </a:p>
        </p:txBody>
      </p:sp>
      <p:graphicFrame>
        <p:nvGraphicFramePr>
          <p:cNvPr id="10" name="Espace réservé du contenu 9"/>
          <p:cNvGraphicFramePr>
            <a:graphicFrameLocks noGrp="1"/>
          </p:cNvGraphicFramePr>
          <p:nvPr>
            <p:ph idx="1"/>
          </p:nvPr>
        </p:nvGraphicFramePr>
        <p:xfrm>
          <a:off x="428596" y="1214422"/>
          <a:ext cx="8229600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statut vaccinal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plaie propre vaccin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plaie sale vaccin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Immunoglob</a:t>
                      </a:r>
                      <a:endParaRPr lang="fr-FR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Vacciné complètement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 non nécessaire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 non nécessaire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seult</a:t>
                      </a:r>
                      <a:r>
                        <a:rPr lang="fr-F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si plaie très sale (fumier)</a:t>
                      </a:r>
                    </a:p>
                    <a:p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vacciné</a:t>
                      </a:r>
                    </a:p>
                    <a:p>
                      <a:r>
                        <a:rPr lang="fr-FR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incomplett</a:t>
                      </a:r>
                      <a:endParaRPr lang="fr-FR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dose immédiate</a:t>
                      </a:r>
                    </a:p>
                    <a:p>
                      <a:r>
                        <a:rPr lang="fr-F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puis compléter doses</a:t>
                      </a:r>
                    </a:p>
                    <a:p>
                      <a:r>
                        <a:rPr lang="fr-F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manquantes + rappel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idem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oui</a:t>
                      </a:r>
                    </a:p>
                    <a:p>
                      <a:r>
                        <a:rPr lang="fr-F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site différent du </a:t>
                      </a:r>
                      <a:br>
                        <a:rPr lang="fr-F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F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vaccin</a:t>
                      </a:r>
                    </a:p>
                    <a:p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non vacciné ou inconnu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dose immédiate</a:t>
                      </a:r>
                    </a:p>
                    <a:p>
                      <a:r>
                        <a:rPr lang="fr-F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puis 3 doses + rappel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idem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oui</a:t>
                      </a:r>
                    </a:p>
                    <a:p>
                      <a:r>
                        <a:rPr lang="fr-F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site différent de V </a:t>
                      </a:r>
                    </a:p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Tableau 10"/>
          <p:cNvGraphicFramePr>
            <a:graphicFrameLocks noGrp="1"/>
          </p:cNvGraphicFramePr>
          <p:nvPr/>
        </p:nvGraphicFramePr>
        <p:xfrm>
          <a:off x="642910" y="5643578"/>
          <a:ext cx="609600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18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immunoglobulin</a:t>
                      </a:r>
                      <a:r>
                        <a:rPr lang="fr-F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tetanos</a:t>
                      </a:r>
                      <a:r>
                        <a:rPr lang="fr-F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dose = 250iu IM si plaie vue dans les 24h ;= 500 </a:t>
                      </a:r>
                      <a:r>
                        <a:rPr lang="fr-FR" sz="18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ui</a:t>
                      </a:r>
                      <a:r>
                        <a:rPr lang="fr-F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IM  si plaie très sale ou brûlure, et/ou vue après 24h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00" y="38100"/>
            <a:ext cx="9118600" cy="6819900"/>
          </a:xfrm>
          <a:prstGeom prst="rect">
            <a:avLst/>
          </a:prstGeom>
          <a:noFill/>
        </p:spPr>
      </p:pic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0"/>
            <a:ext cx="8437053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Arial Narrow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 Narrow" pitchFamily="34" charset="0"/>
              </a:rPr>
              <a:t>Peinture du 19è siècle </a:t>
            </a:r>
            <a:endParaRPr kumimoji="0" lang="fr-FR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 Narrow" pitchFamily="34" charset="0"/>
              </a:rPr>
              <a:t>(par Sir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 Narrow" pitchFamily="34" charset="0"/>
              </a:rPr>
              <a:t>Ch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 Narrow" pitchFamily="34" charset="0"/>
              </a:rPr>
              <a:t> Bell, grand chirurgien et anatomiste écossais) </a:t>
            </a:r>
            <a:endParaRPr kumimoji="0" lang="fr-FR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 Narrow" pitchFamily="34" charset="0"/>
              </a:rPr>
              <a:t>musée d’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 Narrow" pitchFamily="34" charset="0"/>
              </a:rPr>
              <a:t>Edimburg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 Narrow" pitchFamily="34" charset="0"/>
              </a:rPr>
              <a:t> 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fr-FR" b="1" i="1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Épidémiologie</a:t>
            </a:r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endParaRPr lang="fr-FR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158" y="857232"/>
            <a:ext cx="8472518" cy="564360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fr-FR" b="1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Agent pathogène</a:t>
            </a:r>
            <a:r>
              <a:rPr lang="fr-FR" b="1" u="sng" dirty="0" smtClean="0"/>
              <a:t>:</a:t>
            </a:r>
          </a:p>
          <a:p>
            <a:pPr>
              <a:buNone/>
            </a:pPr>
            <a:r>
              <a:rPr lang="fr-FR" b="1" dirty="0" smtClean="0"/>
              <a:t>•  C tetani (bacille de NICOLAIER):BG + anaérobie strict , ubiquitaire, sporulé, ses spores très résistances dans le sol humide</a:t>
            </a:r>
            <a:r>
              <a:rPr lang="fr-FR" b="1" dirty="0" smtClean="0">
                <a:solidFill>
                  <a:srgbClr val="FF0000"/>
                </a:solidFill>
              </a:rPr>
              <a:t>, toxinogène  </a:t>
            </a:r>
            <a:endParaRPr lang="fr-FR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fr-FR" b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Réservoir</a:t>
            </a:r>
            <a:r>
              <a:rPr lang="fr-F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>
              <a:buNone/>
            </a:pP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Sols  humides, intestins  animaux  herbivores,TD humain ?</a:t>
            </a:r>
          </a:p>
          <a:p>
            <a:pPr>
              <a:buNone/>
            </a:pPr>
            <a:r>
              <a:rPr lang="fr-FR" b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Transmission </a:t>
            </a:r>
            <a:r>
              <a:rPr lang="fr-FR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>
              <a:buNone/>
            </a:pPr>
            <a:r>
              <a:rPr lang="fr-FR" b="1" dirty="0" smtClean="0"/>
              <a:t>• </a:t>
            </a: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 pénétration du spore lors d’une effraction  cutanée </a:t>
            </a:r>
          </a:p>
          <a:p>
            <a:pPr>
              <a:buNone/>
            </a:pPr>
            <a:r>
              <a:rPr lang="fr-FR" b="1" dirty="0" smtClean="0"/>
              <a:t>•  le tétanos n’est pas transmissible entre humains</a:t>
            </a:r>
            <a:endParaRPr lang="fr-F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fr-FR" b="1" dirty="0" smtClean="0"/>
              <a:t>•  le T ne touche que les gens non ou incorrectement vaccinés </a:t>
            </a:r>
          </a:p>
          <a:p>
            <a:pPr>
              <a:buNone/>
            </a:pPr>
            <a:r>
              <a:rPr lang="fr-FR" b="1" dirty="0" smtClean="0"/>
              <a:t>•  le risque de tétanos est majeur après grandes catastrophes : </a:t>
            </a:r>
          </a:p>
          <a:p>
            <a:pPr>
              <a:buNone/>
            </a:pPr>
            <a:r>
              <a:rPr lang="fr-FR" b="1" dirty="0" smtClean="0"/>
              <a:t>tremblements de terre, tsunami, guerres civiles </a:t>
            </a:r>
          </a:p>
          <a:p>
            <a:pPr>
              <a:buNone/>
            </a:pPr>
            <a:r>
              <a:rPr lang="fr-FR" b="1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Age</a:t>
            </a:r>
            <a:r>
              <a:rPr lang="fr-FR" b="1" u="sng" dirty="0" smtClean="0"/>
              <a:t>: </a:t>
            </a:r>
            <a:r>
              <a:rPr lang="fr-FR" b="1" dirty="0" smtClean="0"/>
              <a:t>sujet âgé(sup à60 ans) en pays développés.</a:t>
            </a:r>
          </a:p>
          <a:p>
            <a:pPr>
              <a:buNone/>
            </a:pPr>
            <a:r>
              <a:rPr lang="fr-FR" sz="3100" b="1" dirty="0" smtClean="0"/>
              <a:t>         PED:tout âge .</a:t>
            </a:r>
          </a:p>
          <a:p>
            <a:pPr>
              <a:buNone/>
            </a:pPr>
            <a:r>
              <a:rPr lang="fr-FR" b="1" dirty="0" smtClean="0"/>
              <a:t>          forme néonatale</a:t>
            </a:r>
            <a:endParaRPr lang="fr-FR" b="1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fr-FR" b="1" i="1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Portes d’entrée</a:t>
            </a:r>
            <a:endParaRPr lang="fr-FR" b="1" i="1" u="sng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fr-FR" dirty="0" smtClean="0"/>
              <a:t> </a:t>
            </a:r>
            <a:r>
              <a:rPr lang="fr-FR" b="1" dirty="0" smtClean="0"/>
              <a:t>•Plaies cutanées ou muqueuses.</a:t>
            </a:r>
          </a:p>
          <a:p>
            <a:pPr>
              <a:buNone/>
            </a:pPr>
            <a:r>
              <a:rPr lang="fr-FR" b="1" dirty="0" smtClean="0"/>
              <a:t>•  Plaies contuses ischémiques, nécrotique.</a:t>
            </a:r>
          </a:p>
          <a:p>
            <a:pPr>
              <a:buNone/>
            </a:pPr>
            <a:r>
              <a:rPr lang="fr-FR" b="1" dirty="0" smtClean="0"/>
              <a:t>• Fractures ouvertes, plaies de guerre.</a:t>
            </a:r>
          </a:p>
          <a:p>
            <a:pPr>
              <a:buNone/>
            </a:pPr>
            <a:r>
              <a:rPr lang="fr-FR" b="1" dirty="0" smtClean="0"/>
              <a:t>•Plaies chroniques :leishmaniose cutanée.</a:t>
            </a:r>
          </a:p>
          <a:p>
            <a:pPr>
              <a:buNone/>
            </a:pPr>
            <a:r>
              <a:rPr lang="fr-FR" b="1" dirty="0" smtClean="0"/>
              <a:t>                                    ulcère de jambe.</a:t>
            </a:r>
          </a:p>
          <a:p>
            <a:pPr>
              <a:buNone/>
            </a:pPr>
            <a:r>
              <a:rPr lang="fr-FR" b="1" dirty="0" smtClean="0"/>
              <a:t>• morsures.</a:t>
            </a:r>
          </a:p>
          <a:p>
            <a:pPr>
              <a:buNone/>
            </a:pPr>
            <a:r>
              <a:rPr lang="fr-FR" b="1" dirty="0" smtClean="0"/>
              <a:t>• ombilical.</a:t>
            </a:r>
          </a:p>
          <a:p>
            <a:pPr>
              <a:buNone/>
            </a:pPr>
            <a:r>
              <a:rPr lang="fr-FR" b="1" dirty="0" smtClean="0"/>
              <a:t>• iatrogène : post op, injection IM </a:t>
            </a:r>
          </a:p>
          <a:p>
            <a:pPr>
              <a:buNone/>
            </a:pPr>
            <a:r>
              <a:rPr lang="fr-FR" b="1" dirty="0" smtClean="0"/>
              <a:t>•  autre: obstétricale , piercing ,tatouage , toxicomanie circoncision.</a:t>
            </a:r>
            <a:br>
              <a:rPr lang="fr-FR" b="1" dirty="0" smtClean="0"/>
            </a:br>
            <a:r>
              <a:rPr lang="fr-FR" b="1" dirty="0" smtClean="0"/>
              <a:t>Brûlures</a:t>
            </a:r>
          </a:p>
          <a:p>
            <a:pPr>
              <a:buNone/>
            </a:pPr>
            <a:r>
              <a:rPr lang="fr-FR" b="1" dirty="0" smtClean="0"/>
              <a:t>.Otite chronique. 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/>
              <a:t> 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Electron micrograph of Clostridium tetani (Science Photo Library, UK. Copyright protected.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0"/>
            <a:ext cx="86106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332656"/>
            <a:ext cx="8604447" cy="619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fr-FR" b="1" i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physiopathologie 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268931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fr-FR" b="1" dirty="0" smtClean="0"/>
              <a:t>•  Toxines : C </a:t>
            </a:r>
            <a:r>
              <a:rPr lang="fr-FR" b="1" dirty="0" err="1" smtClean="0"/>
              <a:t>tetani</a:t>
            </a:r>
            <a:r>
              <a:rPr lang="fr-FR" b="1" dirty="0" smtClean="0"/>
              <a:t> produit 2 toxines dont la </a:t>
            </a:r>
            <a:r>
              <a:rPr lang="fr-FR" b="1" dirty="0" err="1" smtClean="0">
                <a:solidFill>
                  <a:srgbClr val="FF0000"/>
                </a:solidFill>
              </a:rPr>
              <a:t>tétanospasmine</a:t>
            </a:r>
            <a:r>
              <a:rPr lang="fr-FR" b="1" dirty="0" smtClean="0"/>
              <a:t>, neurotrope, </a:t>
            </a:r>
            <a:br>
              <a:rPr lang="fr-FR" b="1" dirty="0" smtClean="0"/>
            </a:br>
            <a:r>
              <a:rPr lang="fr-FR" b="1" dirty="0" smtClean="0"/>
              <a:t>	extrêmement puissante (</a:t>
            </a:r>
            <a:r>
              <a:rPr lang="fr-FR" b="1" dirty="0" smtClean="0">
                <a:solidFill>
                  <a:srgbClr val="00B0F0"/>
                </a:solidFill>
              </a:rPr>
              <a:t>dose létale homme = 2.5 </a:t>
            </a:r>
            <a:r>
              <a:rPr lang="fr-FR" b="1" dirty="0" err="1" smtClean="0">
                <a:solidFill>
                  <a:srgbClr val="00B0F0"/>
                </a:solidFill>
              </a:rPr>
              <a:t>nanog</a:t>
            </a:r>
            <a:r>
              <a:rPr lang="fr-FR" b="1" dirty="0" smtClean="0">
                <a:solidFill>
                  <a:srgbClr val="00B0F0"/>
                </a:solidFill>
              </a:rPr>
              <a:t> / kg</a:t>
            </a:r>
            <a:r>
              <a:rPr lang="fr-FR" b="1" dirty="0" smtClean="0"/>
              <a:t>) </a:t>
            </a:r>
          </a:p>
          <a:p>
            <a:endParaRPr lang="fr-FR" b="1" dirty="0" smtClean="0"/>
          </a:p>
          <a:p>
            <a:pPr>
              <a:buNone/>
            </a:pPr>
            <a:r>
              <a:rPr lang="fr-FR" b="1" dirty="0" smtClean="0"/>
              <a:t>•  Les spores entrent dans la peau par une plaie, y germent en anaérobiose, </a:t>
            </a:r>
            <a:br>
              <a:rPr lang="fr-FR" b="1" dirty="0" smtClean="0"/>
            </a:br>
            <a:r>
              <a:rPr lang="fr-FR" b="1" dirty="0" smtClean="0"/>
              <a:t>	et C </a:t>
            </a:r>
            <a:r>
              <a:rPr lang="fr-FR" b="1" dirty="0" err="1" smtClean="0"/>
              <a:t>tetani</a:t>
            </a:r>
            <a:r>
              <a:rPr lang="fr-FR" b="1" dirty="0" smtClean="0"/>
              <a:t> y pousse et  sécrète sa toxine </a:t>
            </a:r>
          </a:p>
          <a:p>
            <a:pPr>
              <a:buNone/>
            </a:pPr>
            <a:r>
              <a:rPr lang="fr-FR" b="1" dirty="0" smtClean="0"/>
              <a:t>•</a:t>
            </a:r>
            <a:r>
              <a:rPr lang="fr-FR" b="1" i="1" dirty="0" smtClean="0"/>
              <a:t>  </a:t>
            </a:r>
            <a:r>
              <a:rPr lang="fr-FR" b="1" dirty="0" smtClean="0"/>
              <a:t>La toxine diffuse par voie lymphatique, sanguine, et neurologique.</a:t>
            </a:r>
          </a:p>
          <a:p>
            <a:pPr>
              <a:buNone/>
            </a:pPr>
            <a:r>
              <a:rPr lang="fr-FR" b="1" dirty="0" smtClean="0"/>
              <a:t> elle persiste dans les vésicules synaptiques </a:t>
            </a:r>
          </a:p>
          <a:p>
            <a:pPr>
              <a:buNone/>
            </a:pPr>
            <a:endParaRPr lang="fr-FR" b="1" dirty="0" smtClean="0"/>
          </a:p>
          <a:p>
            <a:pPr>
              <a:buNone/>
            </a:pPr>
            <a:r>
              <a:rPr lang="fr-FR" b="1" dirty="0" smtClean="0"/>
              <a:t>(</a:t>
            </a:r>
            <a:r>
              <a:rPr lang="fr-FR" b="1" dirty="0" smtClean="0">
                <a:solidFill>
                  <a:srgbClr val="00B0F0"/>
                </a:solidFill>
              </a:rPr>
              <a:t>porte d’entrée proche de la tête → diffusion vers SNC + rapide</a:t>
            </a:r>
            <a:r>
              <a:rPr lang="fr-FR" b="1" dirty="0" smtClean="0"/>
              <a:t>) </a:t>
            </a:r>
          </a:p>
          <a:p>
            <a:pPr>
              <a:buNone/>
            </a:pPr>
            <a:endParaRPr lang="fr-FR" b="1" dirty="0" smtClean="0"/>
          </a:p>
          <a:p>
            <a:pPr>
              <a:buNone/>
            </a:pPr>
            <a:r>
              <a:rPr lang="fr-FR" b="1" dirty="0" smtClean="0"/>
              <a:t>•  Elle agit à différents niveaux du SN :  plaque motrice, fibres nerveuses, </a:t>
            </a:r>
            <a:br>
              <a:rPr lang="fr-FR" b="1" dirty="0" smtClean="0"/>
            </a:br>
            <a:r>
              <a:rPr lang="fr-FR" b="1" dirty="0" smtClean="0"/>
              <a:t>	motoneurone de la moelle, tronc cérébral, encéphale, et SN autonome </a:t>
            </a:r>
          </a:p>
          <a:p>
            <a:pPr>
              <a:buNone/>
            </a:pPr>
            <a:r>
              <a:rPr lang="fr-FR" b="1" dirty="0" smtClean="0"/>
              <a:t>•  Elle bloque les neurotransmetteurs inhibiteurs du tonus et de la contraction  musculaire GABA ,glycine → </a:t>
            </a:r>
            <a:r>
              <a:rPr lang="fr-FR" b="1" dirty="0" smtClean="0">
                <a:solidFill>
                  <a:srgbClr val="FF0000"/>
                </a:solidFill>
              </a:rPr>
              <a:t>des contractions non contrôlées </a:t>
            </a:r>
          </a:p>
          <a:p>
            <a:pPr>
              <a:buNone/>
            </a:pPr>
            <a:r>
              <a:rPr lang="fr-FR" b="1" dirty="0" smtClean="0"/>
              <a:t>•   atteinte du SN autonome (sympathique / parasympathique</a:t>
            </a:r>
          </a:p>
          <a:p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500042"/>
            <a:ext cx="9329690" cy="85011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tetan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11138"/>
            <a:ext cx="8534400" cy="643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1265</TotalTime>
  <Words>727</Words>
  <Application>Microsoft Office PowerPoint</Application>
  <PresentationFormat>Affichage à l'écran (4:3)</PresentationFormat>
  <Paragraphs>312</Paragraphs>
  <Slides>28</Slides>
  <Notes>2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30" baseType="lpstr">
      <vt:lpstr>Thème Office</vt:lpstr>
      <vt:lpstr>Bitmap Image</vt:lpstr>
      <vt:lpstr>Tétanos </vt:lpstr>
      <vt:lpstr> Généralités  </vt:lpstr>
      <vt:lpstr>Épidémiologie </vt:lpstr>
      <vt:lpstr>Portes d’entrée</vt:lpstr>
      <vt:lpstr>Diapositive 5</vt:lpstr>
      <vt:lpstr>Diapositive 6</vt:lpstr>
      <vt:lpstr>  physiopathologie  </vt:lpstr>
      <vt:lpstr>Diapositive 8</vt:lpstr>
      <vt:lpstr>Diapositive 9</vt:lpstr>
      <vt:lpstr> clinique (1) </vt:lpstr>
      <vt:lpstr>trismus</vt:lpstr>
      <vt:lpstr>Clinique(2) </vt:lpstr>
      <vt:lpstr>Clinique (3)</vt:lpstr>
      <vt:lpstr> clinique(4)</vt:lpstr>
      <vt:lpstr>Tétanos néonatal </vt:lpstr>
      <vt:lpstr>Diapositive 16</vt:lpstr>
      <vt:lpstr>Tétanos : critères de mauvais pronostic.</vt:lpstr>
      <vt:lpstr>Diapositive 18</vt:lpstr>
      <vt:lpstr>Complications du tétanos</vt:lpstr>
      <vt:lpstr>Diapositive 20</vt:lpstr>
      <vt:lpstr>Diagnostic</vt:lpstr>
      <vt:lpstr>Diagnostic différentiel  </vt:lpstr>
      <vt:lpstr>Traitement curatif du tétanos </vt:lpstr>
      <vt:lpstr>Diapositive 24</vt:lpstr>
      <vt:lpstr>TRAITRMENT PREVENTIF</vt:lpstr>
      <vt:lpstr>Diapositive 26</vt:lpstr>
      <vt:lpstr>Prévention du tétanos en cas de plaie : recommandations OMS </vt:lpstr>
      <vt:lpstr>Diapositive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Tétanos (tetanus)</dc:title>
  <dc:creator>nour ezahra rokia</dc:creator>
  <cp:lastModifiedBy>médecine</cp:lastModifiedBy>
  <cp:revision>83</cp:revision>
  <dcterms:created xsi:type="dcterms:W3CDTF">2010-11-22T17:38:51Z</dcterms:created>
  <dcterms:modified xsi:type="dcterms:W3CDTF">2016-12-19T18:39:54Z</dcterms:modified>
</cp:coreProperties>
</file>