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ACC5BD-BE13-434B-A7C0-FB78FF6B1027}" type="datetimeFigureOut">
              <a:rPr lang="fr-FR" smtClean="0"/>
              <a:pPr/>
              <a:t>11/06/2017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87F266-0FF2-461D-95DC-0E187533780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87F266-0FF2-461D-95DC-0E187533780C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73094-487D-4254-A7EF-6E34646442EE}" type="datetimeFigureOut">
              <a:rPr lang="fr-FR" smtClean="0"/>
              <a:pPr/>
              <a:t>11/06/2017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23493-6D8D-4E32-83A4-101AE68CD1B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73094-487D-4254-A7EF-6E34646442EE}" type="datetimeFigureOut">
              <a:rPr lang="fr-FR" smtClean="0"/>
              <a:pPr/>
              <a:t>11/06/2017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23493-6D8D-4E32-83A4-101AE68CD1B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73094-487D-4254-A7EF-6E34646442EE}" type="datetimeFigureOut">
              <a:rPr lang="fr-FR" smtClean="0"/>
              <a:pPr/>
              <a:t>11/06/2017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23493-6D8D-4E32-83A4-101AE68CD1B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73094-487D-4254-A7EF-6E34646442EE}" type="datetimeFigureOut">
              <a:rPr lang="fr-FR" smtClean="0"/>
              <a:pPr/>
              <a:t>11/06/2017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23493-6D8D-4E32-83A4-101AE68CD1B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73094-487D-4254-A7EF-6E34646442EE}" type="datetimeFigureOut">
              <a:rPr lang="fr-FR" smtClean="0"/>
              <a:pPr/>
              <a:t>11/06/2017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23493-6D8D-4E32-83A4-101AE68CD1B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73094-487D-4254-A7EF-6E34646442EE}" type="datetimeFigureOut">
              <a:rPr lang="fr-FR" smtClean="0"/>
              <a:pPr/>
              <a:t>11/06/2017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23493-6D8D-4E32-83A4-101AE68CD1B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73094-487D-4254-A7EF-6E34646442EE}" type="datetimeFigureOut">
              <a:rPr lang="fr-FR" smtClean="0"/>
              <a:pPr/>
              <a:t>11/06/2017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23493-6D8D-4E32-83A4-101AE68CD1B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73094-487D-4254-A7EF-6E34646442EE}" type="datetimeFigureOut">
              <a:rPr lang="fr-FR" smtClean="0"/>
              <a:pPr/>
              <a:t>11/06/2017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23493-6D8D-4E32-83A4-101AE68CD1B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73094-487D-4254-A7EF-6E34646442EE}" type="datetimeFigureOut">
              <a:rPr lang="fr-FR" smtClean="0"/>
              <a:pPr/>
              <a:t>11/06/2017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23493-6D8D-4E32-83A4-101AE68CD1B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73094-487D-4254-A7EF-6E34646442EE}" type="datetimeFigureOut">
              <a:rPr lang="fr-FR" smtClean="0"/>
              <a:pPr/>
              <a:t>11/06/2017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23493-6D8D-4E32-83A4-101AE68CD1B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73094-487D-4254-A7EF-6E34646442EE}" type="datetimeFigureOut">
              <a:rPr lang="fr-FR" smtClean="0"/>
              <a:pPr/>
              <a:t>11/06/2017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23493-6D8D-4E32-83A4-101AE68CD1B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873094-487D-4254-A7EF-6E34646442EE}" type="datetimeFigureOut">
              <a:rPr lang="fr-FR" smtClean="0"/>
              <a:pPr/>
              <a:t>11/06/2017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123493-6D8D-4E32-83A4-101AE68CD1B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14282" y="142852"/>
            <a:ext cx="8786874" cy="657229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r>
              <a:rPr lang="fr-FR" sz="7700" b="1" dirty="0">
                <a:solidFill>
                  <a:schemeClr val="tx1"/>
                </a:solidFill>
              </a:rPr>
              <a:t>PATHOLOGIE </a:t>
            </a:r>
            <a:r>
              <a:rPr lang="fr-FR" sz="7700" b="1" dirty="0" smtClean="0">
                <a:solidFill>
                  <a:schemeClr val="tx1"/>
                </a:solidFill>
              </a:rPr>
              <a:t>MEDIASTINALE</a:t>
            </a:r>
            <a:endParaRPr lang="fr-FR" sz="7700" dirty="0">
              <a:solidFill>
                <a:schemeClr val="tx1"/>
              </a:solidFill>
            </a:endParaRPr>
          </a:p>
          <a:p>
            <a:pPr algn="l"/>
            <a:r>
              <a:rPr lang="fr-FR" b="1" dirty="0" smtClean="0">
                <a:solidFill>
                  <a:schemeClr val="tx1"/>
                </a:solidFill>
              </a:rPr>
              <a:t>Plan                                                            Pr M.HADJADJ-AOUL </a:t>
            </a:r>
          </a:p>
          <a:p>
            <a:r>
              <a:rPr lang="fr-FR" b="1" dirty="0" smtClean="0">
                <a:solidFill>
                  <a:schemeClr val="tx1"/>
                </a:solidFill>
              </a:rPr>
              <a:t>    Année 2017</a:t>
            </a:r>
            <a:endParaRPr lang="fr-FR" sz="2000" dirty="0">
              <a:solidFill>
                <a:schemeClr val="tx1"/>
              </a:solidFill>
            </a:endParaRPr>
          </a:p>
          <a:p>
            <a:pPr lvl="0" algn="l"/>
            <a:r>
              <a:rPr lang="fr-FR" b="1" dirty="0">
                <a:solidFill>
                  <a:schemeClr val="tx1"/>
                </a:solidFill>
              </a:rPr>
              <a:t>INTRODUCTION :</a:t>
            </a:r>
          </a:p>
          <a:p>
            <a:pPr lvl="0" algn="l"/>
            <a:r>
              <a:rPr lang="fr-FR" b="1" dirty="0">
                <a:solidFill>
                  <a:schemeClr val="tx1"/>
                </a:solidFill>
              </a:rPr>
              <a:t>RAPPEL ANATOMIQUE :</a:t>
            </a:r>
          </a:p>
          <a:p>
            <a:pPr lvl="0" algn="l"/>
            <a:r>
              <a:rPr lang="fr-FR" b="1" dirty="0">
                <a:solidFill>
                  <a:schemeClr val="tx1"/>
                </a:solidFill>
              </a:rPr>
              <a:t>CIRCONSTANCES DE DECOUVERTE :</a:t>
            </a:r>
          </a:p>
          <a:p>
            <a:pPr lvl="1" algn="l"/>
            <a:r>
              <a:rPr lang="fr-FR" b="1" i="1" dirty="0">
                <a:solidFill>
                  <a:schemeClr val="tx1"/>
                </a:solidFill>
              </a:rPr>
              <a:t>SYNDROMES MEDIASTINAUX :</a:t>
            </a:r>
          </a:p>
          <a:p>
            <a:pPr lvl="1" algn="l"/>
            <a:r>
              <a:rPr lang="fr-FR" b="1" i="1" dirty="0" smtClean="0">
                <a:solidFill>
                  <a:schemeClr val="tx1"/>
                </a:solidFill>
              </a:rPr>
              <a:t>ANOMALIES </a:t>
            </a:r>
            <a:r>
              <a:rPr lang="fr-FR" b="1" i="1" dirty="0">
                <a:solidFill>
                  <a:schemeClr val="tx1"/>
                </a:solidFill>
              </a:rPr>
              <a:t>EXTRA-THORACIQUES :</a:t>
            </a:r>
          </a:p>
          <a:p>
            <a:pPr lvl="1" algn="l"/>
            <a:r>
              <a:rPr lang="fr-FR" b="1" i="1" dirty="0">
                <a:solidFill>
                  <a:schemeClr val="tx1"/>
                </a:solidFill>
              </a:rPr>
              <a:t>RADIOGRAPHIE THORACIQUE SYSTÉMATIQUE :</a:t>
            </a:r>
          </a:p>
          <a:p>
            <a:pPr lvl="0" algn="l"/>
            <a:r>
              <a:rPr lang="fr-FR" b="1" dirty="0">
                <a:solidFill>
                  <a:schemeClr val="tx1"/>
                </a:solidFill>
              </a:rPr>
              <a:t>IMAGERIE:</a:t>
            </a:r>
          </a:p>
          <a:p>
            <a:pPr lvl="1" algn="l"/>
            <a:r>
              <a:rPr lang="fr-FR" b="1" i="1" dirty="0">
                <a:solidFill>
                  <a:schemeClr val="tx1"/>
                </a:solidFill>
              </a:rPr>
              <a:t>RADIOGRAPHIE THORACIQUE DE FACE ET DE PROFIL :</a:t>
            </a:r>
          </a:p>
          <a:p>
            <a:pPr lvl="1" algn="l"/>
            <a:r>
              <a:rPr lang="fr-FR" b="1" i="1" dirty="0">
                <a:solidFill>
                  <a:schemeClr val="tx1"/>
                </a:solidFill>
              </a:rPr>
              <a:t>SCANNER THORACIQUE :</a:t>
            </a:r>
          </a:p>
          <a:p>
            <a:pPr lvl="1" algn="l"/>
            <a:r>
              <a:rPr lang="fr-FR" b="1" i="1" dirty="0">
                <a:solidFill>
                  <a:schemeClr val="tx1"/>
                </a:solidFill>
              </a:rPr>
              <a:t>IMAGERIE PAR RESONANCE MAGNETIQUE :</a:t>
            </a:r>
          </a:p>
          <a:p>
            <a:pPr lvl="1" algn="l"/>
            <a:r>
              <a:rPr lang="fr-FR" b="1" i="1" dirty="0">
                <a:solidFill>
                  <a:schemeClr val="tx1"/>
                </a:solidFill>
              </a:rPr>
              <a:t>AUTRES EXAMENS :</a:t>
            </a:r>
          </a:p>
          <a:p>
            <a:pPr lvl="0" algn="l"/>
            <a:r>
              <a:rPr lang="fr-FR" b="1" dirty="0">
                <a:solidFill>
                  <a:schemeClr val="tx1"/>
                </a:solidFill>
              </a:rPr>
              <a:t>Diagnostic étiologique des lésions  du médiastin antérieur </a:t>
            </a:r>
          </a:p>
          <a:p>
            <a:pPr lvl="1" algn="l"/>
            <a:r>
              <a:rPr lang="fr-FR" b="1" i="1" dirty="0">
                <a:solidFill>
                  <a:schemeClr val="tx1"/>
                </a:solidFill>
              </a:rPr>
              <a:t>Goitres endothoraciques </a:t>
            </a:r>
          </a:p>
          <a:p>
            <a:pPr lvl="1" algn="l"/>
            <a:r>
              <a:rPr lang="fr-FR" b="1" i="1" dirty="0">
                <a:solidFill>
                  <a:schemeClr val="tx1"/>
                </a:solidFill>
              </a:rPr>
              <a:t>Lésions thymiques :</a:t>
            </a:r>
          </a:p>
          <a:p>
            <a:pPr lvl="1" algn="l"/>
            <a:r>
              <a:rPr lang="fr-FR" b="1" i="1" dirty="0">
                <a:solidFill>
                  <a:schemeClr val="tx1"/>
                </a:solidFill>
              </a:rPr>
              <a:t>Tumeurs germinales du médiastin :</a:t>
            </a:r>
          </a:p>
          <a:p>
            <a:pPr lvl="1" algn="l"/>
            <a:r>
              <a:rPr lang="fr-FR" b="1" i="1" dirty="0">
                <a:solidFill>
                  <a:schemeClr val="tx1"/>
                </a:solidFill>
              </a:rPr>
              <a:t>Pathologie bénigne</a:t>
            </a:r>
          </a:p>
          <a:p>
            <a:pPr lvl="0" algn="l"/>
            <a:r>
              <a:rPr lang="fr-FR" b="1" dirty="0">
                <a:solidFill>
                  <a:schemeClr val="tx1"/>
                </a:solidFill>
              </a:rPr>
              <a:t>Diagnostic étiologique des lésions  du médiastin moyen </a:t>
            </a:r>
          </a:p>
          <a:p>
            <a:pPr lvl="1" algn="l"/>
            <a:r>
              <a:rPr lang="fr-FR" b="1" i="1" dirty="0">
                <a:solidFill>
                  <a:schemeClr val="tx1"/>
                </a:solidFill>
              </a:rPr>
              <a:t>ADENOPATHIES MEDIASTINALES :</a:t>
            </a:r>
          </a:p>
          <a:p>
            <a:pPr lvl="1" algn="l"/>
            <a:r>
              <a:rPr lang="fr-FR" b="1" i="1" dirty="0">
                <a:solidFill>
                  <a:schemeClr val="tx1"/>
                </a:solidFill>
              </a:rPr>
              <a:t>KYSTES BRONCHOGENIQUES :</a:t>
            </a:r>
          </a:p>
          <a:p>
            <a:pPr lvl="0" algn="l"/>
            <a:r>
              <a:rPr lang="fr-FR" b="1" dirty="0">
                <a:solidFill>
                  <a:schemeClr val="tx1"/>
                </a:solidFill>
              </a:rPr>
              <a:t>Diagnostic étiologique des lésions  du médiastin postérieur </a:t>
            </a:r>
          </a:p>
          <a:p>
            <a:pPr algn="l"/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fr-FR" b="1" dirty="0"/>
              <a:t>Diagnostic étiologique des lésions  du médiastin moyen</a:t>
            </a:r>
            <a:r>
              <a:rPr lang="fr-FR" dirty="0"/>
              <a:t> 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2844" y="1214422"/>
            <a:ext cx="8858312" cy="550072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marL="365760" indent="-365760">
              <a:spcBef>
                <a:spcPts val="1200"/>
              </a:spcBef>
              <a:spcAft>
                <a:spcPts val="300"/>
              </a:spcAft>
              <a:tabLst>
                <a:tab pos="365760" algn="l"/>
              </a:tabLst>
            </a:pPr>
            <a:r>
              <a:rPr lang="fr-FR" sz="4800" b="1" i="1" dirty="0" smtClean="0">
                <a:latin typeface="Arial"/>
              </a:rPr>
              <a:t>ADENOPATHIES MEDIASTINALES :</a:t>
            </a:r>
          </a:p>
          <a:p>
            <a:pPr marL="457200" indent="-457200" algn="ctr">
              <a:spcBef>
                <a:spcPts val="1200"/>
              </a:spcBef>
              <a:spcAft>
                <a:spcPts val="300"/>
              </a:spcAft>
              <a:buNone/>
              <a:tabLst>
                <a:tab pos="457200" algn="l"/>
              </a:tabLst>
            </a:pPr>
            <a:r>
              <a:rPr lang="fr-FR" sz="4800" b="1" dirty="0" smtClean="0">
                <a:latin typeface="Times New Roman" pitchFamily="18" charset="0"/>
                <a:cs typeface="Times New Roman" pitchFamily="18" charset="0"/>
              </a:rPr>
              <a:t>-Adénopathies médiastinales bénignes</a:t>
            </a:r>
            <a:r>
              <a:rPr lang="fr-FR" sz="4800" b="1" dirty="0" smtClean="0">
                <a:latin typeface="Arial"/>
              </a:rPr>
              <a:t> </a:t>
            </a:r>
          </a:p>
          <a:p>
            <a:pPr>
              <a:spcAft>
                <a:spcPts val="0"/>
              </a:spcAft>
              <a:buNone/>
            </a:pPr>
            <a:r>
              <a:rPr lang="fr-FR" dirty="0" smtClean="0">
                <a:solidFill>
                  <a:srgbClr val="000000"/>
                </a:solidFill>
                <a:latin typeface="Verdana"/>
                <a:ea typeface="Times New Roman"/>
                <a:cs typeface="Times"/>
              </a:rPr>
              <a:t>-Les granulomatoses :BBS</a:t>
            </a:r>
            <a:r>
              <a:rPr lang="fr-FR" sz="2800" dirty="0" smtClean="0">
                <a:solidFill>
                  <a:srgbClr val="404040"/>
                </a:solidFill>
                <a:latin typeface="Tahoma"/>
                <a:ea typeface="Times New Roman"/>
              </a:rPr>
              <a:t>, </a:t>
            </a:r>
            <a:r>
              <a:rPr lang="fr-FR" dirty="0" smtClean="0">
                <a:solidFill>
                  <a:srgbClr val="000000"/>
                </a:solidFill>
                <a:latin typeface="Verdana"/>
                <a:ea typeface="Times New Roman"/>
                <a:cs typeface="Times"/>
              </a:rPr>
              <a:t>Tuberculose</a:t>
            </a:r>
            <a:r>
              <a:rPr lang="fr-FR" sz="2800" dirty="0" smtClean="0">
                <a:solidFill>
                  <a:srgbClr val="404040"/>
                </a:solidFill>
                <a:latin typeface="Tahoma"/>
                <a:ea typeface="Times New Roman"/>
              </a:rPr>
              <a:t>(</a:t>
            </a:r>
            <a:r>
              <a:rPr lang="fr-FR" dirty="0" smtClean="0">
                <a:solidFill>
                  <a:srgbClr val="000000"/>
                </a:solidFill>
                <a:latin typeface="Verdana"/>
                <a:ea typeface="Times New Roman"/>
                <a:cs typeface="Times"/>
              </a:rPr>
              <a:t>Primo-infection )</a:t>
            </a:r>
            <a:endParaRPr lang="fr-FR" sz="4400" dirty="0" smtClean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  <a:buNone/>
            </a:pPr>
            <a:r>
              <a:rPr lang="fr-FR" dirty="0" smtClean="0">
                <a:solidFill>
                  <a:srgbClr val="000000"/>
                </a:solidFill>
                <a:latin typeface="Verdana"/>
                <a:ea typeface="Times New Roman"/>
                <a:cs typeface="Times"/>
              </a:rPr>
              <a:t>-</a:t>
            </a:r>
            <a:r>
              <a:rPr lang="fr-FR" dirty="0" err="1" smtClean="0">
                <a:solidFill>
                  <a:srgbClr val="000000"/>
                </a:solidFill>
                <a:latin typeface="Verdana"/>
                <a:ea typeface="Times New Roman"/>
                <a:cs typeface="Times"/>
              </a:rPr>
              <a:t>Histoplasmose,MNI</a:t>
            </a:r>
            <a:r>
              <a:rPr lang="fr-FR" dirty="0" smtClean="0">
                <a:solidFill>
                  <a:srgbClr val="000000"/>
                </a:solidFill>
                <a:latin typeface="Verdana"/>
                <a:ea typeface="Times New Roman"/>
                <a:cs typeface="Times"/>
              </a:rPr>
              <a:t>, rubéole, toxoplasmose, staphylococcie.</a:t>
            </a:r>
            <a:endParaRPr lang="fr-FR" sz="4400" dirty="0" smtClean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  <a:buNone/>
            </a:pPr>
            <a:r>
              <a:rPr lang="fr-FR" dirty="0" smtClean="0">
                <a:solidFill>
                  <a:srgbClr val="000000"/>
                </a:solidFill>
                <a:latin typeface="Verdana"/>
                <a:ea typeface="Times New Roman"/>
                <a:cs typeface="Times"/>
              </a:rPr>
              <a:t>-Pneumoconioses : Silicose, Bérylliose.</a:t>
            </a:r>
            <a:endParaRPr lang="fr-FR" sz="4400" dirty="0" smtClean="0">
              <a:latin typeface="Times New Roman"/>
              <a:ea typeface="Times New Roman"/>
            </a:endParaRPr>
          </a:p>
          <a:p>
            <a:pPr marL="548640" indent="-548640" algn="ctr">
              <a:spcBef>
                <a:spcPts val="1200"/>
              </a:spcBef>
              <a:spcAft>
                <a:spcPts val="300"/>
              </a:spcAft>
              <a:buNone/>
              <a:tabLst>
                <a:tab pos="548640" algn="l"/>
              </a:tabLst>
            </a:pPr>
            <a:r>
              <a:rPr lang="fr-FR" sz="5100" b="1" dirty="0" smtClean="0">
                <a:latin typeface="Times New Roman"/>
              </a:rPr>
              <a:t>-Adénopathies médiastinales malignes</a:t>
            </a:r>
            <a:r>
              <a:rPr lang="fr-FR" sz="4800" b="1" dirty="0" smtClean="0">
                <a:latin typeface="Times New Roman"/>
              </a:rPr>
              <a:t> </a:t>
            </a:r>
          </a:p>
          <a:p>
            <a:pPr>
              <a:spcAft>
                <a:spcPts val="0"/>
              </a:spcAft>
              <a:buNone/>
            </a:pPr>
            <a:r>
              <a:rPr lang="fr-FR" dirty="0" smtClean="0">
                <a:solidFill>
                  <a:srgbClr val="000000"/>
                </a:solidFill>
                <a:latin typeface="Verdana"/>
                <a:ea typeface="Times New Roman"/>
                <a:cs typeface="Times"/>
              </a:rPr>
              <a:t>-Maladie de Hodgkin </a:t>
            </a:r>
            <a:r>
              <a:rPr lang="fr-FR" sz="2800" dirty="0" smtClean="0">
                <a:solidFill>
                  <a:srgbClr val="404040"/>
                </a:solidFill>
                <a:latin typeface="Tahoma"/>
                <a:ea typeface="Times New Roman"/>
              </a:rPr>
              <a:t>:</a:t>
            </a:r>
            <a:r>
              <a:rPr lang="fr-FR" dirty="0" smtClean="0">
                <a:solidFill>
                  <a:srgbClr val="000000"/>
                </a:solidFill>
                <a:latin typeface="Verdana"/>
                <a:ea typeface="Times New Roman"/>
                <a:cs typeface="Times"/>
              </a:rPr>
              <a:t> souvent </a:t>
            </a:r>
            <a:r>
              <a:rPr lang="fr-FR" dirty="0" err="1" smtClean="0">
                <a:solidFill>
                  <a:srgbClr val="000000"/>
                </a:solidFill>
                <a:latin typeface="Verdana"/>
                <a:ea typeface="Times New Roman"/>
                <a:cs typeface="Times"/>
              </a:rPr>
              <a:t>scléro</a:t>
            </a:r>
            <a:r>
              <a:rPr lang="fr-FR" dirty="0" smtClean="0">
                <a:solidFill>
                  <a:srgbClr val="000000"/>
                </a:solidFill>
                <a:latin typeface="Verdana"/>
                <a:ea typeface="Times New Roman"/>
                <a:cs typeface="Times"/>
              </a:rPr>
              <a:t>-nodulaire.</a:t>
            </a:r>
            <a:endParaRPr lang="fr-FR" sz="4400" dirty="0" smtClean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  <a:buNone/>
            </a:pPr>
            <a:r>
              <a:rPr lang="fr-FR" dirty="0" smtClean="0">
                <a:solidFill>
                  <a:srgbClr val="000000"/>
                </a:solidFill>
                <a:latin typeface="Verdana"/>
                <a:ea typeface="Times New Roman"/>
                <a:cs typeface="Times"/>
              </a:rPr>
              <a:t>-Lymphomes malins non hodgkiniens</a:t>
            </a:r>
            <a:endParaRPr lang="fr-FR" sz="4400" dirty="0" smtClean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  <a:buNone/>
            </a:pPr>
            <a:r>
              <a:rPr lang="fr-FR" dirty="0" smtClean="0">
                <a:solidFill>
                  <a:srgbClr val="000000"/>
                </a:solidFill>
                <a:latin typeface="Verdana"/>
                <a:ea typeface="Times New Roman"/>
                <a:cs typeface="Times"/>
              </a:rPr>
              <a:t>-Adénopathies métastatiques</a:t>
            </a:r>
            <a:endParaRPr lang="fr-FR" sz="4400" dirty="0" smtClean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  <a:buNone/>
            </a:pPr>
            <a:r>
              <a:rPr lang="fr-FR" dirty="0" smtClean="0">
                <a:solidFill>
                  <a:srgbClr val="000000"/>
                </a:solidFill>
                <a:latin typeface="Verdana"/>
                <a:ea typeface="Times New Roman"/>
                <a:cs typeface="Times"/>
              </a:rPr>
              <a:t>  -Carcinome de siège </a:t>
            </a:r>
            <a:r>
              <a:rPr lang="fr-FR" dirty="0" err="1" smtClean="0">
                <a:solidFill>
                  <a:srgbClr val="000000"/>
                </a:solidFill>
                <a:latin typeface="Verdana"/>
                <a:ea typeface="Times New Roman"/>
                <a:cs typeface="Times"/>
              </a:rPr>
              <a:t>locorégional:CPC</a:t>
            </a:r>
            <a:r>
              <a:rPr lang="fr-FR" dirty="0" smtClean="0">
                <a:solidFill>
                  <a:srgbClr val="000000"/>
                </a:solidFill>
                <a:latin typeface="Verdana"/>
                <a:ea typeface="Times New Roman"/>
                <a:cs typeface="Times"/>
              </a:rPr>
              <a:t>, carcinome </a:t>
            </a:r>
            <a:r>
              <a:rPr lang="fr-FR" dirty="0" err="1" smtClean="0">
                <a:solidFill>
                  <a:srgbClr val="000000"/>
                </a:solidFill>
                <a:latin typeface="Verdana"/>
                <a:ea typeface="Times New Roman"/>
                <a:cs typeface="Times"/>
              </a:rPr>
              <a:t>oesophagien</a:t>
            </a:r>
            <a:r>
              <a:rPr lang="fr-FR" dirty="0" smtClean="0">
                <a:solidFill>
                  <a:srgbClr val="000000"/>
                </a:solidFill>
                <a:latin typeface="Verdana"/>
                <a:ea typeface="Times New Roman"/>
                <a:cs typeface="Times"/>
              </a:rPr>
              <a:t> ou mammaire.</a:t>
            </a:r>
          </a:p>
          <a:p>
            <a:pPr>
              <a:spcAft>
                <a:spcPts val="0"/>
              </a:spcAft>
              <a:buNone/>
            </a:pPr>
            <a:r>
              <a:rPr lang="fr-FR" dirty="0">
                <a:solidFill>
                  <a:srgbClr val="000000"/>
                </a:solidFill>
                <a:latin typeface="Verdana"/>
                <a:ea typeface="Times New Roman"/>
                <a:cs typeface="Times"/>
              </a:rPr>
              <a:t> </a:t>
            </a:r>
            <a:r>
              <a:rPr lang="fr-FR" dirty="0" smtClean="0">
                <a:solidFill>
                  <a:srgbClr val="000000"/>
                </a:solidFill>
                <a:latin typeface="Verdana"/>
                <a:ea typeface="Times New Roman"/>
                <a:cs typeface="Times"/>
              </a:rPr>
              <a:t> -Carcinome situé a distance: carcinome rénal, testiculaire..</a:t>
            </a:r>
            <a:endParaRPr lang="fr-FR" sz="4400" dirty="0" smtClean="0">
              <a:latin typeface="Times New Roman"/>
              <a:ea typeface="Times New Roman"/>
            </a:endParaRPr>
          </a:p>
          <a:p>
            <a:r>
              <a:rPr lang="fr-FR" sz="4600" b="1" i="1" dirty="0" smtClean="0">
                <a:latin typeface="Times New Roman"/>
                <a:ea typeface="Times New Roman"/>
              </a:rPr>
              <a:t>KYSTES BRONCHOGENIQUES</a:t>
            </a:r>
            <a:r>
              <a:rPr lang="fr-FR" dirty="0" smtClean="0">
                <a:latin typeface="Times New Roman"/>
                <a:ea typeface="Times New Roman"/>
              </a:rPr>
              <a:t> </a:t>
            </a:r>
            <a:endParaRPr lang="fr-F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72547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r-FR" sz="3200" b="1" dirty="0"/>
              <a:t>TUMEURS NERVEUSES DU MÉDIASTIN </a:t>
            </a:r>
            <a:r>
              <a:rPr lang="fr-FR" sz="3200" b="1" dirty="0" smtClean="0"/>
              <a:t>POSTERIEUR</a:t>
            </a:r>
            <a:endParaRPr lang="fr-FR" sz="32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071546"/>
            <a:ext cx="9144000" cy="564360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algn="just"/>
            <a:r>
              <a:rPr lang="fr-FR" b="1" dirty="0" smtClean="0"/>
              <a:t>siègent </a:t>
            </a:r>
            <a:r>
              <a:rPr lang="fr-FR" b="1" dirty="0"/>
              <a:t>dans la gouttière </a:t>
            </a:r>
            <a:r>
              <a:rPr lang="fr-FR" b="1" dirty="0" err="1"/>
              <a:t>costo</a:t>
            </a:r>
            <a:r>
              <a:rPr lang="fr-FR" b="1" dirty="0"/>
              <a:t>-vertébrale, </a:t>
            </a:r>
            <a:r>
              <a:rPr lang="fr-FR" b="1" dirty="0" smtClean="0"/>
              <a:t>souvent </a:t>
            </a:r>
            <a:r>
              <a:rPr lang="fr-FR" b="1" dirty="0"/>
              <a:t>asymptomatiques ou révélées par un syndrome de Claude Bernard-</a:t>
            </a:r>
            <a:r>
              <a:rPr lang="fr-FR" b="1" dirty="0" err="1"/>
              <a:t>Horner</a:t>
            </a:r>
            <a:r>
              <a:rPr lang="fr-FR" b="1" dirty="0"/>
              <a:t>, des signes radiculaires associés a des signes de compression médullaire (tumeur en sablier).</a:t>
            </a:r>
          </a:p>
          <a:p>
            <a:pPr>
              <a:buNone/>
            </a:pPr>
            <a:r>
              <a:rPr lang="fr-FR" dirty="0"/>
              <a:t>-</a:t>
            </a:r>
            <a:r>
              <a:rPr lang="fr-FR" b="1" dirty="0" err="1" smtClean="0"/>
              <a:t>Schwannomes</a:t>
            </a:r>
            <a:endParaRPr lang="fr-FR" dirty="0"/>
          </a:p>
          <a:p>
            <a:pPr>
              <a:buNone/>
            </a:pPr>
            <a:r>
              <a:rPr lang="fr-FR" dirty="0"/>
              <a:t>-</a:t>
            </a:r>
            <a:r>
              <a:rPr lang="fr-FR" b="1" dirty="0"/>
              <a:t>Neurofibromes et neurinomes:</a:t>
            </a:r>
            <a:r>
              <a:rPr lang="fr-FR" dirty="0"/>
              <a:t> isolés ou dans le cadre d'une maladie de </a:t>
            </a:r>
            <a:r>
              <a:rPr lang="fr-FR" dirty="0" smtClean="0"/>
              <a:t>Recklinghausen</a:t>
            </a:r>
            <a:endParaRPr lang="fr-FR" dirty="0"/>
          </a:p>
          <a:p>
            <a:pPr>
              <a:buNone/>
            </a:pPr>
            <a:r>
              <a:rPr lang="fr-FR" dirty="0"/>
              <a:t>-</a:t>
            </a:r>
            <a:r>
              <a:rPr lang="fr-FR" b="1" dirty="0" err="1"/>
              <a:t>Neuroblastomes</a:t>
            </a:r>
            <a:r>
              <a:rPr lang="fr-FR" dirty="0" smtClean="0"/>
              <a:t>:</a:t>
            </a:r>
            <a:endParaRPr lang="fr-FR" dirty="0"/>
          </a:p>
          <a:p>
            <a:pPr>
              <a:buNone/>
            </a:pPr>
            <a:r>
              <a:rPr lang="fr-FR" dirty="0"/>
              <a:t>-</a:t>
            </a:r>
            <a:r>
              <a:rPr lang="fr-FR" b="1" dirty="0" err="1"/>
              <a:t>Ganglioneuromes</a:t>
            </a:r>
            <a:r>
              <a:rPr lang="fr-FR" dirty="0"/>
              <a:t>: tumeurs "matures", bénignes, de l'adolescent.</a:t>
            </a:r>
          </a:p>
          <a:p>
            <a:pPr>
              <a:buNone/>
            </a:pPr>
            <a:r>
              <a:rPr lang="fr-FR" dirty="0"/>
              <a:t>-</a:t>
            </a:r>
            <a:r>
              <a:rPr lang="fr-FR" b="1" dirty="0" err="1"/>
              <a:t>Méningocèles</a:t>
            </a:r>
            <a:r>
              <a:rPr lang="fr-FR" dirty="0"/>
              <a:t>: exceptionnels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85786" y="214290"/>
            <a:ext cx="7772400" cy="1470025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fr-FR" b="1" dirty="0"/>
              <a:t>INTRODUCTION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85720" y="1928802"/>
            <a:ext cx="8501122" cy="370999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just"/>
            <a:r>
              <a:rPr lang="fr-FR" b="1" dirty="0">
                <a:solidFill>
                  <a:schemeClr val="tx1"/>
                </a:solidFill>
              </a:rPr>
              <a:t>Variée, englobe les adénopathies, tumeurs hautement malignes et les tumeurs bénignes </a:t>
            </a:r>
            <a:br>
              <a:rPr lang="fr-FR" b="1" dirty="0">
                <a:solidFill>
                  <a:schemeClr val="tx1"/>
                </a:solidFill>
              </a:rPr>
            </a:br>
            <a:r>
              <a:rPr lang="fr-FR" b="1" dirty="0">
                <a:solidFill>
                  <a:schemeClr val="tx1"/>
                </a:solidFill>
              </a:rPr>
              <a:t> la conduite diagnostique, probabiliste, est guidée par la localisation de la tumeur dans le médiastin     </a:t>
            </a:r>
            <a:r>
              <a:rPr lang="fr-FR" b="1" dirty="0">
                <a:solidFill>
                  <a:srgbClr val="002060"/>
                </a:solidFill>
              </a:rPr>
              <a:t>(dg topographique)</a:t>
            </a:r>
            <a:r>
              <a:rPr lang="fr-FR" b="1" dirty="0">
                <a:solidFill>
                  <a:schemeClr val="tx1"/>
                </a:solidFill>
              </a:rPr>
              <a:t>. Cependant, le diagnostic final </a:t>
            </a:r>
            <a:r>
              <a:rPr lang="fr-FR" b="1" dirty="0" smtClean="0">
                <a:solidFill>
                  <a:schemeClr val="tx1"/>
                </a:solidFill>
              </a:rPr>
              <a:t>repose </a:t>
            </a:r>
            <a:r>
              <a:rPr lang="fr-FR" b="1" dirty="0">
                <a:solidFill>
                  <a:schemeClr val="tx1"/>
                </a:solidFill>
              </a:rPr>
              <a:t>souvent sur un </a:t>
            </a:r>
            <a:r>
              <a:rPr lang="fr-FR" b="1" dirty="0">
                <a:solidFill>
                  <a:srgbClr val="FF0000"/>
                </a:solidFill>
              </a:rPr>
              <a:t>prélèvement histologique</a:t>
            </a:r>
            <a:r>
              <a:rPr lang="fr-FR" b="1" dirty="0">
                <a:solidFill>
                  <a:schemeClr val="tx1"/>
                </a:solidFill>
              </a:rPr>
              <a:t>.</a:t>
            </a:r>
            <a:endParaRPr lang="fr-FR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86834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fr-FR" b="1" dirty="0"/>
              <a:t>RAPPEL ANATOMIQUE</a:t>
            </a:r>
            <a:r>
              <a:rPr lang="fr-FR" dirty="0"/>
              <a:t> 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2844" y="1214422"/>
            <a:ext cx="8786874" cy="564357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r>
              <a:rPr lang="fr-FR" b="1" dirty="0"/>
              <a:t>Le médiastin est l'espace </a:t>
            </a:r>
            <a:r>
              <a:rPr lang="fr-FR" b="1" dirty="0" smtClean="0"/>
              <a:t>médio thoracique </a:t>
            </a:r>
            <a:r>
              <a:rPr lang="fr-FR" b="1" dirty="0"/>
              <a:t>situé entre les deux poumons. Il est limité:</a:t>
            </a:r>
          </a:p>
          <a:p>
            <a:pPr>
              <a:buNone/>
            </a:pPr>
            <a:r>
              <a:rPr lang="fr-FR" b="1" dirty="0" smtClean="0"/>
              <a:t>                                  - </a:t>
            </a:r>
            <a:r>
              <a:rPr lang="fr-FR" b="1" dirty="0"/>
              <a:t>en avant par le plastron sterno-costal.</a:t>
            </a:r>
          </a:p>
          <a:p>
            <a:pPr>
              <a:buNone/>
            </a:pPr>
            <a:r>
              <a:rPr lang="fr-FR" b="1" dirty="0" smtClean="0"/>
              <a:t>                                  - </a:t>
            </a:r>
            <a:r>
              <a:rPr lang="fr-FR" b="1" dirty="0"/>
              <a:t>en arrière par le rachis et les gouttières </a:t>
            </a:r>
            <a:r>
              <a:rPr lang="fr-FR" b="1" dirty="0" err="1"/>
              <a:t>costo</a:t>
            </a:r>
            <a:r>
              <a:rPr lang="fr-FR" b="1" dirty="0"/>
              <a:t>-vertébrales.</a:t>
            </a:r>
          </a:p>
          <a:p>
            <a:pPr>
              <a:buNone/>
            </a:pPr>
            <a:r>
              <a:rPr lang="fr-FR" b="1" dirty="0" smtClean="0"/>
              <a:t>                                  - </a:t>
            </a:r>
            <a:r>
              <a:rPr lang="fr-FR" b="1" dirty="0"/>
              <a:t>latéralement, par les plèvres </a:t>
            </a:r>
            <a:r>
              <a:rPr lang="fr-FR" b="1" dirty="0" err="1"/>
              <a:t>médiastines</a:t>
            </a:r>
            <a:r>
              <a:rPr lang="fr-FR" b="1" dirty="0"/>
              <a:t>.</a:t>
            </a:r>
          </a:p>
          <a:p>
            <a:pPr>
              <a:buNone/>
            </a:pPr>
            <a:r>
              <a:rPr lang="fr-FR" b="1" dirty="0" smtClean="0"/>
              <a:t>                                  - </a:t>
            </a:r>
            <a:r>
              <a:rPr lang="fr-FR" b="1" dirty="0"/>
              <a:t>en bas, par le diaphragme.</a:t>
            </a:r>
          </a:p>
          <a:p>
            <a:pPr>
              <a:buNone/>
            </a:pPr>
            <a:r>
              <a:rPr lang="fr-FR" b="1" dirty="0" smtClean="0"/>
              <a:t>                                  - </a:t>
            </a:r>
            <a:r>
              <a:rPr lang="fr-FR" b="1" dirty="0"/>
              <a:t>en haut, par l'orifice cervico-thoracique.</a:t>
            </a:r>
          </a:p>
          <a:p>
            <a:pPr>
              <a:buNone/>
            </a:pPr>
            <a:r>
              <a:rPr lang="fr-FR" b="1" dirty="0"/>
              <a:t> </a:t>
            </a:r>
          </a:p>
          <a:p>
            <a:pPr lvl="0"/>
            <a:r>
              <a:rPr lang="fr-FR" b="1" dirty="0"/>
              <a:t>Le médiastin est </a:t>
            </a:r>
            <a:r>
              <a:rPr lang="fr-FR" b="1" dirty="0" smtClean="0"/>
              <a:t>divisé en 3 compartiments dans le sens </a:t>
            </a:r>
            <a:r>
              <a:rPr lang="fr-FR" b="1" u="sng" dirty="0" smtClean="0">
                <a:solidFill>
                  <a:srgbClr val="002060"/>
                </a:solidFill>
              </a:rPr>
              <a:t>antéropostérieur</a:t>
            </a:r>
          </a:p>
          <a:p>
            <a:pPr lvl="0">
              <a:buNone/>
            </a:pPr>
            <a:r>
              <a:rPr lang="fr-FR" b="1" dirty="0" smtClean="0"/>
              <a:t>                                  -antérieur</a:t>
            </a:r>
            <a:r>
              <a:rPr lang="fr-FR" b="1" dirty="0"/>
              <a:t>, en avant de l'axe </a:t>
            </a:r>
            <a:r>
              <a:rPr lang="fr-FR" b="1" dirty="0" err="1"/>
              <a:t>trachéo</a:t>
            </a:r>
            <a:r>
              <a:rPr lang="fr-FR" b="1" dirty="0"/>
              <a:t>-bronchique</a:t>
            </a:r>
          </a:p>
          <a:p>
            <a:pPr>
              <a:buNone/>
            </a:pPr>
            <a:r>
              <a:rPr lang="fr-FR" b="1" dirty="0" smtClean="0"/>
              <a:t>                                  - </a:t>
            </a:r>
            <a:r>
              <a:rPr lang="fr-FR" b="1" dirty="0"/>
              <a:t>postérieur, en arrière de l'axe </a:t>
            </a:r>
            <a:r>
              <a:rPr lang="fr-FR" b="1" dirty="0" err="1"/>
              <a:t>trachéo</a:t>
            </a:r>
            <a:r>
              <a:rPr lang="fr-FR" b="1" dirty="0"/>
              <a:t> bronchique                                                                          </a:t>
            </a:r>
            <a:r>
              <a:rPr lang="fr-FR" b="1" dirty="0" smtClean="0"/>
              <a:t>    </a:t>
            </a:r>
          </a:p>
          <a:p>
            <a:pPr>
              <a:buNone/>
            </a:pPr>
            <a:r>
              <a:rPr lang="fr-FR" b="1" dirty="0" smtClean="0"/>
              <a:t>                                  - moyen, dans le plan de cet axe.</a:t>
            </a:r>
          </a:p>
          <a:p>
            <a:pPr>
              <a:buNone/>
            </a:pPr>
            <a:r>
              <a:rPr lang="fr-FR" b="1" dirty="0"/>
              <a:t> </a:t>
            </a:r>
          </a:p>
          <a:p>
            <a:pPr>
              <a:buNone/>
            </a:pPr>
            <a:r>
              <a:rPr lang="fr-FR" b="1" dirty="0"/>
              <a:t> </a:t>
            </a:r>
          </a:p>
          <a:p>
            <a:r>
              <a:rPr lang="fr-FR" b="1" dirty="0"/>
              <a:t>En trois étages, </a:t>
            </a:r>
            <a:r>
              <a:rPr lang="fr-FR" b="1" u="sng" dirty="0">
                <a:solidFill>
                  <a:srgbClr val="002060"/>
                </a:solidFill>
              </a:rPr>
              <a:t>de haut en bas</a:t>
            </a:r>
            <a:r>
              <a:rPr lang="fr-FR" b="1" dirty="0"/>
              <a:t>:    </a:t>
            </a:r>
            <a:r>
              <a:rPr lang="fr-FR" b="1" dirty="0" smtClean="0"/>
              <a:t> </a:t>
            </a:r>
            <a:r>
              <a:rPr lang="fr-FR" b="1" dirty="0"/>
              <a:t>- supérieur, au-dessus de l'aorte horizontale.</a:t>
            </a:r>
          </a:p>
          <a:p>
            <a:pPr>
              <a:buNone/>
            </a:pPr>
            <a:r>
              <a:rPr lang="fr-FR" b="1" dirty="0" smtClean="0"/>
              <a:t>                                                                     - </a:t>
            </a:r>
            <a:r>
              <a:rPr lang="fr-FR" b="1" dirty="0"/>
              <a:t>inférieur, sous la carène.</a:t>
            </a:r>
          </a:p>
          <a:p>
            <a:pPr>
              <a:buNone/>
            </a:pPr>
            <a:r>
              <a:rPr lang="fr-FR" b="1" dirty="0" smtClean="0"/>
              <a:t>                                                                     - </a:t>
            </a:r>
            <a:r>
              <a:rPr lang="fr-FR" b="1" dirty="0"/>
              <a:t>moyen, entre l'arche aortique et la carène.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fr-FR" b="1" dirty="0"/>
              <a:t>CIRCONSTANCES DE DECOUVERTE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fr-FR" b="1" i="1" dirty="0"/>
              <a:t>SYNDROMES MEDIASTINAUX :</a:t>
            </a:r>
          </a:p>
          <a:p>
            <a:pPr algn="just">
              <a:buNone/>
            </a:pPr>
            <a:r>
              <a:rPr lang="fr-FR" dirty="0" smtClean="0"/>
              <a:t>    traduisent </a:t>
            </a:r>
            <a:r>
              <a:rPr lang="fr-FR" dirty="0"/>
              <a:t>l'irritation, l'envahissement ou la compression d'un ou plusieurs organes du médiastin.</a:t>
            </a:r>
          </a:p>
          <a:p>
            <a:r>
              <a:rPr lang="fr-FR" b="1" dirty="0"/>
              <a:t>Atteinte veineuse</a:t>
            </a:r>
          </a:p>
          <a:p>
            <a:pPr algn="just">
              <a:buNone/>
            </a:pPr>
            <a:r>
              <a:rPr lang="fr-FR" b="1" dirty="0" smtClean="0"/>
              <a:t>-Syndrome </a:t>
            </a:r>
            <a:r>
              <a:rPr lang="fr-FR" b="1" dirty="0"/>
              <a:t>cave supérieur</a:t>
            </a:r>
            <a:r>
              <a:rPr lang="fr-FR" dirty="0"/>
              <a:t> </a:t>
            </a:r>
            <a:r>
              <a:rPr lang="fr-FR" dirty="0" smtClean="0"/>
              <a:t>=cyanose </a:t>
            </a:r>
            <a:r>
              <a:rPr lang="fr-FR" dirty="0"/>
              <a:t>de la face et de la partie supérieure du thorax. œdème en pèlerine </a:t>
            </a:r>
            <a:r>
              <a:rPr lang="fr-FR" dirty="0" smtClean="0"/>
              <a:t>par </a:t>
            </a:r>
            <a:r>
              <a:rPr lang="fr-FR" dirty="0"/>
              <a:t>comblement des creux sus-claviculaires turgescence des veines jugulaires. Vertiges, bourdonnements d'oreilles, céphalées et circulation veineuse collatérale </a:t>
            </a:r>
            <a:r>
              <a:rPr lang="fr-FR" dirty="0" err="1"/>
              <a:t>préthoracique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2844" y="142852"/>
            <a:ext cx="8858312" cy="657229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r>
              <a:rPr lang="fr-FR" b="1" dirty="0"/>
              <a:t>Atteinte bronchique</a:t>
            </a:r>
          </a:p>
          <a:p>
            <a:pPr algn="just">
              <a:buNone/>
            </a:pPr>
            <a:r>
              <a:rPr lang="fr-FR" dirty="0" smtClean="0"/>
              <a:t>-(</a:t>
            </a:r>
            <a:r>
              <a:rPr lang="fr-FR" b="1" dirty="0" smtClean="0"/>
              <a:t>la </a:t>
            </a:r>
            <a:r>
              <a:rPr lang="fr-FR" b="1" dirty="0"/>
              <a:t>trachée ou des bronches </a:t>
            </a:r>
            <a:r>
              <a:rPr lang="fr-FR" b="1" dirty="0" smtClean="0"/>
              <a:t>souches)</a:t>
            </a:r>
            <a:r>
              <a:rPr lang="fr-FR" dirty="0" smtClean="0"/>
              <a:t> </a:t>
            </a:r>
            <a:r>
              <a:rPr lang="fr-FR" dirty="0"/>
              <a:t>se traduit par une dyspnée </a:t>
            </a:r>
            <a:r>
              <a:rPr lang="fr-FR" dirty="0" smtClean="0"/>
              <a:t>inspiratoire + </a:t>
            </a:r>
            <a:r>
              <a:rPr lang="fr-FR" dirty="0"/>
              <a:t>cornage </a:t>
            </a:r>
            <a:r>
              <a:rPr lang="fr-FR" dirty="0" smtClean="0"/>
              <a:t>+tirage</a:t>
            </a:r>
            <a:r>
              <a:rPr lang="fr-FR" dirty="0"/>
              <a:t>, une toux sèche et quinteuse.</a:t>
            </a:r>
          </a:p>
          <a:p>
            <a:pPr algn="just"/>
            <a:r>
              <a:rPr lang="fr-FR" b="1" dirty="0"/>
              <a:t>Atteinte nerveuse</a:t>
            </a:r>
          </a:p>
          <a:p>
            <a:pPr algn="just">
              <a:buNone/>
            </a:pPr>
            <a:r>
              <a:rPr lang="fr-FR" b="1" dirty="0"/>
              <a:t>-</a:t>
            </a:r>
            <a:r>
              <a:rPr lang="fr-FR" b="1" dirty="0" smtClean="0"/>
              <a:t>Du </a:t>
            </a:r>
            <a:r>
              <a:rPr lang="fr-FR" b="1" dirty="0"/>
              <a:t>récurrent gauche</a:t>
            </a:r>
            <a:r>
              <a:rPr lang="fr-FR" dirty="0"/>
              <a:t>:- enrouement+ voie bitonale par paralysie de la corde vocale gauche</a:t>
            </a:r>
            <a:r>
              <a:rPr lang="fr-FR" dirty="0" smtClean="0"/>
              <a:t>.</a:t>
            </a:r>
            <a:r>
              <a:rPr lang="fr-FR" dirty="0"/>
              <a:t> </a:t>
            </a:r>
          </a:p>
          <a:p>
            <a:pPr algn="just">
              <a:buNone/>
            </a:pPr>
            <a:r>
              <a:rPr lang="fr-FR" b="1" dirty="0"/>
              <a:t>-</a:t>
            </a:r>
            <a:r>
              <a:rPr lang="fr-FR" b="1" dirty="0" smtClean="0"/>
              <a:t>Du </a:t>
            </a:r>
            <a:r>
              <a:rPr lang="fr-FR" b="1" dirty="0"/>
              <a:t>phrénique</a:t>
            </a:r>
            <a:r>
              <a:rPr lang="fr-FR" dirty="0"/>
              <a:t>:- hoquet+ascension d'une hémi coupole immobile en scopie</a:t>
            </a:r>
            <a:r>
              <a:rPr lang="fr-FR" dirty="0" smtClean="0"/>
              <a:t>.</a:t>
            </a:r>
            <a:r>
              <a:rPr lang="fr-FR" dirty="0"/>
              <a:t> </a:t>
            </a:r>
          </a:p>
          <a:p>
            <a:pPr algn="just">
              <a:buNone/>
            </a:pPr>
            <a:r>
              <a:rPr lang="fr-FR" b="1" dirty="0"/>
              <a:t>-</a:t>
            </a:r>
            <a:r>
              <a:rPr lang="fr-FR" b="1" dirty="0" smtClean="0"/>
              <a:t>Du </a:t>
            </a:r>
            <a:r>
              <a:rPr lang="fr-FR" b="1" dirty="0"/>
              <a:t>sympathique cervical</a:t>
            </a:r>
            <a:r>
              <a:rPr lang="fr-FR" dirty="0"/>
              <a:t>: syndrome de Claude Bernard-</a:t>
            </a:r>
            <a:r>
              <a:rPr lang="fr-FR" dirty="0" err="1"/>
              <a:t>Horner</a:t>
            </a:r>
            <a:r>
              <a:rPr lang="fr-FR" dirty="0"/>
              <a:t> (ptosis, myosis, énophtalmie</a:t>
            </a:r>
            <a:r>
              <a:rPr lang="fr-FR" dirty="0" smtClean="0"/>
              <a:t>).</a:t>
            </a:r>
            <a:r>
              <a:rPr lang="fr-FR" dirty="0"/>
              <a:t> </a:t>
            </a:r>
          </a:p>
          <a:p>
            <a:pPr algn="just">
              <a:buNone/>
            </a:pPr>
            <a:r>
              <a:rPr lang="fr-FR" b="1" dirty="0"/>
              <a:t>-</a:t>
            </a:r>
            <a:r>
              <a:rPr lang="fr-FR" b="1" dirty="0" smtClean="0"/>
              <a:t>Du </a:t>
            </a:r>
            <a:r>
              <a:rPr lang="fr-FR" b="1" dirty="0"/>
              <a:t>sympathique dorsal</a:t>
            </a:r>
            <a:r>
              <a:rPr lang="fr-FR" dirty="0"/>
              <a:t>: hypersudation unilatérale</a:t>
            </a:r>
            <a:r>
              <a:rPr lang="fr-FR" dirty="0" smtClean="0"/>
              <a:t>.</a:t>
            </a:r>
            <a:r>
              <a:rPr lang="fr-FR" dirty="0"/>
              <a:t> </a:t>
            </a:r>
          </a:p>
          <a:p>
            <a:pPr algn="just">
              <a:buNone/>
            </a:pPr>
            <a:r>
              <a:rPr lang="fr-FR" b="1" dirty="0"/>
              <a:t>-</a:t>
            </a:r>
            <a:r>
              <a:rPr lang="fr-FR" b="1" dirty="0" smtClean="0"/>
              <a:t>Du </a:t>
            </a:r>
            <a:r>
              <a:rPr lang="fr-FR" b="1" dirty="0"/>
              <a:t>plexus brachial</a:t>
            </a:r>
            <a:r>
              <a:rPr lang="fr-FR" dirty="0"/>
              <a:t> (racines C8-D1): douleur de l'épaule irradiant a la face interne du membre supérieur, avec troubles sensitifs</a:t>
            </a:r>
          </a:p>
          <a:p>
            <a:pPr algn="just"/>
            <a:r>
              <a:rPr lang="fr-FR" b="1" dirty="0"/>
              <a:t>Chylothorax </a:t>
            </a:r>
            <a:r>
              <a:rPr lang="fr-FR" dirty="0"/>
              <a:t>par Atteinte du canal thoracique : </a:t>
            </a:r>
            <a:endParaRPr lang="fr-FR" b="1" dirty="0"/>
          </a:p>
          <a:p>
            <a:pPr algn="just"/>
            <a:r>
              <a:rPr lang="fr-FR" dirty="0"/>
              <a:t>Dysphagie </a:t>
            </a:r>
            <a:r>
              <a:rPr lang="fr-FR" b="1" dirty="0"/>
              <a:t>par Atteinte œsophagiennes</a:t>
            </a:r>
            <a:r>
              <a:rPr lang="fr-FR" dirty="0"/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42852"/>
            <a:ext cx="9144000" cy="657229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r>
              <a:rPr lang="fr-FR" b="1" i="1" dirty="0"/>
              <a:t>ANOMALIES EXTRA-THORACIQUES :</a:t>
            </a:r>
          </a:p>
          <a:p>
            <a:pPr algn="just"/>
            <a:r>
              <a:rPr lang="fr-FR" dirty="0"/>
              <a:t>Certaines associations ont une valeur diagnostique:</a:t>
            </a:r>
          </a:p>
          <a:p>
            <a:pPr>
              <a:buNone/>
            </a:pPr>
            <a:r>
              <a:rPr lang="fr-FR" dirty="0"/>
              <a:t>-</a:t>
            </a:r>
            <a:r>
              <a:rPr lang="fr-FR" dirty="0" smtClean="0"/>
              <a:t>myasthénie</a:t>
            </a:r>
            <a:r>
              <a:rPr lang="fr-FR" dirty="0"/>
              <a:t>, </a:t>
            </a:r>
            <a:r>
              <a:rPr lang="fr-FR" sz="2600" dirty="0"/>
              <a:t>hypogammaglobulinémie</a:t>
            </a:r>
            <a:r>
              <a:rPr lang="fr-FR" dirty="0"/>
              <a:t>, anémie et </a:t>
            </a:r>
            <a:r>
              <a:rPr lang="fr-FR" dirty="0">
                <a:solidFill>
                  <a:srgbClr val="002060"/>
                </a:solidFill>
              </a:rPr>
              <a:t>thymome</a:t>
            </a:r>
            <a:r>
              <a:rPr lang="fr-FR" dirty="0"/>
              <a:t>.</a:t>
            </a:r>
          </a:p>
          <a:p>
            <a:pPr>
              <a:buNone/>
            </a:pPr>
            <a:r>
              <a:rPr lang="fr-FR" dirty="0"/>
              <a:t>-</a:t>
            </a:r>
            <a:r>
              <a:rPr lang="fr-FR" dirty="0" smtClean="0"/>
              <a:t>maladie </a:t>
            </a:r>
            <a:r>
              <a:rPr lang="fr-FR" dirty="0"/>
              <a:t>de Recklinghausen et neurinome </a:t>
            </a:r>
            <a:r>
              <a:rPr lang="fr-FR" sz="3000" dirty="0" err="1"/>
              <a:t>intrathoracique</a:t>
            </a:r>
            <a:r>
              <a:rPr lang="fr-FR" sz="3000" dirty="0"/>
              <a:t>.</a:t>
            </a:r>
          </a:p>
          <a:p>
            <a:pPr algn="just">
              <a:buNone/>
            </a:pPr>
            <a:r>
              <a:rPr lang="fr-FR" dirty="0"/>
              <a:t>-</a:t>
            </a:r>
            <a:r>
              <a:rPr lang="fr-FR" dirty="0" smtClean="0"/>
              <a:t>érythème </a:t>
            </a:r>
            <a:r>
              <a:rPr lang="fr-FR" dirty="0"/>
              <a:t>noueux et </a:t>
            </a:r>
            <a:r>
              <a:rPr lang="fr-FR" dirty="0" err="1"/>
              <a:t>sarcoidose</a:t>
            </a:r>
            <a:r>
              <a:rPr lang="fr-FR" dirty="0"/>
              <a:t>.</a:t>
            </a:r>
          </a:p>
          <a:p>
            <a:pPr algn="just">
              <a:buNone/>
            </a:pPr>
            <a:r>
              <a:rPr lang="fr-FR" dirty="0"/>
              <a:t>-</a:t>
            </a:r>
            <a:r>
              <a:rPr lang="fr-FR" dirty="0" smtClean="0"/>
              <a:t>syndrome </a:t>
            </a:r>
            <a:r>
              <a:rPr lang="fr-FR" dirty="0"/>
              <a:t>de Pierre Marie et </a:t>
            </a:r>
            <a:r>
              <a:rPr lang="fr-FR" dirty="0" smtClean="0"/>
              <a:t>KC </a:t>
            </a:r>
            <a:r>
              <a:rPr lang="fr-FR" dirty="0"/>
              <a:t>bronchique primitif.</a:t>
            </a:r>
          </a:p>
          <a:p>
            <a:pPr algn="just">
              <a:buNone/>
            </a:pPr>
            <a:r>
              <a:rPr lang="fr-FR" dirty="0"/>
              <a:t>-</a:t>
            </a:r>
            <a:r>
              <a:rPr lang="fr-FR" dirty="0" smtClean="0"/>
              <a:t>gynécomastie </a:t>
            </a:r>
            <a:r>
              <a:rPr lang="fr-FR" dirty="0"/>
              <a:t>et tumeur embryonnaire.</a:t>
            </a:r>
          </a:p>
          <a:p>
            <a:pPr algn="just">
              <a:buNone/>
            </a:pPr>
            <a:r>
              <a:rPr lang="fr-FR" dirty="0"/>
              <a:t>-</a:t>
            </a:r>
            <a:r>
              <a:rPr lang="fr-FR" dirty="0" err="1" smtClean="0"/>
              <a:t>dysthyroïdie</a:t>
            </a:r>
            <a:r>
              <a:rPr lang="fr-FR" dirty="0" smtClean="0"/>
              <a:t> </a:t>
            </a:r>
            <a:r>
              <a:rPr lang="fr-FR" dirty="0"/>
              <a:t>et goitre endothoracique.</a:t>
            </a:r>
          </a:p>
          <a:p>
            <a:pPr algn="just"/>
            <a:r>
              <a:rPr lang="fr-FR" b="1" i="1" dirty="0"/>
              <a:t>RADIOGRAPHIE THORACIQUE SYSTÉMATIQUE :</a:t>
            </a:r>
          </a:p>
          <a:p>
            <a:pPr algn="just"/>
            <a:r>
              <a:rPr lang="fr-FR" dirty="0"/>
              <a:t>C'est une situation fréquente, de nombreuses pathologies médiastinales pouvant </a:t>
            </a:r>
            <a:r>
              <a:rPr lang="fr-FR" dirty="0" smtClean="0"/>
              <a:t>être </a:t>
            </a:r>
            <a:r>
              <a:rPr lang="fr-FR" dirty="0"/>
              <a:t>latentes.</a:t>
            </a:r>
          </a:p>
          <a:p>
            <a:pPr algn="just"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fr-FR" b="1" dirty="0"/>
              <a:t>Diagnostic étiologique des lésions  du médiastin antérieur</a:t>
            </a:r>
            <a:r>
              <a:rPr lang="fr-FR" dirty="0"/>
              <a:t> 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fr-FR" b="1" i="1" dirty="0"/>
              <a:t>ETAGES SUPÉRIEUR ET MOYEN :</a:t>
            </a:r>
          </a:p>
          <a:p>
            <a:r>
              <a:rPr lang="fr-FR" b="1" dirty="0"/>
              <a:t>Goitres endothoraciques :</a:t>
            </a:r>
          </a:p>
          <a:p>
            <a:pPr algn="just">
              <a:buNone/>
            </a:pPr>
            <a:r>
              <a:rPr lang="fr-FR" dirty="0"/>
              <a:t>- souvent asymptomatiques, parfois signes de compression trachéale (dyspnée avec tirage, stridor).</a:t>
            </a:r>
          </a:p>
          <a:p>
            <a:pPr algn="just">
              <a:buNone/>
            </a:pPr>
            <a:r>
              <a:rPr lang="fr-FR" dirty="0"/>
              <a:t>- pole supérieur palpé a la base du cou.</a:t>
            </a:r>
          </a:p>
          <a:p>
            <a:pPr algn="just">
              <a:buNone/>
            </a:pPr>
            <a:r>
              <a:rPr lang="fr-FR" dirty="0"/>
              <a:t>- Radiographie:- opacité para trachéale homogène, </a:t>
            </a:r>
            <a:r>
              <a:rPr lang="fr-FR" dirty="0" smtClean="0"/>
              <a:t>rétro sternale </a:t>
            </a:r>
            <a:r>
              <a:rPr lang="fr-FR" dirty="0"/>
              <a:t>supérieure, dont la limite supérieure  se perd dans l'ombre cervical </a:t>
            </a:r>
          </a:p>
          <a:p>
            <a:pPr algn="just">
              <a:buNone/>
            </a:pPr>
            <a:r>
              <a:rPr lang="fr-FR" dirty="0"/>
              <a:t>-Le traitement indiqué lorsqu'il existe des signes fonctionnels, est alors </a:t>
            </a:r>
            <a:r>
              <a:rPr lang="fr-FR" dirty="0" smtClean="0"/>
              <a:t>chirurgical.</a:t>
            </a:r>
            <a:endParaRPr lang="fr-FR" dirty="0"/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64371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r>
              <a:rPr lang="fr-FR" b="1" dirty="0"/>
              <a:t>Lésions thymiques :</a:t>
            </a:r>
          </a:p>
          <a:p>
            <a:pPr algn="just">
              <a:buNone/>
            </a:pPr>
            <a:r>
              <a:rPr lang="fr-FR" dirty="0" smtClean="0"/>
              <a:t>-</a:t>
            </a:r>
            <a:r>
              <a:rPr lang="fr-FR" dirty="0"/>
              <a:t>de tumeurs thymiques: thymomes lympho-épithéliaux, carcinomes thymiques, lymphomes, tumeurs carcinoïdes.</a:t>
            </a:r>
          </a:p>
          <a:p>
            <a:pPr algn="just">
              <a:buNone/>
            </a:pPr>
            <a:r>
              <a:rPr lang="fr-FR" dirty="0"/>
              <a:t>- asymptomatiques ou révélés soit par un syndrome médiastinal, myasthénie, agammaglobulinémie.</a:t>
            </a:r>
          </a:p>
          <a:p>
            <a:pPr algn="just">
              <a:buNone/>
            </a:pPr>
            <a:r>
              <a:rPr lang="fr-FR" dirty="0"/>
              <a:t>- opacités bien limitées, totalement </a:t>
            </a:r>
            <a:r>
              <a:rPr lang="fr-FR" dirty="0" err="1"/>
              <a:t>rétrosternales</a:t>
            </a:r>
            <a:r>
              <a:rPr lang="fr-FR" dirty="0"/>
              <a:t> (visibles uniquement sur le cliché de profil) ou plus latéralisées. Les calcifications sont rares et de mauvais pronostic.</a:t>
            </a:r>
          </a:p>
          <a:p>
            <a:pPr algn="just">
              <a:buFontTx/>
              <a:buChar char="-"/>
            </a:pPr>
            <a:r>
              <a:rPr lang="fr-FR" dirty="0" smtClean="0"/>
              <a:t>Le </a:t>
            </a:r>
            <a:r>
              <a:rPr lang="fr-FR" dirty="0"/>
              <a:t>traitement est chirurgical, sauf s'il existe des métastases</a:t>
            </a:r>
            <a:r>
              <a:rPr lang="fr-FR" dirty="0" smtClean="0"/>
              <a:t>:</a:t>
            </a:r>
          </a:p>
          <a:p>
            <a:pPr algn="just">
              <a:buNone/>
            </a:pPr>
            <a:r>
              <a:rPr lang="fr-FR" dirty="0"/>
              <a:t> </a:t>
            </a:r>
          </a:p>
          <a:p>
            <a:pPr algn="just"/>
            <a:r>
              <a:rPr lang="fr-FR" b="1" dirty="0"/>
              <a:t>Tumeurs germinales du médiastin </a:t>
            </a:r>
            <a:r>
              <a:rPr lang="fr-FR" b="1" dirty="0" smtClean="0"/>
              <a:t>:</a:t>
            </a:r>
            <a:r>
              <a:rPr lang="fr-FR" dirty="0"/>
              <a:t> </a:t>
            </a:r>
          </a:p>
          <a:p>
            <a:pPr algn="just"/>
            <a:r>
              <a:rPr lang="fr-FR" dirty="0"/>
              <a:t>Les tumeurs germinales du médiastin (dysembryome, tératome) sont d'origine embryonnaire composées de tissus divers: adultes (matures).ou embryonnaires (immatures).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fr-FR" b="1" dirty="0"/>
              <a:t>ÉTAGE </a:t>
            </a:r>
            <a:r>
              <a:rPr lang="fr-FR" b="1" dirty="0" smtClean="0"/>
              <a:t>INFÉRIEURE</a:t>
            </a:r>
            <a:r>
              <a:rPr lang="fr-FR" dirty="0"/>
              <a:t> 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2844" y="1285860"/>
            <a:ext cx="8858312" cy="542928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fr-FR" b="1" dirty="0"/>
              <a:t>Kyste </a:t>
            </a:r>
            <a:r>
              <a:rPr lang="fr-FR" b="1" dirty="0" err="1"/>
              <a:t>pleuropéricardique</a:t>
            </a:r>
            <a:r>
              <a:rPr lang="fr-FR" b="1" dirty="0"/>
              <a:t> </a:t>
            </a:r>
            <a:r>
              <a:rPr lang="fr-FR" b="1" dirty="0" smtClean="0"/>
              <a:t>:</a:t>
            </a:r>
            <a:r>
              <a:rPr lang="fr-FR" dirty="0" smtClean="0"/>
              <a:t> </a:t>
            </a:r>
            <a:r>
              <a:rPr lang="fr-FR" dirty="0"/>
              <a:t>opacité arrondie de l'angle </a:t>
            </a:r>
            <a:r>
              <a:rPr lang="fr-FR" dirty="0" err="1"/>
              <a:t>cardiophrénique</a:t>
            </a:r>
            <a:r>
              <a:rPr lang="fr-FR" dirty="0"/>
              <a:t> antérieur, au contact de l'ombre cardiaque, de densité hydrique au scanner. Pas de traitement.</a:t>
            </a:r>
          </a:p>
          <a:p>
            <a:pPr algn="just"/>
            <a:r>
              <a:rPr lang="fr-FR" b="1" dirty="0"/>
              <a:t>Hernie de la fente de Larrey </a:t>
            </a:r>
            <a:r>
              <a:rPr lang="fr-FR" b="1" dirty="0" smtClean="0"/>
              <a:t>:</a:t>
            </a:r>
            <a:r>
              <a:rPr lang="fr-FR" dirty="0" smtClean="0"/>
              <a:t>hernies </a:t>
            </a:r>
            <a:r>
              <a:rPr lang="fr-FR" dirty="0" err="1"/>
              <a:t>rétrocosto</a:t>
            </a:r>
            <a:r>
              <a:rPr lang="fr-FR" dirty="0"/>
              <a:t>-xiphoïdiennes a contenues épiploique.</a:t>
            </a:r>
          </a:p>
          <a:p>
            <a:pPr algn="just"/>
            <a:r>
              <a:rPr lang="fr-FR" b="1" dirty="0"/>
              <a:t>Lipome du médiastin </a:t>
            </a:r>
            <a:r>
              <a:rPr lang="fr-FR" b="1" dirty="0" err="1"/>
              <a:t>antéro</a:t>
            </a:r>
            <a:r>
              <a:rPr lang="fr-FR" b="1" dirty="0"/>
              <a:t>-inférieur </a:t>
            </a:r>
            <a:r>
              <a:rPr lang="fr-FR" b="1" dirty="0" smtClean="0"/>
              <a:t>:</a:t>
            </a:r>
            <a:r>
              <a:rPr lang="fr-FR" dirty="0" smtClean="0"/>
              <a:t>Retrouvé </a:t>
            </a:r>
            <a:r>
              <a:rPr lang="fr-FR" dirty="0"/>
              <a:t>chez les patients obèses préférentiellement, réalise une opacité de l'angle </a:t>
            </a:r>
            <a:r>
              <a:rPr lang="fr-FR" dirty="0" err="1"/>
              <a:t>cardiophrénique</a:t>
            </a:r>
            <a:r>
              <a:rPr lang="fr-FR" dirty="0"/>
              <a:t>  antérieur, de densité graisseuse au scanner.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234</Words>
  <Application>Microsoft Office PowerPoint</Application>
  <PresentationFormat>Affichage à l'écran (4:3)</PresentationFormat>
  <Paragraphs>107</Paragraphs>
  <Slides>11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Thème Office</vt:lpstr>
      <vt:lpstr>Diapositive 1</vt:lpstr>
      <vt:lpstr>INTRODUCTION</vt:lpstr>
      <vt:lpstr>RAPPEL ANATOMIQUE </vt:lpstr>
      <vt:lpstr>CIRCONSTANCES DE DECOUVERTE</vt:lpstr>
      <vt:lpstr>Diapositive 5</vt:lpstr>
      <vt:lpstr>Diapositive 6</vt:lpstr>
      <vt:lpstr>Diagnostic étiologique des lésions  du médiastin antérieur </vt:lpstr>
      <vt:lpstr>Diapositive 8</vt:lpstr>
      <vt:lpstr>ÉTAGE INFÉRIEURE </vt:lpstr>
      <vt:lpstr>Diagnostic étiologique des lésions  du médiastin moyen </vt:lpstr>
      <vt:lpstr>TUMEURS NERVEUSES DU MÉDIASTIN POSTERIEUR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HADJADJ-AOUL MOURAD</dc:creator>
  <cp:lastModifiedBy>médecine</cp:lastModifiedBy>
  <cp:revision>9</cp:revision>
  <dcterms:created xsi:type="dcterms:W3CDTF">2008-12-16T18:32:25Z</dcterms:created>
  <dcterms:modified xsi:type="dcterms:W3CDTF">2017-06-11T19:29:06Z</dcterms:modified>
</cp:coreProperties>
</file>