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5" r:id="rId2"/>
  </p:sldMasterIdLst>
  <p:notesMasterIdLst>
    <p:notesMasterId r:id="rId24"/>
  </p:notesMasterIdLst>
  <p:sldIdLst>
    <p:sldId id="277" r:id="rId3"/>
    <p:sldId id="256" r:id="rId4"/>
    <p:sldId id="262" r:id="rId5"/>
    <p:sldId id="263" r:id="rId6"/>
    <p:sldId id="257" r:id="rId7"/>
    <p:sldId id="258" r:id="rId8"/>
    <p:sldId id="259" r:id="rId9"/>
    <p:sldId id="276" r:id="rId10"/>
    <p:sldId id="265" r:id="rId11"/>
    <p:sldId id="260" r:id="rId12"/>
    <p:sldId id="261" r:id="rId13"/>
    <p:sldId id="266" r:id="rId14"/>
    <p:sldId id="275" r:id="rId15"/>
    <p:sldId id="271" r:id="rId16"/>
    <p:sldId id="272" r:id="rId17"/>
    <p:sldId id="268" r:id="rId18"/>
    <p:sldId id="269" r:id="rId19"/>
    <p:sldId id="270" r:id="rId20"/>
    <p:sldId id="273" r:id="rId21"/>
    <p:sldId id="274" r:id="rId22"/>
    <p:sldId id="278"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96" y="0"/>
      </p:cViewPr>
      <p:guideLst>
        <p:guide orient="horz" pos="216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F5E06-EF9F-426F-B390-50690C21360A}" type="datetimeFigureOut">
              <a:rPr lang="fr-FR" smtClean="0"/>
              <a:t>16/01/2017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1D6AD-6D5D-482E-B8EF-9A8CBB2342D7}" type="slidenum">
              <a:rPr lang="fr-FR" smtClean="0"/>
              <a:t>‹N°›</a:t>
            </a:fld>
            <a:endParaRPr lang="fr-FR"/>
          </a:p>
        </p:txBody>
      </p:sp>
    </p:spTree>
    <p:extLst>
      <p:ext uri="{BB962C8B-B14F-4D97-AF65-F5344CB8AC3E}">
        <p14:creationId xmlns:p14="http://schemas.microsoft.com/office/powerpoint/2010/main" val="115293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6DADB68-7B2B-40A5-A6C1-A5967F570263}" type="slidenum">
              <a:rPr lang="fr-FR" altLang="fr-FR">
                <a:solidFill>
                  <a:prstClr val="black"/>
                </a:solidFill>
              </a:rPr>
              <a:pPr/>
              <a:t>9</a:t>
            </a:fld>
            <a:endParaRPr lang="fr-FR" altLang="fr-FR">
              <a:solidFill>
                <a:prstClr val="black"/>
              </a:solidFill>
            </a:endParaRPr>
          </a:p>
        </p:txBody>
      </p:sp>
      <p:sp>
        <p:nvSpPr>
          <p:cNvPr id="53250" name="Rectangle 1026"/>
          <p:cNvSpPr>
            <a:spLocks noGrp="1" noRot="1" noChangeAspect="1" noChangeArrowheads="1" noTextEdit="1"/>
          </p:cNvSpPr>
          <p:nvPr>
            <p:ph type="sldImg"/>
          </p:nvPr>
        </p:nvSpPr>
        <p:spPr>
          <a:xfrm>
            <a:off x="1143000" y="685800"/>
            <a:ext cx="4572000" cy="3429000"/>
          </a:xfrm>
          <a:ln/>
        </p:spPr>
      </p:sp>
      <p:sp>
        <p:nvSpPr>
          <p:cNvPr id="53251" name="Rectangle 1027"/>
          <p:cNvSpPr>
            <a:spLocks noGrp="1" noChangeArrowheads="1"/>
          </p:cNvSpPr>
          <p:nvPr>
            <p:ph type="body" idx="1"/>
          </p:nvPr>
        </p:nvSpPr>
        <p:spPr>
          <a:xfrm>
            <a:off x="916109" y="4343144"/>
            <a:ext cx="5025783" cy="4430884"/>
          </a:xfrm>
        </p:spPr>
        <p:txBody>
          <a:bodyPr/>
          <a:lstStyle/>
          <a:p>
            <a:r>
              <a:rPr lang="fr-FR" altLang="fr-FR" sz="1400">
                <a:latin typeface="Arial" pitchFamily="34" charset="0"/>
                <a:ea typeface="Times" charset="0"/>
                <a:cs typeface="Times" charset="0"/>
              </a:rPr>
              <a:t>Diapo n°7</a:t>
            </a:r>
          </a:p>
          <a:p>
            <a:r>
              <a:rPr lang="fr-FR" altLang="fr-FR" sz="1400">
                <a:latin typeface="Arial" pitchFamily="34" charset="0"/>
              </a:rPr>
              <a:t>Les indications du temps de saignement sont de 2 ordres :</a:t>
            </a:r>
          </a:p>
          <a:p>
            <a:r>
              <a:rPr lang="fr-FR" altLang="fr-FR" sz="1400">
                <a:latin typeface="Arial" pitchFamily="34" charset="0"/>
              </a:rPr>
              <a:t>• Antécédents hémorragiques personnels et/ou familiaux :</a:t>
            </a:r>
          </a:p>
          <a:p>
            <a:r>
              <a:rPr lang="fr-FR" altLang="fr-FR" sz="1400">
                <a:latin typeface="Arial" pitchFamily="34" charset="0"/>
              </a:rPr>
              <a:t>- muqueux,</a:t>
            </a:r>
          </a:p>
          <a:p>
            <a:r>
              <a:rPr lang="fr-FR" altLang="fr-FR" sz="1400">
                <a:latin typeface="Arial" pitchFamily="34" charset="0"/>
              </a:rPr>
              <a:t>- écchymotiques,</a:t>
            </a:r>
          </a:p>
          <a:p>
            <a:r>
              <a:rPr lang="fr-FR" altLang="fr-FR" sz="1400">
                <a:latin typeface="Arial" pitchFamily="34" charset="0"/>
              </a:rPr>
              <a:t>- ORL et stomatologiques.</a:t>
            </a:r>
          </a:p>
          <a:p>
            <a:r>
              <a:rPr lang="fr-FR" altLang="fr-FR" sz="1400">
                <a:latin typeface="Arial" pitchFamily="34" charset="0"/>
              </a:rPr>
              <a:t>• Traitement antiagrégant ou interférant avec les fonctions plaquettaires :</a:t>
            </a:r>
          </a:p>
          <a:p>
            <a:r>
              <a:rPr lang="fr-FR" altLang="fr-FR" sz="1400">
                <a:latin typeface="Arial" pitchFamily="34" charset="0"/>
              </a:rPr>
              <a:t>les “pièges” :</a:t>
            </a:r>
          </a:p>
          <a:p>
            <a:r>
              <a:rPr lang="fr-FR" altLang="fr-FR" sz="1400">
                <a:latin typeface="Arial" pitchFamily="34" charset="0"/>
              </a:rPr>
              <a:t> - problèmes cutanés</a:t>
            </a:r>
          </a:p>
          <a:p>
            <a:r>
              <a:rPr lang="fr-FR" altLang="fr-FR" sz="1400">
                <a:latin typeface="Arial" pitchFamily="34" charset="0"/>
              </a:rPr>
              <a:t>- aspirine “non avoué”</a:t>
            </a:r>
          </a:p>
          <a:p>
            <a:r>
              <a:rPr lang="fr-FR" altLang="fr-FR" sz="1400">
                <a:latin typeface="Arial" pitchFamily="34" charset="0"/>
              </a:rPr>
              <a:t>L’allongement du temps de saignement révèle un trouble de l’hémostase primaire. Il impose le contrôle de la numération plaquettaire qui, si elle est normale, évoque soit une maladie de Willebrand, soit une thrombopathie, le plus souvent acquise. Par ailleurs, l’allongement du TS peut être isolé et inexpliqué.</a:t>
            </a:r>
            <a:endParaRPr lang="fr-FR" altLang="fr-FR" sz="16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2FAABE0-063F-4048-AB4B-1A6F77F49083}" type="slidenum">
              <a:rPr lang="fr-FR" altLang="fr-FR">
                <a:solidFill>
                  <a:prstClr val="black"/>
                </a:solidFill>
              </a:rPr>
              <a:pPr/>
              <a:t>14</a:t>
            </a:fld>
            <a:endParaRPr lang="fr-FR" altLang="fr-FR">
              <a:solidFill>
                <a:prstClr val="black"/>
              </a:solidFill>
            </a:endParaRPr>
          </a:p>
        </p:txBody>
      </p:sp>
      <p:sp>
        <p:nvSpPr>
          <p:cNvPr id="54274" name="Rectangle 1026"/>
          <p:cNvSpPr>
            <a:spLocks noGrp="1" noRot="1" noChangeAspect="1" noChangeArrowheads="1" noTextEdit="1"/>
          </p:cNvSpPr>
          <p:nvPr>
            <p:ph type="sldImg"/>
          </p:nvPr>
        </p:nvSpPr>
        <p:spPr>
          <a:xfrm>
            <a:off x="1143000" y="685800"/>
            <a:ext cx="4572000" cy="3429000"/>
          </a:xfrm>
          <a:ln/>
        </p:spPr>
      </p:sp>
      <p:sp>
        <p:nvSpPr>
          <p:cNvPr id="54275" name="Rectangle 1027"/>
          <p:cNvSpPr>
            <a:spLocks noGrp="1" noChangeArrowheads="1"/>
          </p:cNvSpPr>
          <p:nvPr>
            <p:ph type="body" idx="1"/>
          </p:nvPr>
        </p:nvSpPr>
        <p:spPr>
          <a:xfrm>
            <a:off x="916109" y="4343144"/>
            <a:ext cx="5025783" cy="4571269"/>
          </a:xfrm>
        </p:spPr>
        <p:txBody>
          <a:bodyPr/>
          <a:lstStyle/>
          <a:p>
            <a:r>
              <a:rPr lang="fr-FR" altLang="fr-FR" sz="1600">
                <a:latin typeface="Arial" pitchFamily="34" charset="0"/>
                <a:ea typeface="Times" charset="0"/>
                <a:cs typeface="Times" charset="0"/>
              </a:rPr>
              <a:t>Diapo n°8</a:t>
            </a:r>
          </a:p>
          <a:p>
            <a:r>
              <a:rPr lang="fr-FR" altLang="fr-FR" sz="1600">
                <a:latin typeface="Arial" pitchFamily="34" charset="0"/>
              </a:rPr>
              <a:t>En cas de TCA allongé, un temps de Quick doit être pratiqué. </a:t>
            </a:r>
          </a:p>
          <a:p>
            <a:r>
              <a:rPr lang="fr-FR" altLang="fr-FR" sz="1600">
                <a:latin typeface="Arial" pitchFamily="34" charset="0"/>
              </a:rPr>
              <a:t>Si celui-ci est normal, le TCA sur mélange “plasma malade et plasma témoin” fera la part entre les déficits en facteurs de coagulation avec et sans inhibiteur. En cas de TQ allongé, c’est le TT qui permettra de différencier les déficits en facteurs de coagulation avec ou sans inhibiteur.</a:t>
            </a:r>
          </a:p>
          <a:p>
            <a:r>
              <a:rPr lang="fr-FR" altLang="fr-FR" sz="1600">
                <a:latin typeface="Arial" pitchFamily="34" charset="0"/>
              </a:rPr>
              <a:t>Les “pièges” d’un allongement du TCA isolé :</a:t>
            </a:r>
          </a:p>
          <a:p>
            <a:r>
              <a:rPr lang="fr-FR" altLang="fr-FR" sz="1600">
                <a:latin typeface="Arial" pitchFamily="34" charset="0"/>
              </a:rPr>
              <a:t>• spontané : enfants jusqu’à 15 ans,</a:t>
            </a:r>
          </a:p>
          <a:p>
            <a:r>
              <a:rPr lang="fr-FR" altLang="fr-FR" sz="1600">
                <a:latin typeface="Arial" pitchFamily="34" charset="0"/>
              </a:rPr>
              <a:t>• ACC :</a:t>
            </a:r>
          </a:p>
          <a:p>
            <a:r>
              <a:rPr lang="fr-FR" altLang="fr-FR" sz="1600">
                <a:latin typeface="Arial" pitchFamily="34" charset="0"/>
              </a:rPr>
              <a:t>- infections ORL,</a:t>
            </a:r>
          </a:p>
          <a:p>
            <a:r>
              <a:rPr lang="fr-FR" altLang="fr-FR" sz="1600">
                <a:latin typeface="Arial" pitchFamily="34" charset="0"/>
              </a:rPr>
              <a:t>- antibiothérapie,</a:t>
            </a:r>
          </a:p>
          <a:p>
            <a:r>
              <a:rPr lang="fr-FR" altLang="fr-FR" sz="1600">
                <a:latin typeface="Arial" pitchFamily="34" charset="0"/>
              </a:rPr>
              <a:t>- maladies auto-immunes,</a:t>
            </a:r>
          </a:p>
          <a:p>
            <a:r>
              <a:rPr lang="fr-FR" altLang="fr-FR" sz="1600">
                <a:latin typeface="Arial" pitchFamily="34" charset="0"/>
              </a:rPr>
              <a:t>- cancer.</a:t>
            </a:r>
          </a:p>
          <a:p>
            <a:r>
              <a:rPr lang="fr-FR" altLang="fr-FR" sz="1600">
                <a:latin typeface="Arial" pitchFamily="34" charset="0"/>
              </a:rPr>
              <a:t>Peut interférer avec le dosage du F VIII et du F IX.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E09AE4A-3BFA-4186-8699-3D5E251B5684}" type="slidenum">
              <a:rPr lang="fr-FR" altLang="fr-FR">
                <a:solidFill>
                  <a:prstClr val="black"/>
                </a:solidFill>
              </a:rPr>
              <a:pPr/>
              <a:t>15</a:t>
            </a:fld>
            <a:endParaRPr lang="fr-FR" altLang="fr-FR">
              <a:solidFill>
                <a:prstClr val="black"/>
              </a:solidFill>
            </a:endParaRPr>
          </a:p>
        </p:txBody>
      </p:sp>
      <p:sp>
        <p:nvSpPr>
          <p:cNvPr id="55298" name="Rectangle 1026"/>
          <p:cNvSpPr>
            <a:spLocks noGrp="1" noRot="1" noChangeAspect="1" noChangeArrowheads="1" noTextEdit="1"/>
          </p:cNvSpPr>
          <p:nvPr>
            <p:ph type="sldImg"/>
          </p:nvPr>
        </p:nvSpPr>
        <p:spPr>
          <a:xfrm>
            <a:off x="1143000" y="685800"/>
            <a:ext cx="4572000" cy="3429000"/>
          </a:xfrm>
          <a:ln/>
        </p:spPr>
      </p:sp>
      <p:sp>
        <p:nvSpPr>
          <p:cNvPr id="55299" name="Rectangle 1027"/>
          <p:cNvSpPr>
            <a:spLocks noGrp="1" noChangeArrowheads="1"/>
          </p:cNvSpPr>
          <p:nvPr>
            <p:ph type="body" idx="1"/>
          </p:nvPr>
        </p:nvSpPr>
        <p:spPr/>
        <p:txBody>
          <a:bodyPr/>
          <a:lstStyle/>
          <a:p>
            <a:r>
              <a:rPr lang="fr-FR" altLang="fr-FR" sz="1600">
                <a:latin typeface="Arial" pitchFamily="34" charset="0"/>
                <a:ea typeface="Times" charset="0"/>
                <a:cs typeface="Times" charset="0"/>
              </a:rPr>
              <a:t>Diapo n°9</a:t>
            </a:r>
          </a:p>
          <a:p>
            <a:r>
              <a:rPr lang="fr-FR" altLang="fr-FR" sz="1600">
                <a:latin typeface="Arial" pitchFamily="34" charset="0"/>
              </a:rPr>
              <a:t>Inversement, en cas de TQ allongé, c’est un TCA qu’il faut pratiquer. Si TCA et TT sont normaux, il s’agit d’un déficit en FVII avec ou sans inhibiteur.</a:t>
            </a:r>
          </a:p>
          <a:p>
            <a:r>
              <a:rPr lang="fr-FR" altLang="fr-FR" sz="1600">
                <a:latin typeface="Arial" pitchFamily="34" charset="0"/>
              </a:rPr>
              <a:t>Si le TCA est allongé, le TT fera la part entre déficits en facteurs V, X, II et VIII de coagulation avec ou sans inhibiteur.</a:t>
            </a:r>
            <a:endParaRPr lang="fr-FR" altLang="fr-FR" sz="1600">
              <a:latin typeface="Arial" pitchFamily="34" charset="0"/>
              <a:ea typeface="Times" charset="0"/>
              <a:cs typeface="Times" charset="0"/>
            </a:endParaRPr>
          </a:p>
          <a:p>
            <a:endParaRPr lang="fr-FR" altLang="fr-FR" sz="160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320A00E8-C4F7-42DF-80FC-1790139FA579}" type="datetimeFigureOut">
              <a:rPr lang="fr-FR" smtClean="0"/>
              <a:t>16/01/2017</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3378341C-0EF4-470B-B16B-A8B9CB829DEB}"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20A00E8-C4F7-42DF-80FC-1790139FA579}" type="datetimeFigureOut">
              <a:rPr lang="fr-FR" smtClean="0"/>
              <a:t>16/01/2017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20A00E8-C4F7-42DF-80FC-1790139FA579}" type="datetimeFigureOut">
              <a:rPr lang="fr-FR" smtClean="0"/>
              <a:t>16/01/2017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686500" y="608821"/>
            <a:ext cx="7771009" cy="1144328"/>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686500" y="1981059"/>
            <a:ext cx="7771009" cy="4115118"/>
          </a:xfrm>
        </p:spPr>
        <p:txBody>
          <a:bodyPr/>
          <a:lstStyle/>
          <a:p>
            <a:endParaRPr lang="fr-FR"/>
          </a:p>
        </p:txBody>
      </p:sp>
      <p:sp>
        <p:nvSpPr>
          <p:cNvPr id="4" name="Espace réservé de la date 3"/>
          <p:cNvSpPr>
            <a:spLocks noGrp="1"/>
          </p:cNvSpPr>
          <p:nvPr>
            <p:ph type="dt" sz="half" idx="10"/>
          </p:nvPr>
        </p:nvSpPr>
        <p:spPr>
          <a:xfrm>
            <a:off x="686500" y="6249184"/>
            <a:ext cx="1904329" cy="455819"/>
          </a:xfrm>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a:xfrm>
            <a:off x="3123631" y="6249184"/>
            <a:ext cx="2896747" cy="455819"/>
          </a:xfrm>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a:xfrm>
            <a:off x="6553180" y="6249184"/>
            <a:ext cx="1904329" cy="455819"/>
          </a:xfrm>
        </p:spPr>
        <p:txBody>
          <a:bodyPr/>
          <a:lstStyle>
            <a:lvl1pPr>
              <a:defRPr/>
            </a:lvl1pPr>
          </a:lstStyle>
          <a:p>
            <a:fld id="{E73951C1-7EA6-4864-8D0D-7CCCC9422271}"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155884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endParaRPr lang="fr-FR" altLang="fr-FR">
              <a:solidFill>
                <a:srgbClr val="000000"/>
              </a:solidFill>
            </a:endParaRPr>
          </a:p>
        </p:txBody>
      </p:sp>
      <p:sp>
        <p:nvSpPr>
          <p:cNvPr id="19" name="Footer Placeholder 18"/>
          <p:cNvSpPr>
            <a:spLocks noGrp="1"/>
          </p:cNvSpPr>
          <p:nvPr>
            <p:ph type="ftr" sz="quarter" idx="11"/>
          </p:nvPr>
        </p:nvSpPr>
        <p:spPr/>
        <p:txBody>
          <a:bodyPr/>
          <a:lstStyle/>
          <a:p>
            <a:endParaRPr lang="fr-FR" altLang="fr-FR">
              <a:solidFill>
                <a:srgbClr val="000000"/>
              </a:solidFill>
            </a:endParaRPr>
          </a:p>
        </p:txBody>
      </p:sp>
      <p:sp>
        <p:nvSpPr>
          <p:cNvPr id="27" name="Slide Number Placeholder 26"/>
          <p:cNvSpPr>
            <a:spLocks noGrp="1"/>
          </p:cNvSpPr>
          <p:nvPr>
            <p:ph type="sldNum" sz="quarter" idx="12"/>
          </p:nvPr>
        </p:nvSpPr>
        <p:spPr/>
        <p:txBody>
          <a:bodyPr/>
          <a:lstStyle/>
          <a:p>
            <a:fld id="{4AB64CCE-F724-4B35-AA45-0DBC744DBF29}" type="slidenum">
              <a:rPr lang="fr-FR" altLang="fr-FR" smtClean="0">
                <a:solidFill>
                  <a:srgbClr val="000000"/>
                </a:solidFill>
              </a:rPr>
              <a:pPr/>
              <a:t>‹N°›</a:t>
            </a:fld>
            <a:endParaRPr lang="fr-FR" altLang="fr-FR">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FR" altLang="fr-FR">
              <a:solidFill>
                <a:srgbClr val="000000"/>
              </a:solidFill>
            </a:endParaRPr>
          </a:p>
        </p:txBody>
      </p:sp>
      <p:sp>
        <p:nvSpPr>
          <p:cNvPr id="5" name="Footer Placeholder 4"/>
          <p:cNvSpPr>
            <a:spLocks noGrp="1"/>
          </p:cNvSpPr>
          <p:nvPr>
            <p:ph type="ftr" sz="quarter" idx="11"/>
          </p:nvPr>
        </p:nvSpPr>
        <p:spPr/>
        <p:txBody>
          <a:bodyPr/>
          <a:lstStyle/>
          <a:p>
            <a:endParaRPr lang="fr-FR" altLang="fr-FR">
              <a:solidFill>
                <a:srgbClr val="000000"/>
              </a:solidFill>
            </a:endParaRPr>
          </a:p>
        </p:txBody>
      </p:sp>
      <p:sp>
        <p:nvSpPr>
          <p:cNvPr id="6" name="Slide Number Placeholder 5"/>
          <p:cNvSpPr>
            <a:spLocks noGrp="1"/>
          </p:cNvSpPr>
          <p:nvPr>
            <p:ph type="sldNum" sz="quarter" idx="12"/>
          </p:nvPr>
        </p:nvSpPr>
        <p:spPr/>
        <p:txBody>
          <a:bodyPr/>
          <a:lstStyle/>
          <a:p>
            <a:fld id="{3A0FD2DB-E1FA-4DB6-BD4D-6E689E9C6CCA}"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endParaRPr lang="fr-FR" altLang="fr-FR">
              <a:solidFill>
                <a:srgbClr val="000000"/>
              </a:solidFill>
            </a:endParaRPr>
          </a:p>
        </p:txBody>
      </p:sp>
      <p:sp>
        <p:nvSpPr>
          <p:cNvPr id="5" name="Footer Placeholder 4"/>
          <p:cNvSpPr>
            <a:spLocks noGrp="1"/>
          </p:cNvSpPr>
          <p:nvPr>
            <p:ph type="ftr" sz="quarter" idx="11"/>
          </p:nvPr>
        </p:nvSpPr>
        <p:spPr/>
        <p:txBody>
          <a:bodyPr/>
          <a:lstStyle/>
          <a:p>
            <a:endParaRPr lang="fr-FR" altLang="fr-FR">
              <a:solidFill>
                <a:srgbClr val="000000"/>
              </a:solidFill>
            </a:endParaRPr>
          </a:p>
        </p:txBody>
      </p:sp>
      <p:sp>
        <p:nvSpPr>
          <p:cNvPr id="6" name="Slide Number Placeholder 5"/>
          <p:cNvSpPr>
            <a:spLocks noGrp="1"/>
          </p:cNvSpPr>
          <p:nvPr>
            <p:ph type="sldNum" sz="quarter" idx="12"/>
          </p:nvPr>
        </p:nvSpPr>
        <p:spPr/>
        <p:txBody>
          <a:bodyPr/>
          <a:lstStyle/>
          <a:p>
            <a:fld id="{9B6908A6-8703-488E-A981-D5D5A6F28728}" type="slidenum">
              <a:rPr lang="fr-FR" altLang="fr-FR" smtClean="0">
                <a:solidFill>
                  <a:srgbClr val="000000"/>
                </a:solidFill>
              </a:rPr>
              <a:pPr/>
              <a:t>‹N°›</a:t>
            </a:fld>
            <a:endParaRPr lang="fr-FR" altLang="fr-FR">
              <a:solidFill>
                <a:srgbClr val="000000"/>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endParaRPr lang="fr-FR" altLang="fr-FR">
              <a:solidFill>
                <a:srgbClr val="000000"/>
              </a:solidFill>
            </a:endParaRPr>
          </a:p>
        </p:txBody>
      </p:sp>
      <p:sp>
        <p:nvSpPr>
          <p:cNvPr id="6" name="Footer Placeholder 5"/>
          <p:cNvSpPr>
            <a:spLocks noGrp="1"/>
          </p:cNvSpPr>
          <p:nvPr>
            <p:ph type="ftr" sz="quarter" idx="11"/>
          </p:nvPr>
        </p:nvSpPr>
        <p:spPr/>
        <p:txBody>
          <a:bodyPr/>
          <a:lstStyle/>
          <a:p>
            <a:endParaRPr lang="fr-FR" altLang="fr-FR">
              <a:solidFill>
                <a:srgbClr val="000000"/>
              </a:solidFill>
            </a:endParaRPr>
          </a:p>
        </p:txBody>
      </p:sp>
      <p:sp>
        <p:nvSpPr>
          <p:cNvPr id="7" name="Slide Number Placeholder 6"/>
          <p:cNvSpPr>
            <a:spLocks noGrp="1"/>
          </p:cNvSpPr>
          <p:nvPr>
            <p:ph type="sldNum" sz="quarter" idx="12"/>
          </p:nvPr>
        </p:nvSpPr>
        <p:spPr/>
        <p:txBody>
          <a:bodyPr/>
          <a:lstStyle/>
          <a:p>
            <a:fld id="{05766368-8DBF-43E0-B189-8AE7C0EB2F51}"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endParaRPr lang="fr-FR" altLang="fr-FR">
              <a:solidFill>
                <a:srgbClr val="000000"/>
              </a:solidFill>
            </a:endParaRPr>
          </a:p>
        </p:txBody>
      </p:sp>
      <p:sp>
        <p:nvSpPr>
          <p:cNvPr id="8" name="Footer Placeholder 7"/>
          <p:cNvSpPr>
            <a:spLocks noGrp="1"/>
          </p:cNvSpPr>
          <p:nvPr>
            <p:ph type="ftr" sz="quarter" idx="11"/>
          </p:nvPr>
        </p:nvSpPr>
        <p:spPr/>
        <p:txBody>
          <a:bodyPr/>
          <a:lstStyle/>
          <a:p>
            <a:endParaRPr lang="fr-FR" altLang="fr-FR">
              <a:solidFill>
                <a:srgbClr val="000000"/>
              </a:solidFill>
            </a:endParaRPr>
          </a:p>
        </p:txBody>
      </p:sp>
      <p:sp>
        <p:nvSpPr>
          <p:cNvPr id="9" name="Slide Number Placeholder 8"/>
          <p:cNvSpPr>
            <a:spLocks noGrp="1"/>
          </p:cNvSpPr>
          <p:nvPr>
            <p:ph type="sldNum" sz="quarter" idx="12"/>
          </p:nvPr>
        </p:nvSpPr>
        <p:spPr/>
        <p:txBody>
          <a:bodyPr/>
          <a:lstStyle/>
          <a:p>
            <a:fld id="{AA116E18-C928-4501-ACC8-A97944BDA9D0}"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endParaRPr lang="fr-FR" altLang="fr-FR">
              <a:solidFill>
                <a:srgbClr val="000000"/>
              </a:solidFill>
            </a:endParaRPr>
          </a:p>
        </p:txBody>
      </p:sp>
      <p:sp>
        <p:nvSpPr>
          <p:cNvPr id="4" name="Footer Placeholder 3"/>
          <p:cNvSpPr>
            <a:spLocks noGrp="1"/>
          </p:cNvSpPr>
          <p:nvPr>
            <p:ph type="ftr" sz="quarter" idx="11"/>
          </p:nvPr>
        </p:nvSpPr>
        <p:spPr/>
        <p:txBody>
          <a:bodyPr/>
          <a:lstStyle/>
          <a:p>
            <a:endParaRPr lang="fr-FR" altLang="fr-FR">
              <a:solidFill>
                <a:srgbClr val="000000"/>
              </a:solidFill>
            </a:endParaRPr>
          </a:p>
        </p:txBody>
      </p:sp>
      <p:sp>
        <p:nvSpPr>
          <p:cNvPr id="5" name="Slide Number Placeholder 4"/>
          <p:cNvSpPr>
            <a:spLocks noGrp="1"/>
          </p:cNvSpPr>
          <p:nvPr>
            <p:ph type="sldNum" sz="quarter" idx="12"/>
          </p:nvPr>
        </p:nvSpPr>
        <p:spPr/>
        <p:txBody>
          <a:bodyPr/>
          <a:lstStyle/>
          <a:p>
            <a:fld id="{07413B9A-BDBF-4ACE-BB3C-24C77D81B538}"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ltLang="fr-FR">
              <a:solidFill>
                <a:srgbClr val="000000"/>
              </a:solidFill>
            </a:endParaRPr>
          </a:p>
        </p:txBody>
      </p:sp>
      <p:sp>
        <p:nvSpPr>
          <p:cNvPr id="3" name="Footer Placeholder 2"/>
          <p:cNvSpPr>
            <a:spLocks noGrp="1"/>
          </p:cNvSpPr>
          <p:nvPr>
            <p:ph type="ftr" sz="quarter" idx="11"/>
          </p:nvPr>
        </p:nvSpPr>
        <p:spPr/>
        <p:txBody>
          <a:bodyPr/>
          <a:lstStyle/>
          <a:p>
            <a:endParaRPr lang="fr-FR" altLang="fr-FR">
              <a:solidFill>
                <a:srgbClr val="000000"/>
              </a:solidFill>
            </a:endParaRPr>
          </a:p>
        </p:txBody>
      </p:sp>
      <p:sp>
        <p:nvSpPr>
          <p:cNvPr id="4" name="Slide Number Placeholder 3"/>
          <p:cNvSpPr>
            <a:spLocks noGrp="1"/>
          </p:cNvSpPr>
          <p:nvPr>
            <p:ph type="sldNum" sz="quarter" idx="12"/>
          </p:nvPr>
        </p:nvSpPr>
        <p:spPr/>
        <p:txBody>
          <a:bodyPr/>
          <a:lstStyle/>
          <a:p>
            <a:fld id="{8FE169D8-1CAF-47E8-82FA-30EE93321BFF}"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20A00E8-C4F7-42DF-80FC-1790139FA579}" type="datetimeFigureOut">
              <a:rPr lang="fr-FR" smtClean="0"/>
              <a:t>16/01/2017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endParaRPr lang="fr-FR" altLang="fr-FR">
              <a:solidFill>
                <a:srgbClr val="000000"/>
              </a:solidFill>
            </a:endParaRPr>
          </a:p>
        </p:txBody>
      </p:sp>
      <p:sp>
        <p:nvSpPr>
          <p:cNvPr id="6" name="Footer Placeholder 5"/>
          <p:cNvSpPr>
            <a:spLocks noGrp="1"/>
          </p:cNvSpPr>
          <p:nvPr>
            <p:ph type="ftr" sz="quarter" idx="11"/>
          </p:nvPr>
        </p:nvSpPr>
        <p:spPr/>
        <p:txBody>
          <a:bodyPr/>
          <a:lstStyle/>
          <a:p>
            <a:endParaRPr lang="fr-FR" altLang="fr-FR">
              <a:solidFill>
                <a:srgbClr val="000000"/>
              </a:solidFill>
            </a:endParaRPr>
          </a:p>
        </p:txBody>
      </p:sp>
      <p:sp>
        <p:nvSpPr>
          <p:cNvPr id="7" name="Slide Number Placeholder 6"/>
          <p:cNvSpPr>
            <a:spLocks noGrp="1"/>
          </p:cNvSpPr>
          <p:nvPr>
            <p:ph type="sldNum" sz="quarter" idx="12"/>
          </p:nvPr>
        </p:nvSpPr>
        <p:spPr/>
        <p:txBody>
          <a:bodyPr/>
          <a:lstStyle/>
          <a:p>
            <a:fld id="{F0AFD9F7-01F2-4388-8658-2F04D1116316}"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endParaRPr lang="fr-FR" altLang="fr-FR">
              <a:solidFill>
                <a:srgbClr val="000000"/>
              </a:solidFill>
            </a:endParaRPr>
          </a:p>
        </p:txBody>
      </p:sp>
      <p:sp>
        <p:nvSpPr>
          <p:cNvPr id="6" name="Footer Placeholder 5"/>
          <p:cNvSpPr>
            <a:spLocks noGrp="1"/>
          </p:cNvSpPr>
          <p:nvPr>
            <p:ph type="ftr" sz="quarter" idx="11"/>
          </p:nvPr>
        </p:nvSpPr>
        <p:spPr/>
        <p:txBody>
          <a:bodyPr/>
          <a:lstStyle/>
          <a:p>
            <a:endParaRPr lang="fr-FR" altLang="fr-FR">
              <a:solidFill>
                <a:srgbClr val="000000"/>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4A0A8FD-546C-4189-B36B-0B68C84609AC}" type="slidenum">
              <a:rPr lang="fr-FR" altLang="fr-FR" smtClean="0">
                <a:solidFill>
                  <a:srgbClr val="000000"/>
                </a:solidFill>
              </a:rPr>
              <a:pPr/>
              <a:t>‹N°›</a:t>
            </a:fld>
            <a:endParaRPr lang="fr-FR" altLang="fr-FR">
              <a:solidFill>
                <a:srgbClr val="000000"/>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FR" altLang="fr-FR">
              <a:solidFill>
                <a:srgbClr val="000000"/>
              </a:solidFill>
            </a:endParaRPr>
          </a:p>
        </p:txBody>
      </p:sp>
      <p:sp>
        <p:nvSpPr>
          <p:cNvPr id="5" name="Footer Placeholder 4"/>
          <p:cNvSpPr>
            <a:spLocks noGrp="1"/>
          </p:cNvSpPr>
          <p:nvPr>
            <p:ph type="ftr" sz="quarter" idx="11"/>
          </p:nvPr>
        </p:nvSpPr>
        <p:spPr/>
        <p:txBody>
          <a:bodyPr/>
          <a:lstStyle/>
          <a:p>
            <a:endParaRPr lang="fr-FR" altLang="fr-FR">
              <a:solidFill>
                <a:srgbClr val="000000"/>
              </a:solidFill>
            </a:endParaRPr>
          </a:p>
        </p:txBody>
      </p:sp>
      <p:sp>
        <p:nvSpPr>
          <p:cNvPr id="6" name="Slide Number Placeholder 5"/>
          <p:cNvSpPr>
            <a:spLocks noGrp="1"/>
          </p:cNvSpPr>
          <p:nvPr>
            <p:ph type="sldNum" sz="quarter" idx="12"/>
          </p:nvPr>
        </p:nvSpPr>
        <p:spPr/>
        <p:txBody>
          <a:bodyPr/>
          <a:lstStyle/>
          <a:p>
            <a:fld id="{5FAE3E86-64B3-4FAC-81F4-AD0D157B9FA9}"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FR" altLang="fr-FR">
              <a:solidFill>
                <a:srgbClr val="000000"/>
              </a:solidFill>
            </a:endParaRPr>
          </a:p>
        </p:txBody>
      </p:sp>
      <p:sp>
        <p:nvSpPr>
          <p:cNvPr id="5" name="Footer Placeholder 4"/>
          <p:cNvSpPr>
            <a:spLocks noGrp="1"/>
          </p:cNvSpPr>
          <p:nvPr>
            <p:ph type="ftr" sz="quarter" idx="11"/>
          </p:nvPr>
        </p:nvSpPr>
        <p:spPr/>
        <p:txBody>
          <a:bodyPr/>
          <a:lstStyle/>
          <a:p>
            <a:endParaRPr lang="fr-FR" altLang="fr-FR">
              <a:solidFill>
                <a:srgbClr val="000000"/>
              </a:solidFill>
            </a:endParaRPr>
          </a:p>
        </p:txBody>
      </p:sp>
      <p:sp>
        <p:nvSpPr>
          <p:cNvPr id="6" name="Slide Number Placeholder 5"/>
          <p:cNvSpPr>
            <a:spLocks noGrp="1"/>
          </p:cNvSpPr>
          <p:nvPr>
            <p:ph type="sldNum" sz="quarter" idx="12"/>
          </p:nvPr>
        </p:nvSpPr>
        <p:spPr/>
        <p:txBody>
          <a:bodyPr/>
          <a:lstStyle/>
          <a:p>
            <a:fld id="{895E3B2B-6378-4B16-A6DE-86D37C26E3DE}" type="slidenum">
              <a:rPr lang="fr-FR" altLang="fr-FR" smtClean="0">
                <a:solidFill>
                  <a:srgbClr val="000000"/>
                </a:solidFill>
              </a:rPr>
              <a:pPr/>
              <a:t>‹N°›</a:t>
            </a:fld>
            <a:endParaRPr lang="fr-FR" altLang="fr-F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686499" y="608821"/>
            <a:ext cx="7771009" cy="1144328"/>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686499" y="1981059"/>
            <a:ext cx="7771009" cy="4115118"/>
          </a:xfrm>
        </p:spPr>
        <p:txBody>
          <a:bodyPr/>
          <a:lstStyle/>
          <a:p>
            <a:endParaRPr lang="fr-FR"/>
          </a:p>
        </p:txBody>
      </p:sp>
      <p:sp>
        <p:nvSpPr>
          <p:cNvPr id="4" name="Espace réservé de la date 3"/>
          <p:cNvSpPr>
            <a:spLocks noGrp="1"/>
          </p:cNvSpPr>
          <p:nvPr>
            <p:ph type="dt" sz="half" idx="10"/>
          </p:nvPr>
        </p:nvSpPr>
        <p:spPr>
          <a:xfrm>
            <a:off x="686499" y="6249183"/>
            <a:ext cx="1904329" cy="455819"/>
          </a:xfrm>
        </p:spPr>
        <p:txBody>
          <a:bodyPr/>
          <a:lstStyle>
            <a:lvl1pPr>
              <a:defRPr/>
            </a:lvl1pPr>
          </a:lstStyle>
          <a:p>
            <a:endParaRPr lang="fr-FR" altLang="fr-FR">
              <a:solidFill>
                <a:srgbClr val="000000"/>
              </a:solidFill>
            </a:endParaRPr>
          </a:p>
        </p:txBody>
      </p:sp>
      <p:sp>
        <p:nvSpPr>
          <p:cNvPr id="5" name="Espace réservé du pied de page 4"/>
          <p:cNvSpPr>
            <a:spLocks noGrp="1"/>
          </p:cNvSpPr>
          <p:nvPr>
            <p:ph type="ftr" sz="quarter" idx="11"/>
          </p:nvPr>
        </p:nvSpPr>
        <p:spPr>
          <a:xfrm>
            <a:off x="3123630" y="6249183"/>
            <a:ext cx="2896747" cy="455819"/>
          </a:xfrm>
        </p:spPr>
        <p:txBody>
          <a:bodyPr/>
          <a:lstStyle>
            <a:lvl1pPr>
              <a:defRPr/>
            </a:lvl1pPr>
          </a:lstStyle>
          <a:p>
            <a:endParaRPr lang="fr-FR" altLang="fr-FR">
              <a:solidFill>
                <a:srgbClr val="000000"/>
              </a:solidFill>
            </a:endParaRPr>
          </a:p>
        </p:txBody>
      </p:sp>
      <p:sp>
        <p:nvSpPr>
          <p:cNvPr id="6" name="Espace réservé du numéro de diapositive 5"/>
          <p:cNvSpPr>
            <a:spLocks noGrp="1"/>
          </p:cNvSpPr>
          <p:nvPr>
            <p:ph type="sldNum" sz="quarter" idx="12"/>
          </p:nvPr>
        </p:nvSpPr>
        <p:spPr>
          <a:xfrm>
            <a:off x="6553179" y="6249183"/>
            <a:ext cx="1904329" cy="455819"/>
          </a:xfrm>
        </p:spPr>
        <p:txBody>
          <a:bodyPr/>
          <a:lstStyle>
            <a:lvl1pPr>
              <a:defRPr/>
            </a:lvl1pPr>
          </a:lstStyle>
          <a:p>
            <a:fld id="{E73951C1-7EA6-4864-8D0D-7CCCC9422271}" type="slidenum">
              <a:rPr lang="fr-FR" altLang="fr-FR">
                <a:solidFill>
                  <a:srgbClr val="000000"/>
                </a:solidFill>
              </a:rPr>
              <a:pPr/>
              <a:t>‹N°›</a:t>
            </a:fld>
            <a:endParaRPr lang="fr-FR" altLang="fr-FR">
              <a:solidFill>
                <a:srgbClr val="000000"/>
              </a:solidFill>
            </a:endParaRPr>
          </a:p>
        </p:txBody>
      </p:sp>
    </p:spTree>
    <p:extLst>
      <p:ext uri="{BB962C8B-B14F-4D97-AF65-F5344CB8AC3E}">
        <p14:creationId xmlns:p14="http://schemas.microsoft.com/office/powerpoint/2010/main" val="2715267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320A00E8-C4F7-42DF-80FC-1790139FA579}" type="datetimeFigureOut">
              <a:rPr lang="fr-FR" smtClean="0"/>
              <a:t>16/01/2017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78341C-0EF4-470B-B16B-A8B9CB829DEB}"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320A00E8-C4F7-42DF-80FC-1790139FA579}" type="datetimeFigureOut">
              <a:rPr lang="fr-FR" smtClean="0"/>
              <a:t>16/01/2017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320A00E8-C4F7-42DF-80FC-1790139FA579}" type="datetimeFigureOut">
              <a:rPr lang="fr-FR" smtClean="0"/>
              <a:t>16/01/2017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320A00E8-C4F7-42DF-80FC-1790139FA579}" type="datetimeFigureOut">
              <a:rPr lang="fr-FR" smtClean="0"/>
              <a:t>16/01/2017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A00E8-C4F7-42DF-80FC-1790139FA579}" type="datetimeFigureOut">
              <a:rPr lang="fr-FR" smtClean="0"/>
              <a:t>16/01/2017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320A00E8-C4F7-42DF-80FC-1790139FA579}" type="datetimeFigureOut">
              <a:rPr lang="fr-FR" smtClean="0"/>
              <a:t>16/01/2017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78341C-0EF4-470B-B16B-A8B9CB829DE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320A00E8-C4F7-42DF-80FC-1790139FA579}" type="datetimeFigureOut">
              <a:rPr lang="fr-FR" smtClean="0"/>
              <a:t>16/01/2017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3378341C-0EF4-470B-B16B-A8B9CB829DEB}"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0A00E8-C4F7-42DF-80FC-1790139FA579}" type="datetimeFigureOut">
              <a:rPr lang="fr-FR" smtClean="0"/>
              <a:t>16/01/2017</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378341C-0EF4-470B-B16B-A8B9CB829DEB}"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fr-FR" altLang="fr-FR" smtClean="0">
              <a:solidFill>
                <a:srgbClr val="000000"/>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fr-FR" altLang="fr-FR" smtClean="0">
              <a:solidFill>
                <a:srgbClr val="000000"/>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9BCF8D0D-387B-4533-A609-5E636FC8F7CF}" type="slidenum">
              <a:rPr lang="fr-FR" altLang="fr-FR" smtClean="0">
                <a:solidFill>
                  <a:srgbClr val="000000"/>
                </a:solidFill>
                <a:latin typeface="Times New Roman" pitchFamily="18" charset="0"/>
              </a:rPr>
              <a:pPr fontAlgn="base">
                <a:spcBef>
                  <a:spcPct val="0"/>
                </a:spcBef>
                <a:spcAft>
                  <a:spcPct val="0"/>
                </a:spcAft>
              </a:pPr>
              <a:t>‹N°›</a:t>
            </a:fld>
            <a:endParaRPr lang="fr-FR" altLang="fr-FR" smtClean="0">
              <a:solidFill>
                <a:srgbClr val="000000"/>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23" y="2060848"/>
            <a:ext cx="8294643" cy="1754326"/>
          </a:xfrm>
          <a:prstGeom prst="rect">
            <a:avLst/>
          </a:prstGeom>
          <a:noFill/>
        </p:spPr>
        <p:txBody>
          <a:bodyPr wrap="none" lIns="91440" tIns="45720" rIns="91440" bIns="45720">
            <a:spAutoFit/>
          </a:bodyPr>
          <a:lstStyle/>
          <a:p>
            <a:pPr algn="ctr"/>
            <a:r>
              <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CAT devant un syndrome</a:t>
            </a:r>
          </a:p>
          <a:p>
            <a:pPr algn="ctr"/>
            <a:r>
              <a:rPr lang="fr-F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hémorragique</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443284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76672"/>
            <a:ext cx="8496944" cy="2339102"/>
          </a:xfrm>
          <a:prstGeom prst="rect">
            <a:avLst/>
          </a:prstGeom>
          <a:noFill/>
        </p:spPr>
        <p:txBody>
          <a:bodyPr wrap="square" rtlCol="0">
            <a:spAutoFit/>
          </a:bodyPr>
          <a:lstStyle/>
          <a:p>
            <a:r>
              <a:rPr lang="fr-FR" sz="2000" b="1" dirty="0" smtClean="0">
                <a:solidFill>
                  <a:srgbClr val="FF0000"/>
                </a:solidFill>
              </a:rPr>
              <a:t>IV. Diagnostic étiologique:</a:t>
            </a:r>
          </a:p>
          <a:p>
            <a:endParaRPr lang="fr-FR" b="1" dirty="0" smtClean="0">
              <a:solidFill>
                <a:srgbClr val="FF0000"/>
              </a:solidFill>
            </a:endParaRPr>
          </a:p>
          <a:p>
            <a:r>
              <a:rPr lang="fr-FR" b="1" dirty="0" smtClean="0">
                <a:solidFill>
                  <a:srgbClr val="FF0000"/>
                </a:solidFill>
              </a:rPr>
              <a:t>1. Anomalie de l’hémostase primaire: </a:t>
            </a:r>
            <a:r>
              <a:rPr lang="fr-FR" dirty="0" smtClean="0"/>
              <a:t>elles incluent les thrombopénies, les </a:t>
            </a:r>
            <a:r>
              <a:rPr lang="fr-FR" dirty="0" err="1" smtClean="0"/>
              <a:t>thrombopathies</a:t>
            </a:r>
            <a:r>
              <a:rPr lang="fr-FR" dirty="0" smtClean="0"/>
              <a:t> (souvent acquise), maladie de </a:t>
            </a:r>
            <a:r>
              <a:rPr lang="fr-FR" dirty="0" err="1" smtClean="0"/>
              <a:t>Willebrand</a:t>
            </a:r>
            <a:r>
              <a:rPr lang="fr-FR" dirty="0" smtClean="0"/>
              <a:t> (souvent congénitale).</a:t>
            </a:r>
          </a:p>
          <a:p>
            <a:endParaRPr lang="fr-FR" dirty="0"/>
          </a:p>
          <a:p>
            <a:r>
              <a:rPr lang="fr-FR" b="1" dirty="0" smtClean="0">
                <a:solidFill>
                  <a:schemeClr val="tx2"/>
                </a:solidFill>
              </a:rPr>
              <a:t>a. Les thrombopénies: </a:t>
            </a:r>
          </a:p>
          <a:p>
            <a:r>
              <a:rPr lang="fr-FR" dirty="0" smtClean="0"/>
              <a:t>Une thrombopénie est définie par un taux de plaquette &lt; 150 000/ dl, mais le risque hémorragique est augmente si le taux de plaquette &lt; 30 000/dl.</a:t>
            </a:r>
          </a:p>
        </p:txBody>
      </p:sp>
      <p:sp>
        <p:nvSpPr>
          <p:cNvPr id="3" name="ZoneTexte 2"/>
          <p:cNvSpPr txBox="1"/>
          <p:nvPr/>
        </p:nvSpPr>
        <p:spPr>
          <a:xfrm>
            <a:off x="2411760" y="2996952"/>
            <a:ext cx="2592288" cy="369332"/>
          </a:xfrm>
          <a:prstGeom prst="rect">
            <a:avLst/>
          </a:prstGeom>
          <a:solidFill>
            <a:schemeClr val="accent1">
              <a:alpha val="49000"/>
            </a:schemeClr>
          </a:solidFill>
          <a:ln>
            <a:solidFill>
              <a:schemeClr val="accent6">
                <a:lumMod val="60000"/>
                <a:lumOff val="40000"/>
              </a:schemeClr>
            </a:solidFill>
          </a:ln>
        </p:spPr>
        <p:txBody>
          <a:bodyPr wrap="square" rtlCol="0">
            <a:spAutoFit/>
          </a:bodyPr>
          <a:lstStyle/>
          <a:p>
            <a:r>
              <a:rPr lang="fr-FR" dirty="0" smtClean="0"/>
              <a:t>           Thrombopénie </a:t>
            </a:r>
            <a:endParaRPr lang="fr-FR" dirty="0"/>
          </a:p>
        </p:txBody>
      </p:sp>
      <p:cxnSp>
        <p:nvCxnSpPr>
          <p:cNvPr id="5" name="Connecteur droit 4"/>
          <p:cNvCxnSpPr>
            <a:stCxn id="3" idx="2"/>
          </p:cNvCxnSpPr>
          <p:nvPr/>
        </p:nvCxnSpPr>
        <p:spPr>
          <a:xfrm>
            <a:off x="3707904" y="3366283"/>
            <a:ext cx="0" cy="422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539552" y="3789040"/>
            <a:ext cx="62646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39552" y="378904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79512" y="4437116"/>
            <a:ext cx="1788383" cy="646331"/>
          </a:xfrm>
          <a:prstGeom prst="rect">
            <a:avLst/>
          </a:prstGeom>
          <a:solidFill>
            <a:schemeClr val="accent1">
              <a:alpha val="50000"/>
            </a:schemeClr>
          </a:solidFill>
        </p:spPr>
        <p:txBody>
          <a:bodyPr wrap="square" rtlCol="0">
            <a:spAutoFit/>
          </a:bodyPr>
          <a:lstStyle/>
          <a:p>
            <a:r>
              <a:rPr lang="fr-FR" dirty="0" smtClean="0"/>
              <a:t>Consommation</a:t>
            </a:r>
          </a:p>
          <a:p>
            <a:r>
              <a:rPr lang="fr-FR" dirty="0" smtClean="0"/>
              <a:t>excessive</a:t>
            </a:r>
            <a:endParaRPr lang="fr-FR" dirty="0"/>
          </a:p>
        </p:txBody>
      </p:sp>
      <p:cxnSp>
        <p:nvCxnSpPr>
          <p:cNvPr id="12" name="Connecteur droit avec flèche 11"/>
          <p:cNvCxnSpPr/>
          <p:nvPr/>
        </p:nvCxnSpPr>
        <p:spPr>
          <a:xfrm>
            <a:off x="539552" y="5083447"/>
            <a:ext cx="0" cy="649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79516" y="5877272"/>
            <a:ext cx="1224136" cy="369332"/>
          </a:xfrm>
          <a:prstGeom prst="rect">
            <a:avLst/>
          </a:prstGeom>
          <a:solidFill>
            <a:schemeClr val="accent1">
              <a:alpha val="50000"/>
            </a:schemeClr>
          </a:solidFill>
        </p:spPr>
        <p:txBody>
          <a:bodyPr wrap="square" rtlCol="0">
            <a:spAutoFit/>
          </a:bodyPr>
          <a:lstStyle/>
          <a:p>
            <a:r>
              <a:rPr lang="fr-FR" dirty="0" smtClean="0"/>
              <a:t>CIVD</a:t>
            </a:r>
            <a:endParaRPr lang="fr-FR" dirty="0"/>
          </a:p>
        </p:txBody>
      </p:sp>
      <p:cxnSp>
        <p:nvCxnSpPr>
          <p:cNvPr id="15" name="Connecteur droit avec flèche 14"/>
          <p:cNvCxnSpPr/>
          <p:nvPr/>
        </p:nvCxnSpPr>
        <p:spPr>
          <a:xfrm>
            <a:off x="2411760" y="378904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967895" y="4596463"/>
            <a:ext cx="1368152" cy="369332"/>
          </a:xfrm>
          <a:prstGeom prst="rect">
            <a:avLst/>
          </a:prstGeom>
          <a:solidFill>
            <a:srgbClr val="FF0000">
              <a:alpha val="50000"/>
            </a:srgbClr>
          </a:solidFill>
        </p:spPr>
        <p:txBody>
          <a:bodyPr wrap="square" rtlCol="0">
            <a:spAutoFit/>
          </a:bodyPr>
          <a:lstStyle/>
          <a:p>
            <a:r>
              <a:rPr lang="fr-FR" dirty="0" smtClean="0"/>
              <a:t>Infectieuse</a:t>
            </a:r>
            <a:endParaRPr lang="fr-FR" dirty="0"/>
          </a:p>
        </p:txBody>
      </p:sp>
      <p:cxnSp>
        <p:nvCxnSpPr>
          <p:cNvPr id="19" name="Connecteur droit avec flèche 18"/>
          <p:cNvCxnSpPr/>
          <p:nvPr/>
        </p:nvCxnSpPr>
        <p:spPr>
          <a:xfrm>
            <a:off x="2411760" y="4965800"/>
            <a:ext cx="0" cy="767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619672" y="5877272"/>
            <a:ext cx="1944216" cy="923330"/>
          </a:xfrm>
          <a:prstGeom prst="rect">
            <a:avLst/>
          </a:prstGeom>
          <a:solidFill>
            <a:srgbClr val="FF0000">
              <a:alpha val="50000"/>
            </a:srgbClr>
          </a:solidFill>
        </p:spPr>
        <p:txBody>
          <a:bodyPr wrap="square" rtlCol="0">
            <a:spAutoFit/>
          </a:bodyPr>
          <a:lstStyle/>
          <a:p>
            <a:r>
              <a:rPr lang="fr-FR" dirty="0" smtClean="0"/>
              <a:t>Infection bactérienne / parasitaire</a:t>
            </a:r>
            <a:endParaRPr lang="fr-FR" dirty="0"/>
          </a:p>
        </p:txBody>
      </p:sp>
      <p:cxnSp>
        <p:nvCxnSpPr>
          <p:cNvPr id="23" name="Connecteur droit avec flèche 22"/>
          <p:cNvCxnSpPr/>
          <p:nvPr/>
        </p:nvCxnSpPr>
        <p:spPr>
          <a:xfrm>
            <a:off x="3995936" y="378904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3197939" y="4596467"/>
            <a:ext cx="1595993" cy="646331"/>
          </a:xfrm>
          <a:prstGeom prst="rect">
            <a:avLst/>
          </a:prstGeom>
          <a:solidFill>
            <a:schemeClr val="accent4">
              <a:alpha val="50000"/>
            </a:schemeClr>
          </a:solidFill>
        </p:spPr>
        <p:txBody>
          <a:bodyPr wrap="square" rtlCol="0">
            <a:spAutoFit/>
          </a:bodyPr>
          <a:lstStyle/>
          <a:p>
            <a:r>
              <a:rPr lang="fr-FR" dirty="0" smtClean="0"/>
              <a:t>Séquestration</a:t>
            </a:r>
          </a:p>
          <a:p>
            <a:r>
              <a:rPr lang="fr-FR" dirty="0" smtClean="0"/>
              <a:t>excessive</a:t>
            </a:r>
            <a:endParaRPr lang="fr-FR" dirty="0"/>
          </a:p>
        </p:txBody>
      </p:sp>
      <p:cxnSp>
        <p:nvCxnSpPr>
          <p:cNvPr id="28" name="Connecteur droit avec flèche 27"/>
          <p:cNvCxnSpPr/>
          <p:nvPr/>
        </p:nvCxnSpPr>
        <p:spPr>
          <a:xfrm>
            <a:off x="4185483" y="5386810"/>
            <a:ext cx="0" cy="490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3336046" y="6061938"/>
            <a:ext cx="1668001" cy="369332"/>
          </a:xfrm>
          <a:prstGeom prst="rect">
            <a:avLst/>
          </a:prstGeom>
          <a:solidFill>
            <a:schemeClr val="accent4">
              <a:alpha val="50000"/>
            </a:schemeClr>
          </a:solidFill>
        </p:spPr>
        <p:txBody>
          <a:bodyPr wrap="square" rtlCol="0">
            <a:spAutoFit/>
          </a:bodyPr>
          <a:lstStyle/>
          <a:p>
            <a:r>
              <a:rPr lang="fr-FR" dirty="0" smtClean="0"/>
              <a:t>splénomégalie</a:t>
            </a:r>
            <a:endParaRPr lang="fr-FR" dirty="0"/>
          </a:p>
        </p:txBody>
      </p:sp>
      <p:cxnSp>
        <p:nvCxnSpPr>
          <p:cNvPr id="32" name="Connecteur droit 31"/>
          <p:cNvCxnSpPr/>
          <p:nvPr/>
        </p:nvCxnSpPr>
        <p:spPr>
          <a:xfrm>
            <a:off x="6804248" y="3789040"/>
            <a:ext cx="0"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5004048" y="4437112"/>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004048" y="4437116"/>
            <a:ext cx="0" cy="344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5436096" y="4041072"/>
            <a:ext cx="2448272" cy="369332"/>
          </a:xfrm>
          <a:prstGeom prst="rect">
            <a:avLst/>
          </a:prstGeom>
          <a:solidFill>
            <a:schemeClr val="accent4">
              <a:lumMod val="50000"/>
              <a:alpha val="50000"/>
            </a:schemeClr>
          </a:solidFill>
        </p:spPr>
        <p:txBody>
          <a:bodyPr wrap="square" rtlCol="0">
            <a:spAutoFit/>
          </a:bodyPr>
          <a:lstStyle/>
          <a:p>
            <a:r>
              <a:rPr lang="fr-FR" dirty="0" smtClean="0"/>
              <a:t>Immunologique</a:t>
            </a:r>
            <a:endParaRPr lang="fr-FR" dirty="0"/>
          </a:p>
        </p:txBody>
      </p:sp>
      <p:sp>
        <p:nvSpPr>
          <p:cNvPr id="42" name="ZoneTexte 41"/>
          <p:cNvSpPr txBox="1"/>
          <p:nvPr/>
        </p:nvSpPr>
        <p:spPr>
          <a:xfrm>
            <a:off x="4644012" y="4965795"/>
            <a:ext cx="1152128" cy="646331"/>
          </a:xfrm>
          <a:prstGeom prst="rect">
            <a:avLst/>
          </a:prstGeom>
          <a:solidFill>
            <a:schemeClr val="accent4">
              <a:lumMod val="50000"/>
              <a:alpha val="50000"/>
            </a:schemeClr>
          </a:solidFill>
        </p:spPr>
        <p:txBody>
          <a:bodyPr wrap="square" rtlCol="0">
            <a:spAutoFit/>
          </a:bodyPr>
          <a:lstStyle/>
          <a:p>
            <a:r>
              <a:rPr lang="fr-FR" dirty="0" smtClean="0"/>
              <a:t>Allo immune</a:t>
            </a:r>
            <a:endParaRPr lang="fr-FR" dirty="0"/>
          </a:p>
        </p:txBody>
      </p:sp>
      <p:cxnSp>
        <p:nvCxnSpPr>
          <p:cNvPr id="44" name="Connecteur droit avec flèche 43"/>
          <p:cNvCxnSpPr>
            <a:stCxn id="42" idx="2"/>
          </p:cNvCxnSpPr>
          <p:nvPr/>
        </p:nvCxnSpPr>
        <p:spPr>
          <a:xfrm>
            <a:off x="5220072" y="5612126"/>
            <a:ext cx="0" cy="449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4793934" y="6246608"/>
            <a:ext cx="1379969" cy="369332"/>
          </a:xfrm>
          <a:prstGeom prst="rect">
            <a:avLst/>
          </a:prstGeom>
          <a:solidFill>
            <a:schemeClr val="accent4">
              <a:lumMod val="50000"/>
              <a:alpha val="50000"/>
            </a:schemeClr>
          </a:solidFill>
        </p:spPr>
        <p:txBody>
          <a:bodyPr wrap="square" rtlCol="0">
            <a:spAutoFit/>
          </a:bodyPr>
          <a:lstStyle/>
          <a:p>
            <a:r>
              <a:rPr lang="fr-FR" dirty="0" smtClean="0"/>
              <a:t>Transfusion</a:t>
            </a:r>
            <a:endParaRPr lang="fr-FR" dirty="0"/>
          </a:p>
        </p:txBody>
      </p:sp>
      <p:cxnSp>
        <p:nvCxnSpPr>
          <p:cNvPr id="47" name="Connecteur droit avec flèche 46"/>
          <p:cNvCxnSpPr/>
          <p:nvPr/>
        </p:nvCxnSpPr>
        <p:spPr>
          <a:xfrm>
            <a:off x="6444208" y="4437116"/>
            <a:ext cx="0" cy="482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5940155" y="5083447"/>
            <a:ext cx="1080120" cy="369332"/>
          </a:xfrm>
          <a:prstGeom prst="rect">
            <a:avLst/>
          </a:prstGeom>
          <a:solidFill>
            <a:schemeClr val="accent4">
              <a:lumMod val="50000"/>
              <a:alpha val="50000"/>
            </a:schemeClr>
          </a:solidFill>
        </p:spPr>
        <p:txBody>
          <a:bodyPr wrap="square" rtlCol="0">
            <a:spAutoFit/>
          </a:bodyPr>
          <a:lstStyle/>
          <a:p>
            <a:r>
              <a:rPr lang="fr-FR" dirty="0" smtClean="0"/>
              <a:t>allergie</a:t>
            </a:r>
            <a:endParaRPr lang="fr-FR" dirty="0"/>
          </a:p>
        </p:txBody>
      </p:sp>
      <p:cxnSp>
        <p:nvCxnSpPr>
          <p:cNvPr id="50" name="Connecteur droit avec flèche 49"/>
          <p:cNvCxnSpPr>
            <a:stCxn id="48" idx="2"/>
          </p:cNvCxnSpPr>
          <p:nvPr/>
        </p:nvCxnSpPr>
        <p:spPr>
          <a:xfrm>
            <a:off x="6480212" y="5452775"/>
            <a:ext cx="0" cy="609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6084172" y="6246608"/>
            <a:ext cx="1440159" cy="369332"/>
          </a:xfrm>
          <a:prstGeom prst="rect">
            <a:avLst/>
          </a:prstGeom>
          <a:solidFill>
            <a:schemeClr val="accent4">
              <a:lumMod val="50000"/>
              <a:alpha val="50000"/>
            </a:schemeClr>
          </a:solidFill>
        </p:spPr>
        <p:txBody>
          <a:bodyPr wrap="square" rtlCol="0">
            <a:spAutoFit/>
          </a:bodyPr>
          <a:lstStyle/>
          <a:p>
            <a:r>
              <a:rPr lang="fr-FR" dirty="0" smtClean="0"/>
              <a:t>Médicament</a:t>
            </a:r>
            <a:endParaRPr lang="fr-FR" dirty="0"/>
          </a:p>
        </p:txBody>
      </p:sp>
      <p:cxnSp>
        <p:nvCxnSpPr>
          <p:cNvPr id="56" name="Connecteur droit avec flèche 55"/>
          <p:cNvCxnSpPr/>
          <p:nvPr/>
        </p:nvCxnSpPr>
        <p:spPr>
          <a:xfrm>
            <a:off x="8460432" y="4437116"/>
            <a:ext cx="0" cy="323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7308305" y="4873462"/>
            <a:ext cx="1584176" cy="369332"/>
          </a:xfrm>
          <a:prstGeom prst="rect">
            <a:avLst/>
          </a:prstGeom>
          <a:solidFill>
            <a:schemeClr val="accent4">
              <a:lumMod val="50000"/>
              <a:alpha val="50000"/>
            </a:schemeClr>
          </a:solidFill>
        </p:spPr>
        <p:txBody>
          <a:bodyPr wrap="square" rtlCol="0">
            <a:spAutoFit/>
          </a:bodyPr>
          <a:lstStyle/>
          <a:p>
            <a:r>
              <a:rPr lang="fr-FR" dirty="0" smtClean="0"/>
              <a:t>          PTAI</a:t>
            </a:r>
            <a:endParaRPr lang="fr-FR" dirty="0"/>
          </a:p>
        </p:txBody>
      </p:sp>
      <p:cxnSp>
        <p:nvCxnSpPr>
          <p:cNvPr id="59" name="Connecteur droit avec flèche 58"/>
          <p:cNvCxnSpPr/>
          <p:nvPr/>
        </p:nvCxnSpPr>
        <p:spPr>
          <a:xfrm>
            <a:off x="7668344" y="5242798"/>
            <a:ext cx="0" cy="389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7524326" y="5733256"/>
            <a:ext cx="720083" cy="646331"/>
          </a:xfrm>
          <a:prstGeom prst="rect">
            <a:avLst/>
          </a:prstGeom>
          <a:solidFill>
            <a:schemeClr val="accent4">
              <a:lumMod val="50000"/>
              <a:alpha val="50000"/>
            </a:schemeClr>
          </a:solidFill>
        </p:spPr>
        <p:txBody>
          <a:bodyPr wrap="square" rtlCol="0">
            <a:spAutoFit/>
          </a:bodyPr>
          <a:lstStyle/>
          <a:p>
            <a:r>
              <a:rPr lang="fr-FR" dirty="0" smtClean="0"/>
              <a:t>LLC</a:t>
            </a:r>
          </a:p>
          <a:p>
            <a:r>
              <a:rPr lang="fr-FR" dirty="0" smtClean="0"/>
              <a:t>LED</a:t>
            </a:r>
            <a:endParaRPr lang="fr-FR" dirty="0"/>
          </a:p>
        </p:txBody>
      </p:sp>
      <p:cxnSp>
        <p:nvCxnSpPr>
          <p:cNvPr id="62" name="Connecteur droit avec flèche 61"/>
          <p:cNvCxnSpPr/>
          <p:nvPr/>
        </p:nvCxnSpPr>
        <p:spPr>
          <a:xfrm>
            <a:off x="8460432" y="5268113"/>
            <a:ext cx="0" cy="3440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8244409" y="5877272"/>
            <a:ext cx="648071" cy="369332"/>
          </a:xfrm>
          <a:prstGeom prst="rect">
            <a:avLst/>
          </a:prstGeom>
          <a:solidFill>
            <a:schemeClr val="accent4">
              <a:lumMod val="50000"/>
              <a:alpha val="50000"/>
            </a:schemeClr>
          </a:solidFill>
        </p:spPr>
        <p:txBody>
          <a:bodyPr wrap="square" rtlCol="0">
            <a:spAutoFit/>
          </a:bodyPr>
          <a:lstStyle/>
          <a:p>
            <a:r>
              <a:rPr lang="fr-FR" dirty="0" smtClean="0"/>
              <a:t>PTI</a:t>
            </a:r>
            <a:endParaRPr lang="fr-FR" dirty="0"/>
          </a:p>
        </p:txBody>
      </p:sp>
    </p:spTree>
    <p:extLst>
      <p:ext uri="{BB962C8B-B14F-4D97-AF65-F5344CB8AC3E}">
        <p14:creationId xmlns:p14="http://schemas.microsoft.com/office/powerpoint/2010/main" val="166095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620692"/>
            <a:ext cx="7920880" cy="646331"/>
          </a:xfrm>
          <a:prstGeom prst="rect">
            <a:avLst/>
          </a:prstGeom>
          <a:noFill/>
        </p:spPr>
        <p:txBody>
          <a:bodyPr wrap="square" rtlCol="0">
            <a:spAutoFit/>
          </a:bodyPr>
          <a:lstStyle/>
          <a:p>
            <a:r>
              <a:rPr lang="fr-FR" b="1" dirty="0" smtClean="0">
                <a:solidFill>
                  <a:schemeClr val="tx2"/>
                </a:solidFill>
              </a:rPr>
              <a:t>b. </a:t>
            </a:r>
            <a:r>
              <a:rPr lang="fr-FR" b="1" dirty="0" err="1" smtClean="0">
                <a:solidFill>
                  <a:schemeClr val="tx2"/>
                </a:solidFill>
              </a:rPr>
              <a:t>Thrombopathie</a:t>
            </a:r>
            <a:r>
              <a:rPr lang="fr-FR" b="1" dirty="0" smtClean="0">
                <a:solidFill>
                  <a:schemeClr val="tx2"/>
                </a:solidFill>
              </a:rPr>
              <a:t>: </a:t>
            </a:r>
            <a:r>
              <a:rPr lang="fr-FR" dirty="0" smtClean="0"/>
              <a:t>Une </a:t>
            </a:r>
            <a:r>
              <a:rPr lang="fr-FR" dirty="0" err="1" smtClean="0"/>
              <a:t>thrombopathie</a:t>
            </a:r>
            <a:r>
              <a:rPr lang="fr-FR" dirty="0" smtClean="0"/>
              <a:t> est évoquée devant un saignement  </a:t>
            </a:r>
            <a:r>
              <a:rPr lang="fr-FR" dirty="0" err="1" smtClean="0"/>
              <a:t>cutanéo</a:t>
            </a:r>
            <a:r>
              <a:rPr lang="fr-FR" dirty="0" smtClean="0"/>
              <a:t>-muqueux avec un taux de plaquette normal, TCA et TQ normal</a:t>
            </a:r>
            <a:endParaRPr lang="fr-FR" dirty="0"/>
          </a:p>
        </p:txBody>
      </p:sp>
      <p:sp>
        <p:nvSpPr>
          <p:cNvPr id="3" name="ZoneTexte 2"/>
          <p:cNvSpPr txBox="1"/>
          <p:nvPr/>
        </p:nvSpPr>
        <p:spPr>
          <a:xfrm>
            <a:off x="2987824" y="1542361"/>
            <a:ext cx="2304256" cy="369332"/>
          </a:xfrm>
          <a:prstGeom prst="rect">
            <a:avLst/>
          </a:prstGeom>
          <a:solidFill>
            <a:schemeClr val="accent1">
              <a:alpha val="50000"/>
            </a:schemeClr>
          </a:solidFill>
        </p:spPr>
        <p:txBody>
          <a:bodyPr wrap="square" rtlCol="0">
            <a:spAutoFit/>
          </a:bodyPr>
          <a:lstStyle/>
          <a:p>
            <a:r>
              <a:rPr lang="fr-FR" dirty="0" smtClean="0"/>
              <a:t>    </a:t>
            </a:r>
            <a:r>
              <a:rPr lang="fr-FR" dirty="0" err="1" smtClean="0"/>
              <a:t>Thrombopathie</a:t>
            </a:r>
            <a:endParaRPr lang="fr-FR" dirty="0"/>
          </a:p>
        </p:txBody>
      </p:sp>
      <p:cxnSp>
        <p:nvCxnSpPr>
          <p:cNvPr id="5" name="Connecteur droit 4"/>
          <p:cNvCxnSpPr/>
          <p:nvPr/>
        </p:nvCxnSpPr>
        <p:spPr>
          <a:xfrm>
            <a:off x="3995936" y="1911697"/>
            <a:ext cx="0" cy="509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1259632" y="242088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259632" y="24208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67544" y="2924948"/>
            <a:ext cx="2088232" cy="369332"/>
          </a:xfrm>
          <a:prstGeom prst="rect">
            <a:avLst/>
          </a:prstGeom>
          <a:solidFill>
            <a:schemeClr val="accent1">
              <a:alpha val="50000"/>
            </a:schemeClr>
          </a:solidFill>
        </p:spPr>
        <p:txBody>
          <a:bodyPr wrap="square" rtlCol="0">
            <a:spAutoFit/>
          </a:bodyPr>
          <a:lstStyle/>
          <a:p>
            <a:r>
              <a:rPr lang="fr-FR" dirty="0" smtClean="0"/>
              <a:t>Acquise ++++</a:t>
            </a:r>
            <a:endParaRPr lang="fr-FR" dirty="0"/>
          </a:p>
        </p:txBody>
      </p:sp>
      <p:cxnSp>
        <p:nvCxnSpPr>
          <p:cNvPr id="12" name="Connecteur droit avec flèche 11"/>
          <p:cNvCxnSpPr/>
          <p:nvPr/>
        </p:nvCxnSpPr>
        <p:spPr>
          <a:xfrm>
            <a:off x="1259632" y="342900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23528" y="4365108"/>
            <a:ext cx="1440160" cy="923330"/>
          </a:xfrm>
          <a:prstGeom prst="rect">
            <a:avLst/>
          </a:prstGeom>
          <a:solidFill>
            <a:schemeClr val="accent1">
              <a:alpha val="50000"/>
            </a:schemeClr>
          </a:solidFill>
        </p:spPr>
        <p:txBody>
          <a:bodyPr wrap="square" rtlCol="0">
            <a:spAutoFit/>
          </a:bodyPr>
          <a:lstStyle/>
          <a:p>
            <a:r>
              <a:rPr lang="fr-FR" dirty="0" smtClean="0"/>
              <a:t>Aspirine</a:t>
            </a:r>
          </a:p>
          <a:p>
            <a:r>
              <a:rPr lang="fr-FR" dirty="0" smtClean="0"/>
              <a:t>AINS</a:t>
            </a:r>
          </a:p>
          <a:p>
            <a:r>
              <a:rPr lang="fr-FR" dirty="0" err="1" smtClean="0"/>
              <a:t>Clopidogrel</a:t>
            </a:r>
            <a:endParaRPr lang="fr-FR" dirty="0"/>
          </a:p>
        </p:txBody>
      </p:sp>
      <p:cxnSp>
        <p:nvCxnSpPr>
          <p:cNvPr id="15" name="Connecteur droit avec flèche 14"/>
          <p:cNvCxnSpPr/>
          <p:nvPr/>
        </p:nvCxnSpPr>
        <p:spPr>
          <a:xfrm>
            <a:off x="6876256" y="242088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652120" y="3109610"/>
            <a:ext cx="2016224" cy="369332"/>
          </a:xfrm>
          <a:prstGeom prst="rect">
            <a:avLst/>
          </a:prstGeom>
          <a:solidFill>
            <a:schemeClr val="accent1">
              <a:alpha val="50000"/>
            </a:schemeClr>
          </a:solidFill>
        </p:spPr>
        <p:txBody>
          <a:bodyPr wrap="square" rtlCol="0">
            <a:spAutoFit/>
          </a:bodyPr>
          <a:lstStyle/>
          <a:p>
            <a:r>
              <a:rPr lang="fr-FR" dirty="0" smtClean="0"/>
              <a:t>Congénitale (rare)</a:t>
            </a:r>
            <a:endParaRPr lang="fr-FR" dirty="0"/>
          </a:p>
        </p:txBody>
      </p:sp>
      <p:cxnSp>
        <p:nvCxnSpPr>
          <p:cNvPr id="18" name="Connecteur droit 17"/>
          <p:cNvCxnSpPr>
            <a:stCxn id="16" idx="2"/>
          </p:cNvCxnSpPr>
          <p:nvPr/>
        </p:nvCxnSpPr>
        <p:spPr>
          <a:xfrm>
            <a:off x="6660232" y="3478942"/>
            <a:ext cx="0" cy="310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flipH="1">
            <a:off x="4139952" y="3789040"/>
            <a:ext cx="3960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4105369" y="378904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3275856" y="4364274"/>
            <a:ext cx="2016223" cy="923330"/>
          </a:xfrm>
          <a:prstGeom prst="rect">
            <a:avLst/>
          </a:prstGeom>
          <a:solidFill>
            <a:srgbClr val="C00000">
              <a:alpha val="50000"/>
            </a:srgbClr>
          </a:solidFill>
        </p:spPr>
        <p:txBody>
          <a:bodyPr wrap="square" rtlCol="0">
            <a:spAutoFit/>
          </a:bodyPr>
          <a:lstStyle/>
          <a:p>
            <a:r>
              <a:rPr lang="fr-FR" dirty="0" smtClean="0"/>
              <a:t>Anomalie de l’adhésion (déficit en GP I x)</a:t>
            </a:r>
            <a:endParaRPr lang="fr-FR" dirty="0"/>
          </a:p>
        </p:txBody>
      </p:sp>
      <p:cxnSp>
        <p:nvCxnSpPr>
          <p:cNvPr id="26" name="Connecteur droit avec flèche 25"/>
          <p:cNvCxnSpPr/>
          <p:nvPr/>
        </p:nvCxnSpPr>
        <p:spPr>
          <a:xfrm>
            <a:off x="4283968" y="5287604"/>
            <a:ext cx="0" cy="301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3473882" y="5789279"/>
            <a:ext cx="1818202" cy="646331"/>
          </a:xfrm>
          <a:prstGeom prst="rect">
            <a:avLst/>
          </a:prstGeom>
          <a:solidFill>
            <a:srgbClr val="C00000">
              <a:alpha val="50000"/>
            </a:srgbClr>
          </a:solidFill>
        </p:spPr>
        <p:txBody>
          <a:bodyPr wrap="square" rtlCol="0">
            <a:spAutoFit/>
          </a:bodyPr>
          <a:lstStyle/>
          <a:p>
            <a:r>
              <a:rPr lang="fr-FR" dirty="0" smtClean="0"/>
              <a:t>Syndrome de Bernard Soulier</a:t>
            </a:r>
            <a:endParaRPr lang="fr-FR" dirty="0"/>
          </a:p>
        </p:txBody>
      </p:sp>
      <p:cxnSp>
        <p:nvCxnSpPr>
          <p:cNvPr id="30" name="Connecteur droit 29"/>
          <p:cNvCxnSpPr/>
          <p:nvPr/>
        </p:nvCxnSpPr>
        <p:spPr>
          <a:xfrm>
            <a:off x="683568" y="3789040"/>
            <a:ext cx="1656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683568" y="378904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2339752" y="3789040"/>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1763692" y="4365108"/>
            <a:ext cx="1512164" cy="369332"/>
          </a:xfrm>
          <a:prstGeom prst="rect">
            <a:avLst/>
          </a:prstGeom>
          <a:solidFill>
            <a:schemeClr val="accent6">
              <a:lumMod val="75000"/>
              <a:alpha val="60000"/>
            </a:schemeClr>
          </a:solidFill>
        </p:spPr>
        <p:txBody>
          <a:bodyPr wrap="square" rtlCol="0">
            <a:spAutoFit/>
          </a:bodyPr>
          <a:lstStyle/>
          <a:p>
            <a:r>
              <a:rPr lang="fr-FR" dirty="0" smtClean="0"/>
              <a:t>Hémopathie</a:t>
            </a:r>
            <a:endParaRPr lang="fr-FR" dirty="0"/>
          </a:p>
        </p:txBody>
      </p:sp>
      <p:cxnSp>
        <p:nvCxnSpPr>
          <p:cNvPr id="40" name="Connecteur droit avec flèche 39"/>
          <p:cNvCxnSpPr>
            <a:stCxn id="38" idx="2"/>
          </p:cNvCxnSpPr>
          <p:nvPr/>
        </p:nvCxnSpPr>
        <p:spPr>
          <a:xfrm>
            <a:off x="2519774" y="4734440"/>
            <a:ext cx="0" cy="703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323528" y="5589240"/>
            <a:ext cx="2952328" cy="646331"/>
          </a:xfrm>
          <a:prstGeom prst="rect">
            <a:avLst/>
          </a:prstGeom>
          <a:solidFill>
            <a:schemeClr val="accent6">
              <a:lumMod val="75000"/>
              <a:alpha val="60000"/>
            </a:schemeClr>
          </a:solidFill>
        </p:spPr>
        <p:txBody>
          <a:bodyPr wrap="square" rtlCol="0">
            <a:spAutoFit/>
          </a:bodyPr>
          <a:lstStyle/>
          <a:p>
            <a:r>
              <a:rPr lang="fr-FR" dirty="0" smtClean="0"/>
              <a:t>Syndrome </a:t>
            </a:r>
            <a:r>
              <a:rPr lang="fr-FR" dirty="0" err="1" smtClean="0"/>
              <a:t>myéloprolifératif</a:t>
            </a:r>
            <a:endParaRPr lang="fr-FR" dirty="0" smtClean="0"/>
          </a:p>
          <a:p>
            <a:r>
              <a:rPr lang="fr-FR" dirty="0" smtClean="0"/>
              <a:t>MM, </a:t>
            </a:r>
            <a:r>
              <a:rPr lang="fr-FR" dirty="0" err="1" smtClean="0"/>
              <a:t>Waldestrom</a:t>
            </a:r>
            <a:endParaRPr lang="fr-FR" dirty="0"/>
          </a:p>
        </p:txBody>
      </p:sp>
      <p:cxnSp>
        <p:nvCxnSpPr>
          <p:cNvPr id="44" name="Connecteur droit avec flèche 43"/>
          <p:cNvCxnSpPr/>
          <p:nvPr/>
        </p:nvCxnSpPr>
        <p:spPr>
          <a:xfrm>
            <a:off x="6120172" y="378904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5292084" y="4272775"/>
            <a:ext cx="2068094" cy="923330"/>
          </a:xfrm>
          <a:prstGeom prst="rect">
            <a:avLst/>
          </a:prstGeom>
          <a:solidFill>
            <a:srgbClr val="7030A0">
              <a:alpha val="50000"/>
            </a:srgbClr>
          </a:solidFill>
        </p:spPr>
        <p:txBody>
          <a:bodyPr wrap="square" rtlCol="0">
            <a:spAutoFit/>
          </a:bodyPr>
          <a:lstStyle/>
          <a:p>
            <a:r>
              <a:rPr lang="fr-FR" dirty="0" smtClean="0"/>
              <a:t>Anomalie de l’agrégation (déficit en </a:t>
            </a:r>
            <a:r>
              <a:rPr lang="fr-FR" dirty="0" err="1" smtClean="0"/>
              <a:t>IIb</a:t>
            </a:r>
            <a:r>
              <a:rPr lang="fr-FR" dirty="0" smtClean="0"/>
              <a:t> </a:t>
            </a:r>
            <a:r>
              <a:rPr lang="fr-FR" dirty="0" err="1" smtClean="0"/>
              <a:t>IIIa</a:t>
            </a:r>
            <a:r>
              <a:rPr lang="fr-FR" dirty="0" smtClean="0"/>
              <a:t>)</a:t>
            </a:r>
            <a:endParaRPr lang="fr-FR" dirty="0"/>
          </a:p>
        </p:txBody>
      </p:sp>
      <p:cxnSp>
        <p:nvCxnSpPr>
          <p:cNvPr id="47" name="Connecteur droit avec flèche 46"/>
          <p:cNvCxnSpPr/>
          <p:nvPr/>
        </p:nvCxnSpPr>
        <p:spPr>
          <a:xfrm>
            <a:off x="6120172" y="5403998"/>
            <a:ext cx="0" cy="393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5292080" y="5789280"/>
            <a:ext cx="2068098" cy="646331"/>
          </a:xfrm>
          <a:prstGeom prst="rect">
            <a:avLst/>
          </a:prstGeom>
          <a:solidFill>
            <a:srgbClr val="7030A0">
              <a:alpha val="50000"/>
            </a:srgbClr>
          </a:solidFill>
        </p:spPr>
        <p:txBody>
          <a:bodyPr wrap="square" rtlCol="0">
            <a:spAutoFit/>
          </a:bodyPr>
          <a:lstStyle/>
          <a:p>
            <a:r>
              <a:rPr lang="fr-FR" dirty="0" err="1" smtClean="0"/>
              <a:t>Thrombasténie</a:t>
            </a:r>
            <a:r>
              <a:rPr lang="fr-FR" dirty="0" smtClean="0"/>
              <a:t> de </a:t>
            </a:r>
            <a:r>
              <a:rPr lang="fr-FR" dirty="0" err="1" smtClean="0"/>
              <a:t>Glanzman</a:t>
            </a:r>
            <a:endParaRPr lang="fr-FR" dirty="0"/>
          </a:p>
        </p:txBody>
      </p:sp>
      <p:cxnSp>
        <p:nvCxnSpPr>
          <p:cNvPr id="50" name="Connecteur droit avec flèche 49"/>
          <p:cNvCxnSpPr/>
          <p:nvPr/>
        </p:nvCxnSpPr>
        <p:spPr>
          <a:xfrm>
            <a:off x="8100392" y="3789044"/>
            <a:ext cx="0" cy="4837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7360178" y="4365104"/>
            <a:ext cx="1532302" cy="646331"/>
          </a:xfrm>
          <a:prstGeom prst="rect">
            <a:avLst/>
          </a:prstGeom>
          <a:solidFill>
            <a:schemeClr val="accent6">
              <a:lumMod val="75000"/>
              <a:alpha val="60000"/>
            </a:schemeClr>
          </a:solidFill>
        </p:spPr>
        <p:txBody>
          <a:bodyPr wrap="square" rtlCol="0">
            <a:spAutoFit/>
          </a:bodyPr>
          <a:lstStyle/>
          <a:p>
            <a:r>
              <a:rPr lang="fr-FR" dirty="0" smtClean="0"/>
              <a:t>Anomalie de sécrétion</a:t>
            </a:r>
            <a:endParaRPr lang="fr-FR" dirty="0"/>
          </a:p>
        </p:txBody>
      </p:sp>
      <p:cxnSp>
        <p:nvCxnSpPr>
          <p:cNvPr id="53" name="Connecteur droit avec flèche 52"/>
          <p:cNvCxnSpPr>
            <a:stCxn id="51" idx="2"/>
          </p:cNvCxnSpPr>
          <p:nvPr/>
        </p:nvCxnSpPr>
        <p:spPr>
          <a:xfrm>
            <a:off x="8126329" y="5011439"/>
            <a:ext cx="0" cy="577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7524328" y="5797137"/>
            <a:ext cx="1440160" cy="646331"/>
          </a:xfrm>
          <a:prstGeom prst="rect">
            <a:avLst/>
          </a:prstGeom>
          <a:solidFill>
            <a:schemeClr val="accent6">
              <a:lumMod val="75000"/>
              <a:alpha val="60000"/>
            </a:schemeClr>
          </a:solidFill>
        </p:spPr>
        <p:txBody>
          <a:bodyPr wrap="square" rtlCol="0">
            <a:spAutoFit/>
          </a:bodyPr>
          <a:lstStyle/>
          <a:p>
            <a:r>
              <a:rPr lang="fr-FR" dirty="0" smtClean="0"/>
              <a:t>Syndrome de Pool vide</a:t>
            </a:r>
            <a:endParaRPr lang="fr-FR" dirty="0"/>
          </a:p>
        </p:txBody>
      </p:sp>
    </p:spTree>
    <p:extLst>
      <p:ext uri="{BB962C8B-B14F-4D97-AF65-F5344CB8AC3E}">
        <p14:creationId xmlns:p14="http://schemas.microsoft.com/office/powerpoint/2010/main" val="91649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04668"/>
            <a:ext cx="8712968" cy="4524315"/>
          </a:xfrm>
          <a:prstGeom prst="rect">
            <a:avLst/>
          </a:prstGeom>
          <a:noFill/>
        </p:spPr>
        <p:txBody>
          <a:bodyPr wrap="square" rtlCol="0">
            <a:spAutoFit/>
          </a:bodyPr>
          <a:lstStyle/>
          <a:p>
            <a:r>
              <a:rPr lang="fr-FR" b="1" dirty="0" smtClean="0">
                <a:solidFill>
                  <a:schemeClr val="tx2"/>
                </a:solidFill>
              </a:rPr>
              <a:t>3. Maladie de </a:t>
            </a:r>
            <a:r>
              <a:rPr lang="fr-FR" b="1" dirty="0" err="1" smtClean="0">
                <a:solidFill>
                  <a:schemeClr val="tx2"/>
                </a:solidFill>
              </a:rPr>
              <a:t>Willebrand</a:t>
            </a:r>
            <a:r>
              <a:rPr lang="fr-FR" b="1" dirty="0" smtClean="0">
                <a:solidFill>
                  <a:schemeClr val="tx2"/>
                </a:solidFill>
              </a:rPr>
              <a:t>:</a:t>
            </a:r>
          </a:p>
          <a:p>
            <a:endParaRPr lang="fr-FR" dirty="0" smtClean="0"/>
          </a:p>
          <a:p>
            <a:pPr marL="285750" indent="-285750">
              <a:buFont typeface="Arial" pitchFamily="34" charset="0"/>
              <a:buChar char="•"/>
            </a:pPr>
            <a:r>
              <a:rPr lang="fr-FR" dirty="0" smtClean="0"/>
              <a:t>La plus fréquente des anomalies constitutionnelles de l’hémostase</a:t>
            </a:r>
          </a:p>
          <a:p>
            <a:pPr marL="285750" indent="-285750">
              <a:buFont typeface="Arial" pitchFamily="34" charset="0"/>
              <a:buChar char="•"/>
            </a:pPr>
            <a:r>
              <a:rPr lang="fr-FR" dirty="0" smtClean="0"/>
              <a:t>Secondaire à un déficit en </a:t>
            </a:r>
            <a:r>
              <a:rPr lang="fr-FR" dirty="0" err="1" smtClean="0"/>
              <a:t>vwF</a:t>
            </a:r>
            <a:r>
              <a:rPr lang="fr-FR" dirty="0" smtClean="0"/>
              <a:t>, protéine qui permet de l’adhésion des plaquettes aux sous-endothélium , le transport et la protection du facteur VIII.</a:t>
            </a:r>
          </a:p>
          <a:p>
            <a:pPr marL="285750" indent="-285750">
              <a:buFont typeface="Arial" pitchFamily="34" charset="0"/>
              <a:buChar char="•"/>
            </a:pPr>
            <a:r>
              <a:rPr lang="fr-FR" dirty="0" smtClean="0"/>
              <a:t>L’expression  clinique est hétérogène</a:t>
            </a:r>
          </a:p>
          <a:p>
            <a:pPr marL="285750" indent="-285750">
              <a:buFont typeface="Arial" pitchFamily="34" charset="0"/>
              <a:buChar char="•"/>
            </a:pPr>
            <a:r>
              <a:rPr lang="fr-FR" dirty="0" smtClean="0"/>
              <a:t>Dans la forme la plus fréquente (type 1):</a:t>
            </a:r>
          </a:p>
          <a:p>
            <a:endParaRPr lang="fr-FR" dirty="0" smtClean="0"/>
          </a:p>
          <a:p>
            <a:r>
              <a:rPr lang="fr-FR" dirty="0"/>
              <a:t> </a:t>
            </a:r>
            <a:r>
              <a:rPr lang="fr-FR" dirty="0" smtClean="0"/>
              <a:t>             </a:t>
            </a:r>
            <a:r>
              <a:rPr lang="fr-FR" b="1" dirty="0" smtClean="0"/>
              <a:t>a. Clinique</a:t>
            </a:r>
            <a:r>
              <a:rPr lang="fr-FR" dirty="0" smtClean="0"/>
              <a:t>: hémorragie cutanée et muqueux</a:t>
            </a:r>
          </a:p>
          <a:p>
            <a:endParaRPr lang="fr-FR" dirty="0" smtClean="0"/>
          </a:p>
          <a:p>
            <a:r>
              <a:rPr lang="fr-FR" b="1" dirty="0"/>
              <a:t> </a:t>
            </a:r>
            <a:r>
              <a:rPr lang="fr-FR" b="1" dirty="0" smtClean="0"/>
              <a:t>             b. biologie: </a:t>
            </a:r>
            <a:r>
              <a:rPr lang="fr-FR" dirty="0" smtClean="0"/>
              <a:t>taux de plaquette normal, TCA allongé, TS allongé</a:t>
            </a:r>
          </a:p>
          <a:p>
            <a:r>
              <a:rPr lang="fr-FR" dirty="0"/>
              <a:t> </a:t>
            </a:r>
            <a:r>
              <a:rPr lang="fr-FR" dirty="0" smtClean="0"/>
              <a:t>                                  Dosage de l’activité du cofacteur </a:t>
            </a:r>
            <a:r>
              <a:rPr lang="fr-FR" dirty="0" err="1" smtClean="0"/>
              <a:t>vWF</a:t>
            </a:r>
            <a:r>
              <a:rPr lang="fr-FR" dirty="0" smtClean="0"/>
              <a:t> (</a:t>
            </a:r>
            <a:r>
              <a:rPr lang="fr-FR" dirty="0" err="1" smtClean="0"/>
              <a:t>vWF</a:t>
            </a:r>
            <a:r>
              <a:rPr lang="fr-FR" dirty="0" smtClean="0"/>
              <a:t>-RCO)</a:t>
            </a:r>
          </a:p>
          <a:p>
            <a:r>
              <a:rPr lang="fr-FR" dirty="0"/>
              <a:t> </a:t>
            </a:r>
            <a:r>
              <a:rPr lang="fr-FR" dirty="0" smtClean="0"/>
              <a:t>                                   Dosage antigénique (</a:t>
            </a:r>
            <a:r>
              <a:rPr lang="fr-FR" dirty="0" err="1" smtClean="0"/>
              <a:t>vWF:Ag</a:t>
            </a:r>
            <a:r>
              <a:rPr lang="fr-FR" dirty="0" smtClean="0"/>
              <a:t>)</a:t>
            </a:r>
          </a:p>
          <a:p>
            <a:r>
              <a:rPr lang="fr-FR" dirty="0"/>
              <a:t> </a:t>
            </a:r>
            <a:r>
              <a:rPr lang="fr-FR" dirty="0" smtClean="0"/>
              <a:t>                                   Dosage du facteur VIII</a:t>
            </a:r>
          </a:p>
          <a:p>
            <a:r>
              <a:rPr lang="fr-FR" dirty="0"/>
              <a:t> </a:t>
            </a:r>
            <a:r>
              <a:rPr lang="fr-FR" dirty="0" smtClean="0"/>
              <a:t>                            </a:t>
            </a:r>
          </a:p>
          <a:p>
            <a:r>
              <a:rPr lang="fr-FR" dirty="0" smtClean="0"/>
              <a:t> </a:t>
            </a:r>
            <a:endParaRPr lang="fr-FR" dirty="0"/>
          </a:p>
        </p:txBody>
      </p:sp>
    </p:spTree>
    <p:extLst>
      <p:ext uri="{BB962C8B-B14F-4D97-AF65-F5344CB8AC3E}">
        <p14:creationId xmlns:p14="http://schemas.microsoft.com/office/powerpoint/2010/main" val="163066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4031" y="2967335"/>
            <a:ext cx="7435946" cy="923330"/>
          </a:xfrm>
          <a:prstGeom prst="rect">
            <a:avLst/>
          </a:prstGeom>
          <a:noFill/>
        </p:spPr>
        <p:txBody>
          <a:bodyPr wrap="none" lIns="91440" tIns="45720" rIns="91440" bIns="45720">
            <a:spAutoFit/>
          </a:bodyPr>
          <a:lstStyle/>
          <a:p>
            <a:pPr algn="ctr"/>
            <a:r>
              <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LES COAGULOATHIES</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1690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1298" y="76501"/>
            <a:ext cx="8571676" cy="1525240"/>
          </a:xfrm>
        </p:spPr>
        <p:txBody>
          <a:bodyPr>
            <a:normAutofit/>
          </a:bodyPr>
          <a:lstStyle/>
          <a:p>
            <a:r>
              <a:rPr lang="fr-FR" altLang="fr-FR" sz="3200" dirty="0"/>
              <a:t>DÉMARCHE DEVANT UN ALLONGEMENT </a:t>
            </a:r>
            <a:br>
              <a:rPr lang="fr-FR" altLang="fr-FR" sz="3200" dirty="0"/>
            </a:br>
            <a:r>
              <a:rPr lang="fr-FR" altLang="fr-FR" sz="3200" dirty="0"/>
              <a:t>DU TEMPS DE CÉPHALINE </a:t>
            </a:r>
            <a:br>
              <a:rPr lang="fr-FR" altLang="fr-FR" sz="3200" dirty="0"/>
            </a:br>
            <a:r>
              <a:rPr lang="fr-FR" altLang="fr-FR" sz="3200" dirty="0"/>
              <a:t>AVEC ACTIVATEUR (TCA)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813690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38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2" y="116632"/>
            <a:ext cx="7771009" cy="1204470"/>
          </a:xfrm>
        </p:spPr>
        <p:txBody>
          <a:bodyPr>
            <a:normAutofit/>
          </a:bodyPr>
          <a:lstStyle/>
          <a:p>
            <a:r>
              <a:rPr lang="fr-FR" altLang="fr-FR" sz="3200" dirty="0"/>
              <a:t>DÉMARCHE DEVANT UN ALLONGEMENT </a:t>
            </a:r>
            <a:br>
              <a:rPr lang="fr-FR" altLang="fr-FR" sz="3200" dirty="0"/>
            </a:br>
            <a:r>
              <a:rPr lang="fr-FR" altLang="fr-FR" sz="3200" dirty="0"/>
              <a:t>DU TEMPS DE QUICK (TQ)</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352928" cy="479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1937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3528" y="404664"/>
            <a:ext cx="8064896" cy="5909310"/>
          </a:xfrm>
          <a:prstGeom prst="rect">
            <a:avLst/>
          </a:prstGeom>
          <a:noFill/>
        </p:spPr>
        <p:txBody>
          <a:bodyPr wrap="square" rtlCol="0">
            <a:spAutoFit/>
          </a:bodyPr>
          <a:lstStyle/>
          <a:p>
            <a:r>
              <a:rPr lang="fr-FR" b="1" dirty="0" smtClean="0">
                <a:solidFill>
                  <a:srgbClr val="FF0000"/>
                </a:solidFill>
              </a:rPr>
              <a:t>B. Anomalie de la coagulation: </a:t>
            </a:r>
            <a:r>
              <a:rPr lang="fr-FR" dirty="0" smtClean="0"/>
              <a:t>les </a:t>
            </a:r>
            <a:r>
              <a:rPr lang="fr-FR" dirty="0" err="1" smtClean="0"/>
              <a:t>coagulopathies</a:t>
            </a:r>
            <a:r>
              <a:rPr lang="fr-FR" dirty="0" smtClean="0"/>
              <a:t> surviennent dans des circonstances diverses acquises ou congénitales.</a:t>
            </a:r>
          </a:p>
          <a:p>
            <a:endParaRPr lang="fr-FR" dirty="0"/>
          </a:p>
          <a:p>
            <a:r>
              <a:rPr lang="fr-FR" b="1" dirty="0" smtClean="0">
                <a:solidFill>
                  <a:srgbClr val="002060"/>
                </a:solidFill>
              </a:rPr>
              <a:t>1. </a:t>
            </a:r>
            <a:r>
              <a:rPr lang="fr-FR" b="1" dirty="0" err="1" smtClean="0">
                <a:solidFill>
                  <a:srgbClr val="002060"/>
                </a:solidFill>
              </a:rPr>
              <a:t>Coagulopathies</a:t>
            </a:r>
            <a:r>
              <a:rPr lang="fr-FR" b="1" dirty="0" smtClean="0">
                <a:solidFill>
                  <a:srgbClr val="002060"/>
                </a:solidFill>
              </a:rPr>
              <a:t> acquises: </a:t>
            </a:r>
          </a:p>
          <a:p>
            <a:endParaRPr lang="fr-FR" dirty="0" smtClean="0"/>
          </a:p>
          <a:p>
            <a:r>
              <a:rPr lang="fr-FR" b="1" dirty="0" smtClean="0"/>
              <a:t>a. Insuffisance hépatique</a:t>
            </a:r>
            <a:r>
              <a:rPr lang="fr-FR" dirty="0" smtClean="0"/>
              <a:t>:</a:t>
            </a:r>
          </a:p>
          <a:p>
            <a:pPr marL="285750" indent="-285750">
              <a:buFont typeface="Arial" pitchFamily="34" charset="0"/>
              <a:buChar char="•"/>
            </a:pPr>
            <a:r>
              <a:rPr lang="fr-FR" dirty="0" smtClean="0"/>
              <a:t> les atteintes hépatiques (hépatite, cirrhose….) sont à l’origine d’un déficit de synthèse des protéines de la coagulation .</a:t>
            </a:r>
          </a:p>
          <a:p>
            <a:pPr marL="285750" indent="-285750">
              <a:buFont typeface="Arial" pitchFamily="34" charset="0"/>
              <a:buChar char="•"/>
            </a:pPr>
            <a:r>
              <a:rPr lang="fr-FR" dirty="0" smtClean="0"/>
              <a:t>Elle entraine des anomalies variable: allongement de TQ ( avec diminution du facteur V) , allongement du TCA et une thrombopénie modérée, majorée par une hypersplénisme en cas d’hypertension portale.</a:t>
            </a:r>
          </a:p>
          <a:p>
            <a:endParaRPr lang="fr-FR" dirty="0"/>
          </a:p>
          <a:p>
            <a:r>
              <a:rPr lang="fr-FR" b="1" dirty="0" smtClean="0"/>
              <a:t>b. Coagulation intravasculaire disséminée CIVD:</a:t>
            </a:r>
          </a:p>
          <a:p>
            <a:pPr marL="285750" indent="-285750">
              <a:buFont typeface="Arial" pitchFamily="34" charset="0"/>
              <a:buChar char="•"/>
            </a:pPr>
            <a:r>
              <a:rPr lang="fr-FR" dirty="0" smtClean="0"/>
              <a:t>Elle est le plus souvent secondaire à une expression en excès du FT.</a:t>
            </a:r>
          </a:p>
          <a:p>
            <a:pPr marL="285750" indent="-285750">
              <a:buFont typeface="Arial" pitchFamily="34" charset="0"/>
              <a:buChar char="•"/>
            </a:pPr>
            <a:r>
              <a:rPr lang="fr-FR" dirty="0" smtClean="0"/>
              <a:t>Etiologie: infection sévère, cancer, accident transfusionnel, hématome </a:t>
            </a:r>
            <a:r>
              <a:rPr lang="fr-FR" dirty="0" err="1" smtClean="0"/>
              <a:t>retroplancentaire</a:t>
            </a:r>
            <a:r>
              <a:rPr lang="fr-FR" dirty="0" smtClean="0"/>
              <a:t>, toxémie gravidique</a:t>
            </a:r>
          </a:p>
          <a:p>
            <a:pPr marL="285750" indent="-285750">
              <a:buFont typeface="Arial" pitchFamily="34" charset="0"/>
              <a:buChar char="•"/>
            </a:pPr>
            <a:r>
              <a:rPr lang="fr-FR" dirty="0" smtClean="0"/>
              <a:t>Aspect clinique:</a:t>
            </a:r>
          </a:p>
          <a:p>
            <a:r>
              <a:rPr lang="fr-FR" dirty="0"/>
              <a:t> </a:t>
            </a:r>
            <a:r>
              <a:rPr lang="fr-FR" dirty="0" smtClean="0"/>
              <a:t>        a. hémorragie </a:t>
            </a:r>
            <a:r>
              <a:rPr lang="fr-FR" dirty="0" err="1" smtClean="0"/>
              <a:t>cutanéo</a:t>
            </a:r>
            <a:r>
              <a:rPr lang="fr-FR" dirty="0" smtClean="0"/>
              <a:t>-muqueuse</a:t>
            </a:r>
          </a:p>
          <a:p>
            <a:r>
              <a:rPr lang="fr-FR" dirty="0"/>
              <a:t> </a:t>
            </a:r>
            <a:r>
              <a:rPr lang="fr-FR" dirty="0" smtClean="0"/>
              <a:t>         b. </a:t>
            </a:r>
            <a:r>
              <a:rPr lang="fr-FR" dirty="0" err="1" smtClean="0"/>
              <a:t>microthrombose</a:t>
            </a:r>
            <a:r>
              <a:rPr lang="fr-FR" dirty="0" smtClean="0"/>
              <a:t> dans les gros organes (rein, foie, poumon) à l’origine d’un défaillance </a:t>
            </a:r>
            <a:r>
              <a:rPr lang="fr-FR" dirty="0" err="1" smtClean="0"/>
              <a:t>multiviscérale</a:t>
            </a:r>
            <a:r>
              <a:rPr lang="fr-FR" dirty="0" smtClean="0"/>
              <a:t>.</a:t>
            </a:r>
          </a:p>
          <a:p>
            <a:r>
              <a:rPr lang="fr-FR" dirty="0"/>
              <a:t> </a:t>
            </a:r>
            <a:r>
              <a:rPr lang="fr-FR" dirty="0" smtClean="0"/>
              <a:t>         c. purpura fulminante et nécrotique</a:t>
            </a:r>
            <a:endParaRPr lang="fr-FR" dirty="0"/>
          </a:p>
        </p:txBody>
      </p:sp>
    </p:spTree>
    <p:extLst>
      <p:ext uri="{BB962C8B-B14F-4D97-AF65-F5344CB8AC3E}">
        <p14:creationId xmlns:p14="http://schemas.microsoft.com/office/powerpoint/2010/main" val="63052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476672"/>
            <a:ext cx="8064896" cy="369332"/>
          </a:xfrm>
          <a:prstGeom prst="rect">
            <a:avLst/>
          </a:prstGeom>
          <a:noFill/>
        </p:spPr>
        <p:txBody>
          <a:bodyPr wrap="square" rtlCol="0">
            <a:spAutoFit/>
          </a:bodyPr>
          <a:lstStyle/>
          <a:p>
            <a:pPr marL="285750" indent="-285750">
              <a:buFont typeface="Arial" pitchFamily="34" charset="0"/>
              <a:buChar char="•"/>
            </a:pPr>
            <a:r>
              <a:rPr lang="fr-FR" dirty="0" smtClean="0"/>
              <a:t>Aspect biologique:</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264886027"/>
              </p:ext>
            </p:extLst>
          </p:nvPr>
        </p:nvGraphicFramePr>
        <p:xfrm>
          <a:off x="971601" y="980728"/>
          <a:ext cx="7416823" cy="2736304"/>
        </p:xfrm>
        <a:graphic>
          <a:graphicData uri="http://schemas.openxmlformats.org/drawingml/2006/table">
            <a:tbl>
              <a:tblPr firstRow="1" bandRow="1">
                <a:tableStyleId>{5C22544A-7EE6-4342-B048-85BDC9FD1C3A}</a:tableStyleId>
              </a:tblPr>
              <a:tblGrid>
                <a:gridCol w="3600400"/>
                <a:gridCol w="3816423"/>
              </a:tblGrid>
              <a:tr h="650652">
                <a:tc>
                  <a:txBody>
                    <a:bodyPr/>
                    <a:lstStyle/>
                    <a:p>
                      <a:r>
                        <a:rPr lang="fr-FR" dirty="0" smtClean="0"/>
                        <a:t>Signe de consommation</a:t>
                      </a:r>
                      <a:endParaRPr lang="fr-FR" dirty="0"/>
                    </a:p>
                  </a:txBody>
                  <a:tcPr/>
                </a:tc>
                <a:tc>
                  <a:txBody>
                    <a:bodyPr/>
                    <a:lstStyle/>
                    <a:p>
                      <a:r>
                        <a:rPr lang="fr-FR" dirty="0" smtClean="0"/>
                        <a:t>Signe de fibrinolyse</a:t>
                      </a:r>
                      <a:endParaRPr lang="fr-FR" dirty="0"/>
                    </a:p>
                  </a:txBody>
                  <a:tcPr/>
                </a:tc>
              </a:tr>
              <a:tr h="2085652">
                <a:tc>
                  <a:txBody>
                    <a:bodyPr/>
                    <a:lstStyle/>
                    <a:p>
                      <a:r>
                        <a:rPr lang="fr-FR" dirty="0" smtClean="0"/>
                        <a:t>Thrombopénie</a:t>
                      </a:r>
                    </a:p>
                    <a:p>
                      <a:r>
                        <a:rPr lang="fr-FR" dirty="0" err="1" smtClean="0"/>
                        <a:t>Hypofibrinogénémie</a:t>
                      </a:r>
                      <a:endParaRPr lang="fr-FR" dirty="0" smtClean="0"/>
                    </a:p>
                    <a:p>
                      <a:r>
                        <a:rPr lang="fr-FR" dirty="0" smtClean="0"/>
                        <a:t>TCA, TQ allongé</a:t>
                      </a:r>
                    </a:p>
                    <a:p>
                      <a:r>
                        <a:rPr lang="fr-FR" dirty="0" smtClean="0"/>
                        <a:t>Facteur II,</a:t>
                      </a:r>
                      <a:r>
                        <a:rPr lang="fr-FR" baseline="0" dirty="0" smtClean="0"/>
                        <a:t> V, VII et X </a:t>
                      </a:r>
                      <a:endParaRPr lang="fr-FR" dirty="0"/>
                    </a:p>
                  </a:txBody>
                  <a:tcPr/>
                </a:tc>
                <a:tc>
                  <a:txBody>
                    <a:bodyPr/>
                    <a:lstStyle/>
                    <a:p>
                      <a:r>
                        <a:rPr lang="fr-FR" dirty="0" smtClean="0"/>
                        <a:t>PDF et D-Dimère </a:t>
                      </a:r>
                      <a:endParaRPr lang="fr-FR" dirty="0"/>
                    </a:p>
                  </a:txBody>
                  <a:tcPr/>
                </a:tc>
              </a:tr>
            </a:tbl>
          </a:graphicData>
        </a:graphic>
      </p:graphicFrame>
      <p:cxnSp>
        <p:nvCxnSpPr>
          <p:cNvPr id="5" name="Connecteur droit avec flèche 4"/>
          <p:cNvCxnSpPr/>
          <p:nvPr/>
        </p:nvCxnSpPr>
        <p:spPr>
          <a:xfrm>
            <a:off x="3203848" y="2492896"/>
            <a:ext cx="72008" cy="216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6443714" y="1736812"/>
            <a:ext cx="144016"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95536" y="4077072"/>
            <a:ext cx="8208912" cy="1477328"/>
          </a:xfrm>
          <a:prstGeom prst="rect">
            <a:avLst/>
          </a:prstGeom>
          <a:noFill/>
        </p:spPr>
        <p:txBody>
          <a:bodyPr wrap="square" rtlCol="0">
            <a:spAutoFit/>
          </a:bodyPr>
          <a:lstStyle/>
          <a:p>
            <a:r>
              <a:rPr lang="fr-FR" b="1" dirty="0" err="1" smtClean="0"/>
              <a:t>c.Hypovitaminose</a:t>
            </a:r>
            <a:r>
              <a:rPr lang="fr-FR" b="1" dirty="0" smtClean="0"/>
              <a:t> K:</a:t>
            </a:r>
          </a:p>
          <a:p>
            <a:pPr marL="285750" indent="-285750">
              <a:buFont typeface="Arial" pitchFamily="34" charset="0"/>
              <a:buChar char="•"/>
            </a:pPr>
            <a:r>
              <a:rPr lang="fr-FR" dirty="0" smtClean="0"/>
              <a:t>Etiologie: immaturité hépatique (nouveau née), lithiase biliaire, malabsorption</a:t>
            </a:r>
          </a:p>
          <a:p>
            <a:pPr marL="285750" indent="-285750">
              <a:buFont typeface="Arial" pitchFamily="34" charset="0"/>
              <a:buChar char="•"/>
            </a:pPr>
            <a:r>
              <a:rPr lang="fr-FR" dirty="0" smtClean="0"/>
              <a:t>Biologie: TCA, TQ allongé avec diminution du facteur II, VII, IX, X et un taux de facteur V normal.</a:t>
            </a:r>
          </a:p>
          <a:p>
            <a:pPr marL="285750" indent="-285750">
              <a:buFont typeface="Arial" pitchFamily="34" charset="0"/>
              <a:buChar char="•"/>
            </a:pPr>
            <a:r>
              <a:rPr lang="fr-FR" dirty="0" smtClean="0"/>
              <a:t>L’administration du vitamine K par voie orale ou parentérale corrige l’anomalie</a:t>
            </a:r>
            <a:endParaRPr lang="fr-FR" dirty="0"/>
          </a:p>
        </p:txBody>
      </p:sp>
    </p:spTree>
    <p:extLst>
      <p:ext uri="{BB962C8B-B14F-4D97-AF65-F5344CB8AC3E}">
        <p14:creationId xmlns:p14="http://schemas.microsoft.com/office/powerpoint/2010/main" val="209786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548680"/>
            <a:ext cx="7704856" cy="4801314"/>
          </a:xfrm>
          <a:prstGeom prst="rect">
            <a:avLst/>
          </a:prstGeom>
          <a:noFill/>
        </p:spPr>
        <p:txBody>
          <a:bodyPr wrap="square" rtlCol="0">
            <a:spAutoFit/>
          </a:bodyPr>
          <a:lstStyle/>
          <a:p>
            <a:r>
              <a:rPr lang="fr-FR" b="1" dirty="0" smtClean="0">
                <a:solidFill>
                  <a:srgbClr val="002060"/>
                </a:solidFill>
              </a:rPr>
              <a:t>2. </a:t>
            </a:r>
            <a:r>
              <a:rPr lang="fr-FR" b="1" dirty="0" err="1" smtClean="0">
                <a:solidFill>
                  <a:srgbClr val="002060"/>
                </a:solidFill>
              </a:rPr>
              <a:t>Coagulopathie</a:t>
            </a:r>
            <a:r>
              <a:rPr lang="fr-FR" b="1" dirty="0" smtClean="0">
                <a:solidFill>
                  <a:srgbClr val="002060"/>
                </a:solidFill>
              </a:rPr>
              <a:t> congénitale:</a:t>
            </a:r>
          </a:p>
          <a:p>
            <a:endParaRPr lang="fr-FR" dirty="0"/>
          </a:p>
          <a:p>
            <a:r>
              <a:rPr lang="fr-FR" b="1" dirty="0" smtClean="0"/>
              <a:t>a. Hémophilie:</a:t>
            </a:r>
          </a:p>
          <a:p>
            <a:endParaRPr lang="fr-FR" dirty="0" smtClean="0"/>
          </a:p>
          <a:p>
            <a:r>
              <a:rPr lang="fr-FR" dirty="0" smtClean="0"/>
              <a:t> i. </a:t>
            </a:r>
            <a:r>
              <a:rPr lang="fr-FR" b="1" i="1" dirty="0" smtClean="0"/>
              <a:t>Définition: </a:t>
            </a:r>
            <a:r>
              <a:rPr lang="fr-FR" dirty="0" err="1" smtClean="0"/>
              <a:t>Coagulopathie</a:t>
            </a:r>
            <a:r>
              <a:rPr lang="fr-FR" dirty="0" smtClean="0"/>
              <a:t> congénitale a transmission récessive liée à X en rapport avec un déficit en facteur </a:t>
            </a:r>
            <a:r>
              <a:rPr lang="fr-FR" dirty="0" err="1" smtClean="0"/>
              <a:t>antihémophilique</a:t>
            </a:r>
            <a:r>
              <a:rPr lang="fr-FR" dirty="0" smtClean="0"/>
              <a:t> ( déficit en facteur VIII </a:t>
            </a:r>
            <a:r>
              <a:rPr lang="fr-FR" b="1" i="1" dirty="0" smtClean="0"/>
              <a:t>hémophile A</a:t>
            </a:r>
            <a:r>
              <a:rPr lang="fr-FR" dirty="0" smtClean="0"/>
              <a:t>, déficit en facteur IX </a:t>
            </a:r>
            <a:r>
              <a:rPr lang="fr-FR" b="1" i="1" dirty="0" smtClean="0"/>
              <a:t>hémophilie B).</a:t>
            </a:r>
          </a:p>
          <a:p>
            <a:r>
              <a:rPr lang="fr-FR" dirty="0" smtClean="0"/>
              <a:t>En fonction du degré du déficit en distingue:</a:t>
            </a:r>
          </a:p>
          <a:p>
            <a:endParaRPr lang="fr-FR" dirty="0" smtClean="0"/>
          </a:p>
          <a:p>
            <a:r>
              <a:rPr lang="fr-FR" dirty="0" smtClean="0"/>
              <a:t>Hémophilie </a:t>
            </a:r>
            <a:r>
              <a:rPr lang="fr-FR" dirty="0" smtClean="0"/>
              <a:t>sévère : facteur </a:t>
            </a:r>
            <a:r>
              <a:rPr lang="fr-FR" dirty="0" err="1" smtClean="0"/>
              <a:t>antihémophilique</a:t>
            </a:r>
            <a:r>
              <a:rPr lang="fr-FR" dirty="0" smtClean="0"/>
              <a:t> &lt; 1%</a:t>
            </a:r>
          </a:p>
          <a:p>
            <a:r>
              <a:rPr lang="fr-FR" dirty="0" smtClean="0"/>
              <a:t>Hémophilie </a:t>
            </a:r>
            <a:r>
              <a:rPr lang="fr-FR" dirty="0" smtClean="0"/>
              <a:t>modérée: facteur </a:t>
            </a:r>
            <a:r>
              <a:rPr lang="fr-FR" dirty="0" err="1"/>
              <a:t>antihémophilique</a:t>
            </a:r>
            <a:r>
              <a:rPr lang="fr-FR" dirty="0"/>
              <a:t> </a:t>
            </a:r>
            <a:r>
              <a:rPr lang="fr-FR" dirty="0" smtClean="0"/>
              <a:t>entre 1 et 5 %</a:t>
            </a:r>
          </a:p>
          <a:p>
            <a:r>
              <a:rPr lang="fr-FR" dirty="0" smtClean="0"/>
              <a:t>Hémophilie mineure: facteur </a:t>
            </a:r>
            <a:r>
              <a:rPr lang="fr-FR" dirty="0" err="1"/>
              <a:t>antihémophilique</a:t>
            </a:r>
            <a:r>
              <a:rPr lang="fr-FR" dirty="0"/>
              <a:t> </a:t>
            </a:r>
            <a:r>
              <a:rPr lang="fr-FR" dirty="0" smtClean="0"/>
              <a:t>5 à 30%</a:t>
            </a:r>
          </a:p>
          <a:p>
            <a:r>
              <a:rPr lang="fr-FR" dirty="0" smtClean="0"/>
              <a:t>Hémophilie frustre: facteur </a:t>
            </a:r>
            <a:r>
              <a:rPr lang="fr-FR" dirty="0" err="1"/>
              <a:t>antihémophilique</a:t>
            </a:r>
            <a:r>
              <a:rPr lang="fr-FR" dirty="0"/>
              <a:t> </a:t>
            </a:r>
            <a:r>
              <a:rPr lang="fr-FR" dirty="0" smtClean="0"/>
              <a:t>30 à 50</a:t>
            </a:r>
            <a:r>
              <a:rPr lang="fr-FR" dirty="0" smtClean="0"/>
              <a:t>%</a:t>
            </a:r>
          </a:p>
          <a:p>
            <a:endParaRPr lang="fr-FR" dirty="0"/>
          </a:p>
          <a:p>
            <a:r>
              <a:rPr lang="fr-FR" dirty="0" smtClean="0"/>
              <a:t>L’hémophilie A est plus fréquente que l’hémophilie B</a:t>
            </a:r>
            <a:endParaRPr lang="fr-FR" dirty="0"/>
          </a:p>
          <a:p>
            <a:endParaRPr lang="fr-FR" dirty="0" smtClean="0"/>
          </a:p>
          <a:p>
            <a:endParaRPr lang="fr-FR" dirty="0"/>
          </a:p>
        </p:txBody>
      </p:sp>
    </p:spTree>
    <p:extLst>
      <p:ext uri="{BB962C8B-B14F-4D97-AF65-F5344CB8AC3E}">
        <p14:creationId xmlns:p14="http://schemas.microsoft.com/office/powerpoint/2010/main" val="128621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548680"/>
            <a:ext cx="7560840" cy="4524315"/>
          </a:xfrm>
          <a:prstGeom prst="rect">
            <a:avLst/>
          </a:prstGeom>
          <a:noFill/>
        </p:spPr>
        <p:txBody>
          <a:bodyPr wrap="square" rtlCol="0">
            <a:spAutoFit/>
          </a:bodyPr>
          <a:lstStyle/>
          <a:p>
            <a:r>
              <a:rPr lang="fr-FR" b="1" i="1" dirty="0" smtClean="0"/>
              <a:t>ii. Clinique:</a:t>
            </a:r>
          </a:p>
          <a:p>
            <a:pPr marL="285750" indent="-285750">
              <a:buFont typeface="Arial" pitchFamily="34" charset="0"/>
              <a:buChar char="•"/>
            </a:pPr>
            <a:r>
              <a:rPr lang="fr-FR" dirty="0" smtClean="0"/>
              <a:t>Saignement provoqué par des choc minimes</a:t>
            </a:r>
          </a:p>
          <a:p>
            <a:pPr marL="285750" indent="-285750">
              <a:buFont typeface="Arial" pitchFamily="34" charset="0"/>
              <a:buChar char="•"/>
            </a:pPr>
            <a:r>
              <a:rPr lang="fr-FR" dirty="0" smtClean="0"/>
              <a:t>Le diagnostic de l’hémophilie sévère se fait à l’âge de la marche</a:t>
            </a:r>
          </a:p>
          <a:p>
            <a:pPr marL="285750" indent="-285750">
              <a:buFont typeface="Arial" pitchFamily="34" charset="0"/>
              <a:buChar char="•"/>
            </a:pPr>
            <a:r>
              <a:rPr lang="fr-FR" dirty="0" smtClean="0"/>
              <a:t>Hémarthrose +++ touchent essentiellement les genoux, les coudes et les chevilles, récidivantes. Elle peuvent entraine une arthropathie évolutive (destruction articulaire) qui engage le pronostic fonctionnel.</a:t>
            </a:r>
          </a:p>
          <a:p>
            <a:pPr marL="285750" indent="-285750">
              <a:buFont typeface="Arial" pitchFamily="34" charset="0"/>
              <a:buChar char="•"/>
            </a:pPr>
            <a:r>
              <a:rPr lang="fr-FR" dirty="0" smtClean="0"/>
              <a:t>Les hématomes peuvent engage le pronostic fonctionnel ou vital selon les localisation.</a:t>
            </a:r>
          </a:p>
          <a:p>
            <a:endParaRPr lang="fr-FR" dirty="0"/>
          </a:p>
          <a:p>
            <a:r>
              <a:rPr lang="fr-FR" b="1" i="1" dirty="0" smtClean="0"/>
              <a:t>iii. Biologie:</a:t>
            </a:r>
          </a:p>
          <a:p>
            <a:r>
              <a:rPr lang="fr-FR" dirty="0" smtClean="0"/>
              <a:t>TCA allongé, TQ et TS normaux</a:t>
            </a:r>
          </a:p>
          <a:p>
            <a:r>
              <a:rPr lang="fr-FR" dirty="0" smtClean="0"/>
              <a:t>Facteur VIII  ou facteur IX diminué</a:t>
            </a:r>
          </a:p>
          <a:p>
            <a:endParaRPr lang="fr-FR" dirty="0"/>
          </a:p>
          <a:p>
            <a:r>
              <a:rPr lang="fr-FR" b="1" i="1" dirty="0" err="1" smtClean="0"/>
              <a:t>iiii.Complication</a:t>
            </a:r>
            <a:r>
              <a:rPr lang="fr-FR" b="1" i="1" dirty="0" smtClean="0"/>
              <a:t>:</a:t>
            </a:r>
          </a:p>
          <a:p>
            <a:r>
              <a:rPr lang="fr-FR" dirty="0" smtClean="0"/>
              <a:t>Arthropathie hémophilique</a:t>
            </a:r>
          </a:p>
          <a:p>
            <a:r>
              <a:rPr lang="fr-FR" dirty="0" smtClean="0"/>
              <a:t>Apparition d’un anticoagulant circulant</a:t>
            </a:r>
            <a:endParaRPr lang="fr-FR" dirty="0"/>
          </a:p>
        </p:txBody>
      </p:sp>
    </p:spTree>
    <p:extLst>
      <p:ext uri="{BB962C8B-B14F-4D97-AF65-F5344CB8AC3E}">
        <p14:creationId xmlns:p14="http://schemas.microsoft.com/office/powerpoint/2010/main" val="43450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ZoneTexte 3"/>
          <p:cNvSpPr txBox="1"/>
          <p:nvPr/>
        </p:nvSpPr>
        <p:spPr>
          <a:xfrm>
            <a:off x="624215" y="1412776"/>
            <a:ext cx="7344816" cy="3508653"/>
          </a:xfrm>
          <a:prstGeom prst="rect">
            <a:avLst/>
          </a:prstGeom>
          <a:noFill/>
        </p:spPr>
        <p:txBody>
          <a:bodyPr wrap="square" rtlCol="0">
            <a:spAutoFit/>
          </a:bodyPr>
          <a:lstStyle/>
          <a:p>
            <a:r>
              <a:rPr lang="fr-FR" sz="2400" b="1" dirty="0" smtClean="0">
                <a:solidFill>
                  <a:srgbClr val="FF0000"/>
                </a:solidFill>
              </a:rPr>
              <a:t>I- Introduction: </a:t>
            </a:r>
          </a:p>
          <a:p>
            <a:endParaRPr lang="fr-FR" dirty="0">
              <a:solidFill>
                <a:schemeClr val="bg1"/>
              </a:solidFill>
            </a:endParaRPr>
          </a:p>
          <a:p>
            <a:r>
              <a:rPr lang="fr-FR" dirty="0" smtClean="0">
                <a:solidFill>
                  <a:schemeClr val="bg1"/>
                </a:solidFill>
              </a:rPr>
              <a:t>Les syndromes hémorragiques secondaire à une anomalie de l’hémostase se sont des saignements extériorisés ou non caractérisées par:</a:t>
            </a:r>
          </a:p>
          <a:p>
            <a:endParaRPr lang="fr-FR" dirty="0" smtClean="0">
              <a:solidFill>
                <a:schemeClr val="bg1"/>
              </a:solidFill>
            </a:endParaRPr>
          </a:p>
          <a:p>
            <a:pPr marL="285750" indent="-285750">
              <a:buFont typeface="Arial" pitchFamily="34" charset="0"/>
              <a:buChar char="•"/>
            </a:pPr>
            <a:r>
              <a:rPr lang="fr-FR" dirty="0" smtClean="0">
                <a:solidFill>
                  <a:schemeClr val="bg1"/>
                </a:solidFill>
              </a:rPr>
              <a:t>Leur survenu spontané ou après des traumatismes minimes,</a:t>
            </a:r>
          </a:p>
          <a:p>
            <a:pPr marL="285750" indent="-285750">
              <a:buFont typeface="Arial" pitchFamily="34" charset="0"/>
              <a:buChar char="•"/>
            </a:pPr>
            <a:r>
              <a:rPr lang="fr-FR" dirty="0" smtClean="0">
                <a:solidFill>
                  <a:schemeClr val="bg1"/>
                </a:solidFill>
              </a:rPr>
              <a:t>Leur répétition dans plusieurs territoires dont certains sont évocateurs d’une pathologie précise.</a:t>
            </a:r>
          </a:p>
          <a:p>
            <a:pPr marL="285750" indent="-285750">
              <a:buFont typeface="Arial" pitchFamily="34" charset="0"/>
              <a:buChar char="•"/>
            </a:pPr>
            <a:r>
              <a:rPr lang="fr-FR" dirty="0" smtClean="0">
                <a:solidFill>
                  <a:schemeClr val="bg1"/>
                </a:solidFill>
              </a:rPr>
              <a:t>Leur liaison à un trouble de l’hémostase congénital ou acquis.</a:t>
            </a:r>
          </a:p>
          <a:p>
            <a:pPr marL="285750" indent="-285750">
              <a:buFont typeface="Arial" pitchFamily="34" charset="0"/>
              <a:buChar char="•"/>
            </a:pPr>
            <a:endParaRPr lang="fr-FR" dirty="0" smtClean="0">
              <a:solidFill>
                <a:schemeClr val="bg1"/>
              </a:solidFill>
            </a:endParaRPr>
          </a:p>
          <a:p>
            <a:pPr marL="285750" indent="-285750">
              <a:buFont typeface="Arial" pitchFamily="34" charset="0"/>
              <a:buChar char="•"/>
            </a:pPr>
            <a:endParaRPr lang="fr-FR" dirty="0" smtClean="0">
              <a:solidFill>
                <a:schemeClr val="bg1"/>
              </a:solidFill>
            </a:endParaRPr>
          </a:p>
          <a:p>
            <a:endParaRPr lang="fr-FR" dirty="0">
              <a:solidFill>
                <a:schemeClr val="bg1"/>
              </a:solidFill>
            </a:endParaRPr>
          </a:p>
        </p:txBody>
      </p:sp>
    </p:spTree>
    <p:extLst>
      <p:ext uri="{BB962C8B-B14F-4D97-AF65-F5344CB8AC3E}">
        <p14:creationId xmlns:p14="http://schemas.microsoft.com/office/powerpoint/2010/main" val="3862123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32656"/>
            <a:ext cx="8136904" cy="3416320"/>
          </a:xfrm>
          <a:prstGeom prst="rect">
            <a:avLst/>
          </a:prstGeom>
          <a:noFill/>
        </p:spPr>
        <p:txBody>
          <a:bodyPr wrap="square" rtlCol="0">
            <a:spAutoFit/>
          </a:bodyPr>
          <a:lstStyle/>
          <a:p>
            <a:r>
              <a:rPr lang="fr-FR" b="1" i="1" dirty="0" err="1" smtClean="0"/>
              <a:t>iiiii</a:t>
            </a:r>
            <a:r>
              <a:rPr lang="fr-FR" b="1" i="1" dirty="0" smtClean="0"/>
              <a:t>. Traitement:</a:t>
            </a:r>
          </a:p>
          <a:p>
            <a:endParaRPr lang="fr-FR" dirty="0"/>
          </a:p>
          <a:p>
            <a:r>
              <a:rPr lang="fr-FR" i="1" dirty="0" smtClean="0"/>
              <a:t>Préventif:</a:t>
            </a:r>
          </a:p>
          <a:p>
            <a:pPr marL="285750" indent="-285750">
              <a:buFont typeface="Arial" pitchFamily="34" charset="0"/>
              <a:buChar char="•"/>
            </a:pPr>
            <a:r>
              <a:rPr lang="fr-FR" dirty="0" smtClean="0"/>
              <a:t>Education du patient et de la famille</a:t>
            </a:r>
          </a:p>
          <a:p>
            <a:pPr marL="285750" indent="-285750">
              <a:buFont typeface="Arial" pitchFamily="34" charset="0"/>
              <a:buChar char="•"/>
            </a:pPr>
            <a:r>
              <a:rPr lang="fr-FR" dirty="0" smtClean="0"/>
              <a:t>Proscrire: IM, aspirine, AINS, plâtre circulant.</a:t>
            </a:r>
          </a:p>
          <a:p>
            <a:endParaRPr lang="fr-FR" dirty="0" smtClean="0"/>
          </a:p>
          <a:p>
            <a:r>
              <a:rPr lang="fr-FR" i="1" dirty="0" smtClean="0"/>
              <a:t>Traitement substitutif:</a:t>
            </a:r>
          </a:p>
          <a:p>
            <a:pPr marL="285750" indent="-285750">
              <a:buFont typeface="Arial" pitchFamily="34" charset="0"/>
              <a:buChar char="•"/>
            </a:pPr>
            <a:r>
              <a:rPr lang="fr-FR" dirty="0" smtClean="0"/>
              <a:t>Concentré de facteur VIII ou facteur IX plasmatique ou recombinant</a:t>
            </a:r>
          </a:p>
          <a:p>
            <a:pPr marL="285750" indent="-285750">
              <a:buFont typeface="Arial" pitchFamily="34" charset="0"/>
              <a:buChar char="•"/>
            </a:pPr>
            <a:r>
              <a:rPr lang="fr-FR" dirty="0" smtClean="0"/>
              <a:t>Le risque majeur surtout en cas de hémophilie A sévère est le survenue d’un anticoagulant circulant, qu’est à l’origine d’une inefficacité du traitement dans ce cas on utilise soit le NOVOSVEN ou du FEIBA </a:t>
            </a:r>
          </a:p>
          <a:p>
            <a:endParaRPr lang="fr-FR" dirty="0"/>
          </a:p>
        </p:txBody>
      </p:sp>
    </p:spTree>
    <p:extLst>
      <p:ext uri="{BB962C8B-B14F-4D97-AF65-F5344CB8AC3E}">
        <p14:creationId xmlns:p14="http://schemas.microsoft.com/office/powerpoint/2010/main" val="473465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30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76672"/>
            <a:ext cx="7488832" cy="461665"/>
          </a:xfrm>
          <a:prstGeom prst="rect">
            <a:avLst/>
          </a:prstGeom>
          <a:noFill/>
        </p:spPr>
        <p:txBody>
          <a:bodyPr wrap="square" rtlCol="0">
            <a:spAutoFit/>
          </a:bodyPr>
          <a:lstStyle/>
          <a:p>
            <a:r>
              <a:rPr lang="fr-FR" sz="2400" dirty="0" smtClean="0">
                <a:solidFill>
                  <a:srgbClr val="FF0000"/>
                </a:solidFill>
              </a:rPr>
              <a:t>II- Rappel:</a:t>
            </a:r>
            <a:endParaRPr lang="fr-FR" sz="24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8"/>
            <a:ext cx="741682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627784" y="707504"/>
            <a:ext cx="3672408" cy="369332"/>
          </a:xfrm>
          <a:prstGeom prst="rect">
            <a:avLst/>
          </a:prstGeom>
          <a:noFill/>
        </p:spPr>
        <p:txBody>
          <a:bodyPr wrap="square" rtlCol="0">
            <a:spAutoFit/>
          </a:bodyPr>
          <a:lstStyle/>
          <a:p>
            <a:r>
              <a:rPr lang="fr-FR" dirty="0" smtClean="0"/>
              <a:t>Schéma de l’hémostase</a:t>
            </a:r>
            <a:endParaRPr lang="fr-FR" dirty="0"/>
          </a:p>
        </p:txBody>
      </p:sp>
    </p:spTree>
    <p:extLst>
      <p:ext uri="{BB962C8B-B14F-4D97-AF65-F5344CB8AC3E}">
        <p14:creationId xmlns:p14="http://schemas.microsoft.com/office/powerpoint/2010/main" val="3173821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648"/>
            <a:ext cx="68389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2"/>
          <p:cNvCxnSpPr/>
          <p:nvPr/>
        </p:nvCxnSpPr>
        <p:spPr>
          <a:xfrm>
            <a:off x="683568" y="5949280"/>
            <a:ext cx="72008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494866" y="5764614"/>
            <a:ext cx="3672408" cy="369332"/>
          </a:xfrm>
          <a:prstGeom prst="rect">
            <a:avLst/>
          </a:prstGeom>
          <a:noFill/>
        </p:spPr>
        <p:txBody>
          <a:bodyPr wrap="square" rtlCol="0">
            <a:spAutoFit/>
          </a:bodyPr>
          <a:lstStyle/>
          <a:p>
            <a:r>
              <a:rPr lang="fr-FR" dirty="0" smtClean="0"/>
              <a:t>Exploration par TCA</a:t>
            </a:r>
            <a:endParaRPr lang="fr-FR" dirty="0"/>
          </a:p>
        </p:txBody>
      </p:sp>
      <p:cxnSp>
        <p:nvCxnSpPr>
          <p:cNvPr id="6" name="Connecteur droit 5"/>
          <p:cNvCxnSpPr/>
          <p:nvPr/>
        </p:nvCxnSpPr>
        <p:spPr>
          <a:xfrm>
            <a:off x="647564" y="6309320"/>
            <a:ext cx="7920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619672" y="6150194"/>
            <a:ext cx="2448272" cy="369332"/>
          </a:xfrm>
          <a:prstGeom prst="rect">
            <a:avLst/>
          </a:prstGeom>
          <a:noFill/>
        </p:spPr>
        <p:txBody>
          <a:bodyPr wrap="square" rtlCol="0">
            <a:spAutoFit/>
          </a:bodyPr>
          <a:lstStyle/>
          <a:p>
            <a:r>
              <a:rPr lang="fr-FR" dirty="0" smtClean="0"/>
              <a:t>Exploration par TQ et TP</a:t>
            </a:r>
            <a:endParaRPr lang="fr-FR" dirty="0"/>
          </a:p>
        </p:txBody>
      </p:sp>
      <p:sp>
        <p:nvSpPr>
          <p:cNvPr id="8" name="ZoneTexte 7"/>
          <p:cNvSpPr txBox="1"/>
          <p:nvPr/>
        </p:nvSpPr>
        <p:spPr>
          <a:xfrm>
            <a:off x="683571" y="404664"/>
            <a:ext cx="360040" cy="2308324"/>
          </a:xfrm>
          <a:prstGeom prst="rect">
            <a:avLst/>
          </a:prstGeom>
          <a:noFill/>
        </p:spPr>
        <p:txBody>
          <a:bodyPr wrap="square" rtlCol="0">
            <a:spAutoFit/>
          </a:bodyPr>
          <a:lstStyle/>
          <a:p>
            <a:r>
              <a:rPr lang="fr-FR" b="1" dirty="0" smtClean="0"/>
              <a:t>ENDOGENE</a:t>
            </a:r>
            <a:endParaRPr lang="fr-FR" b="1" dirty="0"/>
          </a:p>
        </p:txBody>
      </p:sp>
      <p:sp>
        <p:nvSpPr>
          <p:cNvPr id="9" name="ZoneTexte 8"/>
          <p:cNvSpPr txBox="1"/>
          <p:nvPr/>
        </p:nvSpPr>
        <p:spPr>
          <a:xfrm>
            <a:off x="8098612" y="404668"/>
            <a:ext cx="433828" cy="2031325"/>
          </a:xfrm>
          <a:prstGeom prst="rect">
            <a:avLst/>
          </a:prstGeom>
          <a:noFill/>
        </p:spPr>
        <p:txBody>
          <a:bodyPr wrap="square" rtlCol="0">
            <a:spAutoFit/>
          </a:bodyPr>
          <a:lstStyle/>
          <a:p>
            <a:r>
              <a:rPr lang="fr-FR" b="1" dirty="0" smtClean="0"/>
              <a:t>E</a:t>
            </a:r>
          </a:p>
          <a:p>
            <a:r>
              <a:rPr lang="fr-FR" b="1" dirty="0" smtClean="0"/>
              <a:t>X</a:t>
            </a:r>
          </a:p>
          <a:p>
            <a:r>
              <a:rPr lang="fr-FR" b="1" dirty="0" smtClean="0"/>
              <a:t>O</a:t>
            </a:r>
          </a:p>
          <a:p>
            <a:r>
              <a:rPr lang="fr-FR" b="1" dirty="0" smtClean="0"/>
              <a:t>G</a:t>
            </a:r>
          </a:p>
          <a:p>
            <a:r>
              <a:rPr lang="fr-FR" b="1" dirty="0" smtClean="0"/>
              <a:t>E</a:t>
            </a:r>
          </a:p>
          <a:p>
            <a:r>
              <a:rPr lang="fr-FR" b="1" dirty="0" smtClean="0"/>
              <a:t>N</a:t>
            </a:r>
          </a:p>
          <a:p>
            <a:r>
              <a:rPr lang="fr-FR" b="1" dirty="0"/>
              <a:t>E</a:t>
            </a:r>
          </a:p>
        </p:txBody>
      </p:sp>
      <p:sp>
        <p:nvSpPr>
          <p:cNvPr id="10" name="ZoneTexte 9"/>
          <p:cNvSpPr txBox="1"/>
          <p:nvPr/>
        </p:nvSpPr>
        <p:spPr>
          <a:xfrm>
            <a:off x="665569" y="3413899"/>
            <a:ext cx="396044" cy="2031325"/>
          </a:xfrm>
          <a:prstGeom prst="rect">
            <a:avLst/>
          </a:prstGeom>
          <a:noFill/>
        </p:spPr>
        <p:txBody>
          <a:bodyPr wrap="square" rtlCol="0">
            <a:spAutoFit/>
          </a:bodyPr>
          <a:lstStyle/>
          <a:p>
            <a:r>
              <a:rPr lang="fr-FR" b="1" dirty="0" smtClean="0"/>
              <a:t>COMMUNE</a:t>
            </a:r>
            <a:endParaRPr lang="fr-FR" b="1" dirty="0"/>
          </a:p>
        </p:txBody>
      </p:sp>
      <p:sp>
        <p:nvSpPr>
          <p:cNvPr id="11" name="ZoneTexte 10"/>
          <p:cNvSpPr txBox="1"/>
          <p:nvPr/>
        </p:nvSpPr>
        <p:spPr>
          <a:xfrm>
            <a:off x="5004048" y="5949280"/>
            <a:ext cx="2952328" cy="369332"/>
          </a:xfrm>
          <a:prstGeom prst="rect">
            <a:avLst/>
          </a:prstGeom>
          <a:noFill/>
        </p:spPr>
        <p:txBody>
          <a:bodyPr wrap="square" rtlCol="0">
            <a:spAutoFit/>
          </a:bodyPr>
          <a:lstStyle/>
          <a:p>
            <a:r>
              <a:rPr lang="fr-FR" dirty="0" smtClean="0"/>
              <a:t>Schéma de la coagulation</a:t>
            </a:r>
            <a:endParaRPr lang="fr-FR" dirty="0"/>
          </a:p>
        </p:txBody>
      </p:sp>
    </p:spTree>
    <p:extLst>
      <p:ext uri="{BB962C8B-B14F-4D97-AF65-F5344CB8AC3E}">
        <p14:creationId xmlns:p14="http://schemas.microsoft.com/office/powerpoint/2010/main" val="340626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9" y="1412776"/>
            <a:ext cx="8424936" cy="4031873"/>
          </a:xfrm>
          <a:prstGeom prst="rect">
            <a:avLst/>
          </a:prstGeom>
          <a:noFill/>
        </p:spPr>
        <p:txBody>
          <a:bodyPr wrap="square" rtlCol="0">
            <a:spAutoFit/>
          </a:bodyPr>
          <a:lstStyle/>
          <a:p>
            <a:r>
              <a:rPr lang="fr-FR" sz="2000" b="1" dirty="0" smtClean="0">
                <a:solidFill>
                  <a:srgbClr val="FF0000"/>
                </a:solidFill>
              </a:rPr>
              <a:t>III. Conduite de l’interrogatoire et l’examen clinique:</a:t>
            </a:r>
          </a:p>
          <a:p>
            <a:endParaRPr lang="fr-FR" sz="2000" b="1" dirty="0">
              <a:solidFill>
                <a:srgbClr val="FF0000"/>
              </a:solidFill>
            </a:endParaRPr>
          </a:p>
          <a:p>
            <a:r>
              <a:rPr lang="fr-FR" b="1" dirty="0" smtClean="0">
                <a:solidFill>
                  <a:srgbClr val="FF0000"/>
                </a:solidFill>
              </a:rPr>
              <a:t>A. L’interrogatoire:  </a:t>
            </a:r>
            <a:r>
              <a:rPr lang="fr-FR" dirty="0" smtClean="0"/>
              <a:t>il doit préciser</a:t>
            </a:r>
          </a:p>
          <a:p>
            <a:endParaRPr lang="fr-FR" dirty="0" smtClean="0"/>
          </a:p>
          <a:p>
            <a:pPr marL="285750" indent="-285750">
              <a:buFont typeface="Courier New" pitchFamily="49" charset="0"/>
              <a:buChar char="o"/>
            </a:pPr>
            <a:r>
              <a:rPr lang="fr-FR" b="1" dirty="0" smtClean="0"/>
              <a:t>Antécédents personnels:</a:t>
            </a:r>
          </a:p>
          <a:p>
            <a:endParaRPr lang="fr-FR" dirty="0" smtClean="0"/>
          </a:p>
          <a:p>
            <a:pPr marL="285750" indent="-285750">
              <a:buFont typeface="Arial" pitchFamily="34" charset="0"/>
              <a:buChar char="•"/>
            </a:pPr>
            <a:r>
              <a:rPr lang="fr-FR" dirty="0" smtClean="0"/>
              <a:t>Date du début : l’enfance ou à l'âge d’adulte.</a:t>
            </a:r>
          </a:p>
          <a:p>
            <a:pPr marL="285750" indent="-285750">
              <a:buFont typeface="Arial" pitchFamily="34" charset="0"/>
              <a:buChar char="•"/>
            </a:pPr>
            <a:r>
              <a:rPr lang="fr-FR" dirty="0" smtClean="0"/>
              <a:t>Type du saignement: périphérique (cutané, muqueux), profond (viscéral, articulaire).</a:t>
            </a:r>
          </a:p>
          <a:p>
            <a:pPr marL="285750" indent="-285750">
              <a:buFont typeface="Arial" pitchFamily="34" charset="0"/>
              <a:buChar char="•"/>
            </a:pPr>
            <a:r>
              <a:rPr lang="fr-FR" dirty="0" smtClean="0"/>
              <a:t>Caractère spontané ou provoqué.</a:t>
            </a:r>
          </a:p>
          <a:p>
            <a:pPr marL="285750" indent="-285750">
              <a:buFont typeface="Arial" pitchFamily="34" charset="0"/>
              <a:buChar char="•"/>
            </a:pPr>
            <a:r>
              <a:rPr lang="fr-FR" dirty="0" smtClean="0"/>
              <a:t>Des antécédents  des anémies ferriprive</a:t>
            </a:r>
          </a:p>
          <a:p>
            <a:pPr marL="285750" indent="-285750">
              <a:buFont typeface="Arial" pitchFamily="34" charset="0"/>
              <a:buChar char="•"/>
            </a:pPr>
            <a:r>
              <a:rPr lang="fr-FR" dirty="0" smtClean="0"/>
              <a:t>Prise médicamenteuse ( AINS+++)</a:t>
            </a:r>
          </a:p>
          <a:p>
            <a:endParaRPr lang="fr-FR" dirty="0"/>
          </a:p>
          <a:p>
            <a:endParaRPr lang="fr-FR" dirty="0" smtClean="0"/>
          </a:p>
          <a:p>
            <a:pPr marL="285750" indent="-285750">
              <a:buFont typeface="Courier New" pitchFamily="49" charset="0"/>
              <a:buChar char="o"/>
            </a:pPr>
            <a:r>
              <a:rPr lang="fr-FR" b="1" dirty="0" smtClean="0"/>
              <a:t>Antécédents hémorragiques familiaux:</a:t>
            </a:r>
            <a:endParaRPr lang="fr-FR" b="1" dirty="0"/>
          </a:p>
        </p:txBody>
      </p:sp>
    </p:spTree>
    <p:extLst>
      <p:ext uri="{BB962C8B-B14F-4D97-AF65-F5344CB8AC3E}">
        <p14:creationId xmlns:p14="http://schemas.microsoft.com/office/powerpoint/2010/main" val="197247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2623" y="1412776"/>
            <a:ext cx="8280918" cy="2893100"/>
          </a:xfrm>
          <a:prstGeom prst="rect">
            <a:avLst/>
          </a:prstGeom>
          <a:noFill/>
        </p:spPr>
        <p:txBody>
          <a:bodyPr wrap="square" rtlCol="0">
            <a:spAutoFit/>
          </a:bodyPr>
          <a:lstStyle/>
          <a:p>
            <a:r>
              <a:rPr lang="fr-FR" sz="2000" b="1" dirty="0" smtClean="0">
                <a:solidFill>
                  <a:srgbClr val="FF0000"/>
                </a:solidFill>
              </a:rPr>
              <a:t>B. Examen clinique: </a:t>
            </a:r>
            <a:r>
              <a:rPr lang="fr-FR" dirty="0" smtClean="0"/>
              <a:t>il doit rechercher les signes évoquant une maladie hémorragique</a:t>
            </a:r>
          </a:p>
          <a:p>
            <a:endParaRPr lang="fr-FR" dirty="0"/>
          </a:p>
          <a:p>
            <a:pPr marL="285750" indent="-285750">
              <a:buFont typeface="Arial" pitchFamily="34" charset="0"/>
              <a:buChar char="•"/>
            </a:pPr>
            <a:r>
              <a:rPr lang="fr-FR" dirty="0" smtClean="0"/>
              <a:t>Saignement cutané (purpura pétéchial, ecchymose), muqueux ( bouche, pharynx), Profond (hématome musculaire, hémarthrose).</a:t>
            </a:r>
          </a:p>
          <a:p>
            <a:endParaRPr lang="fr-FR" dirty="0" smtClean="0"/>
          </a:p>
          <a:p>
            <a:pPr marL="285750" indent="-285750">
              <a:buFont typeface="Arial" pitchFamily="34" charset="0"/>
              <a:buChar char="•"/>
            </a:pPr>
            <a:r>
              <a:rPr lang="fr-FR" dirty="0" smtClean="0"/>
              <a:t>Les signes évoquant une anémie ferriprive</a:t>
            </a:r>
          </a:p>
          <a:p>
            <a:endParaRPr lang="fr-FR" dirty="0" smtClean="0"/>
          </a:p>
          <a:p>
            <a:pPr marL="285750" indent="-285750">
              <a:buFont typeface="Arial" pitchFamily="34" charset="0"/>
              <a:buChar char="•"/>
            </a:pPr>
            <a:r>
              <a:rPr lang="fr-FR" dirty="0" smtClean="0"/>
              <a:t>Des signes en faveurs d’une pathologie sous jacents : insuffisance rénale ou hépatique, maladie auto-immune, hémopathie maligne, cancer, infection. </a:t>
            </a:r>
            <a:endParaRPr lang="fr-FR" dirty="0"/>
          </a:p>
        </p:txBody>
      </p:sp>
    </p:spTree>
    <p:extLst>
      <p:ext uri="{BB962C8B-B14F-4D97-AF65-F5344CB8AC3E}">
        <p14:creationId xmlns:p14="http://schemas.microsoft.com/office/powerpoint/2010/main" val="1084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4" y="1628800"/>
            <a:ext cx="7961313"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90550" y="620692"/>
            <a:ext cx="7869882" cy="646331"/>
          </a:xfrm>
          <a:prstGeom prst="rect">
            <a:avLst/>
          </a:prstGeom>
          <a:noFill/>
        </p:spPr>
        <p:txBody>
          <a:bodyPr wrap="square" rtlCol="0">
            <a:spAutoFit/>
          </a:bodyPr>
          <a:lstStyle/>
          <a:p>
            <a:r>
              <a:rPr lang="fr-FR" b="1" i="1" dirty="0" smtClean="0"/>
              <a:t>- Elément d’orientation vers une pathologie de l’hémostase primaire ou de la coagulation:</a:t>
            </a:r>
            <a:endParaRPr lang="fr-FR" b="1" i="1" dirty="0"/>
          </a:p>
        </p:txBody>
      </p:sp>
    </p:spTree>
    <p:extLst>
      <p:ext uri="{BB962C8B-B14F-4D97-AF65-F5344CB8AC3E}">
        <p14:creationId xmlns:p14="http://schemas.microsoft.com/office/powerpoint/2010/main" val="393791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220" y="2967335"/>
            <a:ext cx="8165569" cy="1446550"/>
          </a:xfrm>
          <a:prstGeom prst="rect">
            <a:avLst/>
          </a:prstGeom>
          <a:noFill/>
        </p:spPr>
        <p:txBody>
          <a:bodyPr wrap="none" lIns="91440" tIns="45720" rIns="91440" bIns="45720">
            <a:spAutoFit/>
          </a:bodyPr>
          <a:lstStyle/>
          <a:p>
            <a:pPr algn="ctr"/>
            <a:r>
              <a:rPr lang="fr-FR"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ANOMALIE DE L’HEMOSTASE</a:t>
            </a:r>
          </a:p>
          <a:p>
            <a:pPr algn="ctr"/>
            <a:r>
              <a:rPr lang="fr-FR"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PRIMAIRE</a:t>
            </a:r>
            <a:endParaRPr lang="fr-FR"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12249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4325" y="188640"/>
            <a:ext cx="7771009" cy="1149654"/>
          </a:xfrm>
        </p:spPr>
        <p:txBody>
          <a:bodyPr>
            <a:normAutofit/>
          </a:bodyPr>
          <a:lstStyle/>
          <a:p>
            <a:pPr>
              <a:tabLst>
                <a:tab pos="3530600" algn="l"/>
              </a:tabLst>
            </a:pPr>
            <a:r>
              <a:rPr lang="fr-FR" altLang="fr-FR" sz="3200" dirty="0"/>
              <a:t>DÉMARCHE DEVANT UN ALLONGEMENT </a:t>
            </a:r>
            <a:br>
              <a:rPr lang="fr-FR" altLang="fr-FR" sz="3200" dirty="0"/>
            </a:br>
            <a:r>
              <a:rPr lang="fr-FR" altLang="fr-FR" sz="3200" dirty="0"/>
              <a:t>DU TEMPS DE SAIGNEMENT </a:t>
            </a:r>
          </a:p>
        </p:txBody>
      </p:sp>
      <p:sp>
        <p:nvSpPr>
          <p:cNvPr id="21730" name="Line 226"/>
          <p:cNvSpPr>
            <a:spLocks noChangeShapeType="1"/>
          </p:cNvSpPr>
          <p:nvPr/>
        </p:nvSpPr>
        <p:spPr bwMode="auto">
          <a:xfrm>
            <a:off x="5554909" y="3912710"/>
            <a:ext cx="2927" cy="882950"/>
          </a:xfrm>
          <a:prstGeom prst="line">
            <a:avLst/>
          </a:prstGeom>
          <a:noFill/>
          <a:ln w="7938">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35" name="Line 331"/>
          <p:cNvSpPr>
            <a:spLocks noChangeShapeType="1"/>
          </p:cNvSpPr>
          <p:nvPr/>
        </p:nvSpPr>
        <p:spPr bwMode="auto">
          <a:xfrm>
            <a:off x="4501009" y="1810525"/>
            <a:ext cx="0" cy="210378"/>
          </a:xfrm>
          <a:prstGeom prst="line">
            <a:avLst/>
          </a:prstGeom>
          <a:noFill/>
          <a:ln w="7938">
            <a:solidFill>
              <a:srgbClr val="2F8C77"/>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36" name="Line 332"/>
          <p:cNvSpPr>
            <a:spLocks noChangeShapeType="1"/>
          </p:cNvSpPr>
          <p:nvPr/>
        </p:nvSpPr>
        <p:spPr bwMode="auto">
          <a:xfrm>
            <a:off x="4501009" y="2325313"/>
            <a:ext cx="0" cy="151408"/>
          </a:xfrm>
          <a:prstGeom prst="line">
            <a:avLst/>
          </a:prstGeom>
          <a:noFill/>
          <a:ln w="7938">
            <a:solidFill>
              <a:srgbClr val="2F8C77"/>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37" name="Line 333"/>
          <p:cNvSpPr>
            <a:spLocks noChangeShapeType="1"/>
          </p:cNvSpPr>
          <p:nvPr/>
        </p:nvSpPr>
        <p:spPr bwMode="auto">
          <a:xfrm>
            <a:off x="2036066" y="2476721"/>
            <a:ext cx="4391" cy="114752"/>
          </a:xfrm>
          <a:prstGeom prst="line">
            <a:avLst/>
          </a:prstGeom>
          <a:noFill/>
          <a:ln w="7938">
            <a:solidFill>
              <a:srgbClr val="2F8C77"/>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40" name="Freeform 336"/>
          <p:cNvSpPr>
            <a:spLocks/>
          </p:cNvSpPr>
          <p:nvPr/>
        </p:nvSpPr>
        <p:spPr bwMode="auto">
          <a:xfrm flipV="1">
            <a:off x="2040457" y="2438476"/>
            <a:ext cx="3515910" cy="78095"/>
          </a:xfrm>
          <a:custGeom>
            <a:avLst/>
            <a:gdLst>
              <a:gd name="T0" fmla="*/ 0 w 3469"/>
              <a:gd name="T1" fmla="*/ 1735 w 3469"/>
              <a:gd name="T2" fmla="*/ 2082 w 3469"/>
              <a:gd name="T3" fmla="*/ 3469 w 3469"/>
            </a:gdLst>
            <a:ahLst/>
            <a:cxnLst>
              <a:cxn ang="0">
                <a:pos x="T0" y="0"/>
              </a:cxn>
              <a:cxn ang="0">
                <a:pos x="T1" y="0"/>
              </a:cxn>
              <a:cxn ang="0">
                <a:pos x="T2" y="0"/>
              </a:cxn>
              <a:cxn ang="0">
                <a:pos x="T3" y="0"/>
              </a:cxn>
            </a:cxnLst>
            <a:rect l="0" t="0" r="r" b="b"/>
            <a:pathLst>
              <a:path w="3469">
                <a:moveTo>
                  <a:pt x="0" y="0"/>
                </a:moveTo>
                <a:lnTo>
                  <a:pt x="1735" y="0"/>
                </a:lnTo>
                <a:lnTo>
                  <a:pt x="2082" y="0"/>
                </a:lnTo>
                <a:lnTo>
                  <a:pt x="3469" y="0"/>
                </a:lnTo>
              </a:path>
            </a:pathLst>
          </a:custGeom>
          <a:noFill/>
          <a:ln w="7938">
            <a:solidFill>
              <a:srgbClr val="1FA97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41" name="Line 337"/>
          <p:cNvSpPr>
            <a:spLocks noChangeShapeType="1"/>
          </p:cNvSpPr>
          <p:nvPr/>
        </p:nvSpPr>
        <p:spPr bwMode="auto">
          <a:xfrm>
            <a:off x="2040461" y="2972390"/>
            <a:ext cx="2927" cy="141845"/>
          </a:xfrm>
          <a:prstGeom prst="line">
            <a:avLst/>
          </a:prstGeom>
          <a:noFill/>
          <a:ln w="7938">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54" name="Rectangle 350"/>
          <p:cNvSpPr>
            <a:spLocks noChangeArrowheads="1"/>
          </p:cNvSpPr>
          <p:nvPr/>
        </p:nvSpPr>
        <p:spPr bwMode="auto">
          <a:xfrm>
            <a:off x="2644983" y="3735801"/>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r-FR" altLang="fr-FR" sz="1200" smtClean="0">
                <a:solidFill>
                  <a:srgbClr val="002060"/>
                </a:solidFill>
              </a:rPr>
              <a:t> </a:t>
            </a:r>
          </a:p>
        </p:txBody>
      </p:sp>
      <p:sp>
        <p:nvSpPr>
          <p:cNvPr id="21924" name="Rectangle 420"/>
          <p:cNvSpPr>
            <a:spLocks noChangeArrowheads="1"/>
          </p:cNvSpPr>
          <p:nvPr/>
        </p:nvSpPr>
        <p:spPr bwMode="auto">
          <a:xfrm>
            <a:off x="1692087" y="3351702"/>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r-FR" altLang="fr-FR" sz="1200" smtClean="0">
                <a:solidFill>
                  <a:srgbClr val="002060"/>
                </a:solidFill>
              </a:rPr>
              <a:t> </a:t>
            </a:r>
          </a:p>
        </p:txBody>
      </p:sp>
      <p:sp>
        <p:nvSpPr>
          <p:cNvPr id="21936" name="Rectangle 432"/>
          <p:cNvSpPr>
            <a:spLocks noChangeArrowheads="1"/>
          </p:cNvSpPr>
          <p:nvPr/>
        </p:nvSpPr>
        <p:spPr bwMode="auto">
          <a:xfrm>
            <a:off x="2281975" y="3351702"/>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r-FR" altLang="fr-FR" sz="1200" smtClean="0">
                <a:solidFill>
                  <a:srgbClr val="002060"/>
                </a:solidFill>
              </a:rPr>
              <a:t> </a:t>
            </a:r>
          </a:p>
        </p:txBody>
      </p:sp>
      <p:sp>
        <p:nvSpPr>
          <p:cNvPr id="21949" name="Rectangle 445"/>
          <p:cNvSpPr>
            <a:spLocks noChangeArrowheads="1"/>
          </p:cNvSpPr>
          <p:nvPr/>
        </p:nvSpPr>
        <p:spPr bwMode="auto">
          <a:xfrm>
            <a:off x="2895284" y="3351702"/>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r-FR" altLang="fr-FR" sz="1200" smtClean="0">
                <a:solidFill>
                  <a:srgbClr val="002060"/>
                </a:solidFill>
              </a:rPr>
              <a:t> </a:t>
            </a:r>
          </a:p>
        </p:txBody>
      </p:sp>
      <p:sp>
        <p:nvSpPr>
          <p:cNvPr id="21953" name="Rectangle 449"/>
          <p:cNvSpPr>
            <a:spLocks noChangeArrowheads="1"/>
          </p:cNvSpPr>
          <p:nvPr/>
        </p:nvSpPr>
        <p:spPr bwMode="auto">
          <a:xfrm>
            <a:off x="3078251" y="3351702"/>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r-FR" altLang="fr-FR" sz="1200" smtClean="0">
                <a:solidFill>
                  <a:srgbClr val="002060"/>
                </a:solidFill>
              </a:rPr>
              <a:t> </a:t>
            </a:r>
          </a:p>
        </p:txBody>
      </p:sp>
      <p:sp>
        <p:nvSpPr>
          <p:cNvPr id="21990" name="Line 486"/>
          <p:cNvSpPr>
            <a:spLocks noChangeShapeType="1"/>
          </p:cNvSpPr>
          <p:nvPr/>
        </p:nvSpPr>
        <p:spPr bwMode="auto">
          <a:xfrm>
            <a:off x="5554909" y="2966010"/>
            <a:ext cx="2927" cy="235878"/>
          </a:xfrm>
          <a:prstGeom prst="line">
            <a:avLst/>
          </a:prstGeom>
          <a:noFill/>
          <a:ln w="7938">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991" name="Line 487"/>
          <p:cNvSpPr>
            <a:spLocks noChangeShapeType="1"/>
          </p:cNvSpPr>
          <p:nvPr/>
        </p:nvSpPr>
        <p:spPr bwMode="auto">
          <a:xfrm>
            <a:off x="5554909" y="3810714"/>
            <a:ext cx="2927" cy="154595"/>
          </a:xfrm>
          <a:prstGeom prst="line">
            <a:avLst/>
          </a:prstGeom>
          <a:noFill/>
          <a:ln w="7938">
            <a:solidFill>
              <a:srgbClr val="2F8C77"/>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2185" name="Rectangle 681"/>
          <p:cNvSpPr>
            <a:spLocks noChangeArrowheads="1"/>
          </p:cNvSpPr>
          <p:nvPr/>
        </p:nvSpPr>
        <p:spPr bwMode="auto">
          <a:xfrm>
            <a:off x="6777128" y="3217826"/>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r-FR" altLang="fr-FR" sz="1200" smtClean="0">
                <a:solidFill>
                  <a:srgbClr val="002060"/>
                </a:solidFill>
              </a:rPr>
              <a:t> </a:t>
            </a:r>
          </a:p>
        </p:txBody>
      </p:sp>
      <p:sp>
        <p:nvSpPr>
          <p:cNvPr id="22214" name="Rectangle 710"/>
          <p:cNvSpPr>
            <a:spLocks noChangeArrowheads="1"/>
          </p:cNvSpPr>
          <p:nvPr/>
        </p:nvSpPr>
        <p:spPr bwMode="auto">
          <a:xfrm>
            <a:off x="6777128" y="3351702"/>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r-FR" altLang="fr-FR" sz="1200" smtClean="0">
                <a:solidFill>
                  <a:srgbClr val="002060"/>
                </a:solidFill>
              </a:rPr>
              <a:t> </a:t>
            </a:r>
          </a:p>
        </p:txBody>
      </p:sp>
      <p:sp>
        <p:nvSpPr>
          <p:cNvPr id="21726" name="Rectangle 222"/>
          <p:cNvSpPr>
            <a:spLocks noChangeArrowheads="1"/>
          </p:cNvSpPr>
          <p:nvPr/>
        </p:nvSpPr>
        <p:spPr bwMode="auto">
          <a:xfrm>
            <a:off x="3447115" y="1512490"/>
            <a:ext cx="1828214" cy="304410"/>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600" b="1" smtClean="0">
                <a:solidFill>
                  <a:srgbClr val="FF1717"/>
                </a:solidFill>
              </a:rPr>
              <a:t>Allongement du TS</a:t>
            </a:r>
          </a:p>
        </p:txBody>
      </p:sp>
      <p:sp>
        <p:nvSpPr>
          <p:cNvPr id="21727" name="Rectangle 223"/>
          <p:cNvSpPr>
            <a:spLocks noChangeArrowheads="1"/>
          </p:cNvSpPr>
          <p:nvPr/>
        </p:nvSpPr>
        <p:spPr bwMode="auto">
          <a:xfrm>
            <a:off x="3447115" y="2025684"/>
            <a:ext cx="1828214" cy="306004"/>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Numération plaquettaire</a:t>
            </a:r>
          </a:p>
        </p:txBody>
      </p:sp>
      <p:sp>
        <p:nvSpPr>
          <p:cNvPr id="22317" name="Rectangle 813"/>
          <p:cNvSpPr>
            <a:spLocks noChangeArrowheads="1"/>
          </p:cNvSpPr>
          <p:nvPr/>
        </p:nvSpPr>
        <p:spPr bwMode="auto">
          <a:xfrm>
            <a:off x="1266143" y="2591473"/>
            <a:ext cx="1618899" cy="380912"/>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Thrombopénie</a:t>
            </a:r>
          </a:p>
          <a:p>
            <a:pPr algn="ctr" fontAlgn="base">
              <a:spcBef>
                <a:spcPct val="0"/>
              </a:spcBef>
              <a:spcAft>
                <a:spcPct val="0"/>
              </a:spcAft>
            </a:pPr>
            <a:r>
              <a:rPr lang="fr-FR" altLang="fr-FR" sz="1200" b="1" smtClean="0">
                <a:solidFill>
                  <a:srgbClr val="002060"/>
                </a:solidFill>
              </a:rPr>
              <a:t>(&lt;100 giga/l)</a:t>
            </a:r>
          </a:p>
        </p:txBody>
      </p:sp>
      <p:sp>
        <p:nvSpPr>
          <p:cNvPr id="22318" name="Rectangle 814"/>
          <p:cNvSpPr>
            <a:spLocks noChangeArrowheads="1"/>
          </p:cNvSpPr>
          <p:nvPr/>
        </p:nvSpPr>
        <p:spPr bwMode="auto">
          <a:xfrm>
            <a:off x="774325" y="3125392"/>
            <a:ext cx="2532275" cy="761823"/>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dirty="0" smtClean="0">
                <a:solidFill>
                  <a:srgbClr val="002060"/>
                </a:solidFill>
              </a:rPr>
              <a:t>Vérifier sa réalité par :</a:t>
            </a:r>
          </a:p>
          <a:p>
            <a:pPr algn="ctr" fontAlgn="base">
              <a:spcBef>
                <a:spcPct val="0"/>
              </a:spcBef>
              <a:spcAft>
                <a:spcPct val="0"/>
              </a:spcAft>
            </a:pPr>
            <a:r>
              <a:rPr lang="fr-FR" altLang="fr-FR" sz="1200" b="1" dirty="0" smtClean="0">
                <a:solidFill>
                  <a:srgbClr val="002060"/>
                </a:solidFill>
              </a:rPr>
              <a:t>- frottis (absence d’agrégats)</a:t>
            </a:r>
          </a:p>
          <a:p>
            <a:pPr algn="ctr" fontAlgn="base">
              <a:spcBef>
                <a:spcPct val="0"/>
              </a:spcBef>
              <a:spcAft>
                <a:spcPct val="0"/>
              </a:spcAft>
            </a:pPr>
            <a:r>
              <a:rPr lang="fr-FR" altLang="fr-FR" sz="1200" b="1" dirty="0" smtClean="0">
                <a:solidFill>
                  <a:srgbClr val="002060"/>
                </a:solidFill>
              </a:rPr>
              <a:t>- numération plaquettaire sur citrate</a:t>
            </a:r>
          </a:p>
        </p:txBody>
      </p:sp>
      <p:grpSp>
        <p:nvGrpSpPr>
          <p:cNvPr id="22342" name="Group 838"/>
          <p:cNvGrpSpPr>
            <a:grpSpLocks/>
          </p:cNvGrpSpPr>
          <p:nvPr/>
        </p:nvGrpSpPr>
        <p:grpSpPr bwMode="auto">
          <a:xfrm>
            <a:off x="1266143" y="3887215"/>
            <a:ext cx="1618899" cy="608821"/>
            <a:chOff x="480" y="2640"/>
            <a:chExt cx="1104" cy="384"/>
          </a:xfrm>
        </p:grpSpPr>
        <p:sp>
          <p:nvSpPr>
            <p:cNvPr id="21842" name="Line 338"/>
            <p:cNvSpPr>
              <a:spLocks noChangeShapeType="1"/>
            </p:cNvSpPr>
            <p:nvPr/>
          </p:nvSpPr>
          <p:spPr bwMode="auto">
            <a:xfrm>
              <a:off x="1008" y="2640"/>
              <a:ext cx="2" cy="192"/>
            </a:xfrm>
            <a:prstGeom prst="line">
              <a:avLst/>
            </a:prstGeom>
            <a:noFill/>
            <a:ln w="7938">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2319" name="Rectangle 815"/>
            <p:cNvSpPr>
              <a:spLocks noChangeArrowheads="1"/>
            </p:cNvSpPr>
            <p:nvPr/>
          </p:nvSpPr>
          <p:spPr bwMode="auto">
            <a:xfrm>
              <a:off x="480" y="2832"/>
              <a:ext cx="1104" cy="192"/>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Rechercher l’étiologie</a:t>
              </a:r>
            </a:p>
          </p:txBody>
        </p:sp>
      </p:grpSp>
      <p:sp>
        <p:nvSpPr>
          <p:cNvPr id="22321" name="Rectangle 817"/>
          <p:cNvSpPr>
            <a:spLocks noChangeArrowheads="1"/>
          </p:cNvSpPr>
          <p:nvPr/>
        </p:nvSpPr>
        <p:spPr bwMode="auto">
          <a:xfrm>
            <a:off x="3517374" y="4115124"/>
            <a:ext cx="1828214" cy="457413"/>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Allongement isolé </a:t>
            </a:r>
            <a:br>
              <a:rPr lang="fr-FR" altLang="fr-FR" sz="1200" b="1" smtClean="0">
                <a:solidFill>
                  <a:srgbClr val="002060"/>
                </a:solidFill>
              </a:rPr>
            </a:br>
            <a:r>
              <a:rPr lang="fr-FR" altLang="fr-FR" sz="1200" b="1" smtClean="0">
                <a:solidFill>
                  <a:srgbClr val="002060"/>
                </a:solidFill>
              </a:rPr>
              <a:t>et inexpliqué du TS</a:t>
            </a:r>
          </a:p>
        </p:txBody>
      </p:sp>
      <p:sp>
        <p:nvSpPr>
          <p:cNvPr id="22322" name="Rectangle 818"/>
          <p:cNvSpPr>
            <a:spLocks noChangeArrowheads="1"/>
          </p:cNvSpPr>
          <p:nvPr/>
        </p:nvSpPr>
        <p:spPr bwMode="auto">
          <a:xfrm>
            <a:off x="4748386" y="2591473"/>
            <a:ext cx="1618899" cy="380912"/>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Plaquettes normales</a:t>
            </a:r>
          </a:p>
          <a:p>
            <a:pPr algn="ctr" fontAlgn="base">
              <a:spcBef>
                <a:spcPct val="0"/>
              </a:spcBef>
              <a:spcAft>
                <a:spcPct val="0"/>
              </a:spcAft>
            </a:pPr>
            <a:r>
              <a:rPr lang="fr-FR" altLang="fr-FR" sz="1200" b="1" smtClean="0">
                <a:solidFill>
                  <a:srgbClr val="002060"/>
                </a:solidFill>
              </a:rPr>
              <a:t>(150 à 400 giga/l)</a:t>
            </a:r>
          </a:p>
        </p:txBody>
      </p:sp>
      <p:sp>
        <p:nvSpPr>
          <p:cNvPr id="22327" name="Rectangle 823"/>
          <p:cNvSpPr>
            <a:spLocks noChangeArrowheads="1"/>
          </p:cNvSpPr>
          <p:nvPr/>
        </p:nvSpPr>
        <p:spPr bwMode="auto">
          <a:xfrm>
            <a:off x="4290235" y="3201893"/>
            <a:ext cx="2532275" cy="608821"/>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fr-FR" altLang="fr-FR" sz="1200" b="1" smtClean="0">
                <a:solidFill>
                  <a:srgbClr val="002060"/>
                </a:solidFill>
              </a:rPr>
              <a:t>- Etude des fonctions plaquettaires</a:t>
            </a:r>
          </a:p>
          <a:p>
            <a:pPr fontAlgn="base">
              <a:spcBef>
                <a:spcPct val="0"/>
              </a:spcBef>
              <a:spcAft>
                <a:spcPct val="0"/>
              </a:spcAft>
            </a:pPr>
            <a:r>
              <a:rPr lang="fr-FR" altLang="fr-FR" sz="1200" b="1" smtClean="0">
                <a:solidFill>
                  <a:srgbClr val="002060"/>
                </a:solidFill>
              </a:rPr>
              <a:t>- Dosage du F. Willebrand</a:t>
            </a:r>
          </a:p>
        </p:txBody>
      </p:sp>
      <p:sp>
        <p:nvSpPr>
          <p:cNvPr id="22328" name="Rectangle 824"/>
          <p:cNvSpPr>
            <a:spLocks noChangeArrowheads="1"/>
          </p:cNvSpPr>
          <p:nvPr/>
        </p:nvSpPr>
        <p:spPr bwMode="auto">
          <a:xfrm>
            <a:off x="5767149" y="4115124"/>
            <a:ext cx="1759419" cy="457413"/>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Maladie de Willebrand</a:t>
            </a:r>
          </a:p>
        </p:txBody>
      </p:sp>
      <p:sp>
        <p:nvSpPr>
          <p:cNvPr id="22329" name="Rectangle 825"/>
          <p:cNvSpPr>
            <a:spLocks noChangeArrowheads="1"/>
          </p:cNvSpPr>
          <p:nvPr/>
        </p:nvSpPr>
        <p:spPr bwMode="auto">
          <a:xfrm>
            <a:off x="4774734" y="4802034"/>
            <a:ext cx="1618899" cy="304410"/>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Thrombopathies</a:t>
            </a:r>
          </a:p>
        </p:txBody>
      </p:sp>
      <p:sp>
        <p:nvSpPr>
          <p:cNvPr id="22330" name="Rectangle 826"/>
          <p:cNvSpPr>
            <a:spLocks noChangeArrowheads="1"/>
          </p:cNvSpPr>
          <p:nvPr/>
        </p:nvSpPr>
        <p:spPr bwMode="auto">
          <a:xfrm>
            <a:off x="6459501" y="5334354"/>
            <a:ext cx="1838461" cy="304410"/>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Constitutionnelles (rares)</a:t>
            </a:r>
          </a:p>
        </p:txBody>
      </p:sp>
      <p:grpSp>
        <p:nvGrpSpPr>
          <p:cNvPr id="22338" name="Group 834"/>
          <p:cNvGrpSpPr>
            <a:grpSpLocks/>
          </p:cNvGrpSpPr>
          <p:nvPr/>
        </p:nvGrpSpPr>
        <p:grpSpPr bwMode="auto">
          <a:xfrm>
            <a:off x="3037272" y="5334354"/>
            <a:ext cx="1617435" cy="776166"/>
            <a:chOff x="1728" y="3168"/>
            <a:chExt cx="1104" cy="489"/>
          </a:xfrm>
        </p:grpSpPr>
        <p:grpSp>
          <p:nvGrpSpPr>
            <p:cNvPr id="22337" name="Group 833"/>
            <p:cNvGrpSpPr>
              <a:grpSpLocks/>
            </p:cNvGrpSpPr>
            <p:nvPr/>
          </p:nvGrpSpPr>
          <p:grpSpPr bwMode="auto">
            <a:xfrm>
              <a:off x="2160" y="3360"/>
              <a:ext cx="235" cy="297"/>
              <a:chOff x="2203" y="3349"/>
              <a:chExt cx="235" cy="297"/>
            </a:xfrm>
          </p:grpSpPr>
          <p:sp>
            <p:nvSpPr>
              <p:cNvPr id="21832" name="Line 328"/>
              <p:cNvSpPr>
                <a:spLocks noChangeShapeType="1"/>
              </p:cNvSpPr>
              <p:nvPr/>
            </p:nvSpPr>
            <p:spPr bwMode="auto">
              <a:xfrm>
                <a:off x="2316" y="3349"/>
                <a:ext cx="1" cy="296"/>
              </a:xfrm>
              <a:prstGeom prst="line">
                <a:avLst/>
              </a:prstGeom>
              <a:noFill/>
              <a:ln w="7938">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33" name="Line 329"/>
              <p:cNvSpPr>
                <a:spLocks noChangeShapeType="1"/>
              </p:cNvSpPr>
              <p:nvPr/>
            </p:nvSpPr>
            <p:spPr bwMode="auto">
              <a:xfrm>
                <a:off x="2310" y="3645"/>
                <a:ext cx="128" cy="1"/>
              </a:xfrm>
              <a:prstGeom prst="line">
                <a:avLst/>
              </a:prstGeom>
              <a:noFill/>
              <a:ln w="7938">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1834" name="Line 330"/>
              <p:cNvSpPr>
                <a:spLocks noChangeShapeType="1"/>
              </p:cNvSpPr>
              <p:nvPr/>
            </p:nvSpPr>
            <p:spPr bwMode="auto">
              <a:xfrm>
                <a:off x="2203" y="3645"/>
                <a:ext cx="134" cy="1"/>
              </a:xfrm>
              <a:prstGeom prst="line">
                <a:avLst/>
              </a:prstGeom>
              <a:noFill/>
              <a:ln w="7938">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grpSp>
        <p:sp>
          <p:nvSpPr>
            <p:cNvPr id="22331" name="Rectangle 827"/>
            <p:cNvSpPr>
              <a:spLocks noChangeArrowheads="1"/>
            </p:cNvSpPr>
            <p:nvPr/>
          </p:nvSpPr>
          <p:spPr bwMode="auto">
            <a:xfrm>
              <a:off x="1728" y="3168"/>
              <a:ext cx="1104" cy="192"/>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Acquises (fréquentes)</a:t>
              </a:r>
            </a:p>
          </p:txBody>
        </p:sp>
      </p:grpSp>
      <p:sp>
        <p:nvSpPr>
          <p:cNvPr id="22332" name="Rectangle 828"/>
          <p:cNvSpPr>
            <a:spLocks noChangeArrowheads="1"/>
          </p:cNvSpPr>
          <p:nvPr/>
        </p:nvSpPr>
        <p:spPr bwMode="auto">
          <a:xfrm>
            <a:off x="2321500" y="5944774"/>
            <a:ext cx="1336397" cy="304411"/>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Médicamenteuses</a:t>
            </a:r>
          </a:p>
        </p:txBody>
      </p:sp>
      <p:sp>
        <p:nvSpPr>
          <p:cNvPr id="22333" name="Rectangle 829"/>
          <p:cNvSpPr>
            <a:spLocks noChangeArrowheads="1"/>
          </p:cNvSpPr>
          <p:nvPr/>
        </p:nvSpPr>
        <p:spPr bwMode="auto">
          <a:xfrm>
            <a:off x="4009191" y="5944774"/>
            <a:ext cx="1124154" cy="304411"/>
          </a:xfrm>
          <a:prstGeom prst="rect">
            <a:avLst/>
          </a:prstGeom>
          <a:noFill/>
          <a:ln w="12700">
            <a:solidFill>
              <a:srgbClr val="1FA9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sz="1200" b="1" smtClean="0">
                <a:solidFill>
                  <a:srgbClr val="002060"/>
                </a:solidFill>
              </a:rPr>
              <a:t>Pathologiques</a:t>
            </a:r>
          </a:p>
        </p:txBody>
      </p:sp>
      <p:sp>
        <p:nvSpPr>
          <p:cNvPr id="22343" name="Line 839"/>
          <p:cNvSpPr>
            <a:spLocks noChangeShapeType="1"/>
          </p:cNvSpPr>
          <p:nvPr/>
        </p:nvSpPr>
        <p:spPr bwMode="auto">
          <a:xfrm>
            <a:off x="5553444" y="2475133"/>
            <a:ext cx="2927" cy="116345"/>
          </a:xfrm>
          <a:prstGeom prst="line">
            <a:avLst/>
          </a:prstGeom>
          <a:noFill/>
          <a:ln w="7938">
            <a:solidFill>
              <a:srgbClr val="2F8C77"/>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grpSp>
        <p:nvGrpSpPr>
          <p:cNvPr id="22346" name="Group 842"/>
          <p:cNvGrpSpPr>
            <a:grpSpLocks/>
          </p:cNvGrpSpPr>
          <p:nvPr/>
        </p:nvGrpSpPr>
        <p:grpSpPr bwMode="auto">
          <a:xfrm>
            <a:off x="4533217" y="3965304"/>
            <a:ext cx="2040457" cy="153002"/>
            <a:chOff x="2710" y="2641"/>
            <a:chExt cx="1392" cy="97"/>
          </a:xfrm>
        </p:grpSpPr>
        <p:sp>
          <p:nvSpPr>
            <p:cNvPr id="21994" name="Freeform 490"/>
            <p:cNvSpPr>
              <a:spLocks/>
            </p:cNvSpPr>
            <p:nvPr/>
          </p:nvSpPr>
          <p:spPr bwMode="auto">
            <a:xfrm>
              <a:off x="2714" y="2641"/>
              <a:ext cx="1387" cy="2"/>
            </a:xfrm>
            <a:custGeom>
              <a:avLst/>
              <a:gdLst>
                <a:gd name="T0" fmla="*/ 0 w 1387"/>
                <a:gd name="T1" fmla="*/ 695 w 1387"/>
                <a:gd name="T2" fmla="*/ 1387 w 1387"/>
              </a:gdLst>
              <a:ahLst/>
              <a:cxnLst>
                <a:cxn ang="0">
                  <a:pos x="T0" y="0"/>
                </a:cxn>
                <a:cxn ang="0">
                  <a:pos x="T1" y="0"/>
                </a:cxn>
                <a:cxn ang="0">
                  <a:pos x="T2" y="0"/>
                </a:cxn>
              </a:cxnLst>
              <a:rect l="0" t="0" r="r" b="b"/>
              <a:pathLst>
                <a:path w="1387">
                  <a:moveTo>
                    <a:pt x="0" y="0"/>
                  </a:moveTo>
                  <a:lnTo>
                    <a:pt x="695" y="0"/>
                  </a:lnTo>
                  <a:lnTo>
                    <a:pt x="1387" y="0"/>
                  </a:lnTo>
                </a:path>
              </a:pathLst>
            </a:custGeom>
            <a:noFill/>
            <a:ln w="7938">
              <a:solidFill>
                <a:srgbClr val="2F8C7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2344" name="Line 840"/>
            <p:cNvSpPr>
              <a:spLocks noChangeShapeType="1"/>
            </p:cNvSpPr>
            <p:nvPr/>
          </p:nvSpPr>
          <p:spPr bwMode="auto">
            <a:xfrm>
              <a:off x="4102" y="2642"/>
              <a:ext cx="0" cy="96"/>
            </a:xfrm>
            <a:prstGeom prst="line">
              <a:avLst/>
            </a:prstGeom>
            <a:noFill/>
            <a:ln w="9525">
              <a:solidFill>
                <a:srgbClr val="1FA9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smtClean="0">
                <a:solidFill>
                  <a:srgbClr val="002060"/>
                </a:solidFill>
                <a:latin typeface="Times New Roman" pitchFamily="18" charset="0"/>
              </a:endParaRPr>
            </a:p>
          </p:txBody>
        </p:sp>
        <p:sp>
          <p:nvSpPr>
            <p:cNvPr id="22345" name="Line 841"/>
            <p:cNvSpPr>
              <a:spLocks noChangeShapeType="1"/>
            </p:cNvSpPr>
            <p:nvPr/>
          </p:nvSpPr>
          <p:spPr bwMode="auto">
            <a:xfrm>
              <a:off x="2710" y="2642"/>
              <a:ext cx="0" cy="96"/>
            </a:xfrm>
            <a:prstGeom prst="line">
              <a:avLst/>
            </a:prstGeom>
            <a:noFill/>
            <a:ln w="9525">
              <a:solidFill>
                <a:srgbClr val="1FA9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smtClean="0">
                <a:solidFill>
                  <a:srgbClr val="002060"/>
                </a:solidFill>
                <a:latin typeface="Times New Roman" pitchFamily="18" charset="0"/>
              </a:endParaRPr>
            </a:p>
          </p:txBody>
        </p:sp>
      </p:grpSp>
      <p:grpSp>
        <p:nvGrpSpPr>
          <p:cNvPr id="22352" name="Group 848"/>
          <p:cNvGrpSpPr>
            <a:grpSpLocks/>
          </p:cNvGrpSpPr>
          <p:nvPr/>
        </p:nvGrpSpPr>
        <p:grpSpPr bwMode="auto">
          <a:xfrm>
            <a:off x="4654701" y="5106450"/>
            <a:ext cx="1803331" cy="380912"/>
            <a:chOff x="2792" y="3360"/>
            <a:chExt cx="1231" cy="240"/>
          </a:xfrm>
        </p:grpSpPr>
        <p:sp>
          <p:nvSpPr>
            <p:cNvPr id="21829" name="Line 325"/>
            <p:cNvSpPr>
              <a:spLocks noChangeShapeType="1"/>
            </p:cNvSpPr>
            <p:nvPr/>
          </p:nvSpPr>
          <p:spPr bwMode="auto">
            <a:xfrm>
              <a:off x="3412" y="3360"/>
              <a:ext cx="1" cy="240"/>
            </a:xfrm>
            <a:prstGeom prst="line">
              <a:avLst/>
            </a:prstGeom>
            <a:noFill/>
            <a:ln w="8001">
              <a:solidFill>
                <a:srgbClr val="1FA97E"/>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smtClean="0">
                <a:solidFill>
                  <a:srgbClr val="002060"/>
                </a:solidFill>
                <a:latin typeface="Times New Roman" pitchFamily="18" charset="0"/>
              </a:endParaRPr>
            </a:p>
          </p:txBody>
        </p:sp>
        <p:sp>
          <p:nvSpPr>
            <p:cNvPr id="22351" name="Line 847"/>
            <p:cNvSpPr>
              <a:spLocks noChangeShapeType="1"/>
            </p:cNvSpPr>
            <p:nvPr/>
          </p:nvSpPr>
          <p:spPr bwMode="auto">
            <a:xfrm>
              <a:off x="2792" y="3600"/>
              <a:ext cx="1231" cy="0"/>
            </a:xfrm>
            <a:prstGeom prst="line">
              <a:avLst/>
            </a:prstGeom>
            <a:noFill/>
            <a:ln w="9525">
              <a:solidFill>
                <a:srgbClr val="1FA9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sz="2400" smtClean="0">
                <a:solidFill>
                  <a:srgbClr val="002060"/>
                </a:solidFill>
                <a:latin typeface="Times New Roman" pitchFamily="18" charset="0"/>
              </a:endParaRPr>
            </a:p>
          </p:txBody>
        </p:sp>
      </p:grpSp>
      <p:sp>
        <p:nvSpPr>
          <p:cNvPr id="22353" name="Text Box 849"/>
          <p:cNvSpPr txBox="1">
            <a:spLocks noChangeArrowheads="1"/>
          </p:cNvSpPr>
          <p:nvPr/>
        </p:nvSpPr>
        <p:spPr bwMode="auto">
          <a:xfrm>
            <a:off x="983635" y="6273085"/>
            <a:ext cx="7454841" cy="69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fr-FR" altLang="fr-FR" sz="1300" smtClean="0">
                <a:solidFill>
                  <a:srgbClr val="FFFFFF"/>
                </a:solidFill>
                <a:ea typeface="Times" charset="0"/>
                <a:cs typeface="Times" charset="0"/>
              </a:rPr>
              <a:t>Samama M. Physiologie et exploration de l'hémostase. Edition Doin 1990, page 63. </a:t>
            </a:r>
          </a:p>
          <a:p>
            <a:pPr fontAlgn="base">
              <a:spcBef>
                <a:spcPct val="0"/>
              </a:spcBef>
              <a:spcAft>
                <a:spcPct val="0"/>
              </a:spcAft>
            </a:pPr>
            <a:r>
              <a:rPr lang="fr-FR" altLang="fr-FR" sz="1300" smtClean="0">
                <a:solidFill>
                  <a:srgbClr val="FFFFFF"/>
                </a:solidFill>
              </a:rPr>
              <a:t>Zittoun R., Samama M., Marie JP. Manuel d’hématologie. Edition Doin 1998, page 208.</a:t>
            </a:r>
          </a:p>
          <a:p>
            <a:pPr fontAlgn="base">
              <a:spcBef>
                <a:spcPct val="0"/>
              </a:spcBef>
              <a:spcAft>
                <a:spcPct val="0"/>
              </a:spcAft>
            </a:pPr>
            <a:endParaRPr lang="fr-FR" altLang="fr-FR" sz="1300" smtClean="0">
              <a:solidFill>
                <a:srgbClr val="FFFFFF"/>
              </a:solidFill>
              <a:ea typeface="Times" charset="0"/>
              <a:cs typeface="Times" charset="0"/>
            </a:endParaRPr>
          </a:p>
        </p:txBody>
      </p:sp>
    </p:spTree>
    <p:extLst>
      <p:ext uri="{BB962C8B-B14F-4D97-AF65-F5344CB8AC3E}">
        <p14:creationId xmlns:p14="http://schemas.microsoft.com/office/powerpoint/2010/main" val="1427283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1407</Words>
  <Application>Microsoft Office PowerPoint</Application>
  <PresentationFormat>Affichage à l'écran (4:3)</PresentationFormat>
  <Paragraphs>225</Paragraphs>
  <Slides>21</Slides>
  <Notes>3</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Débit</vt:lpstr>
      <vt:lpstr>1_Débit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DÉMARCHE DEVANT UN ALLONGEMENT  DU TEMPS DE SAIGNEMENT </vt:lpstr>
      <vt:lpstr>Présentation PowerPoint</vt:lpstr>
      <vt:lpstr>Présentation PowerPoint</vt:lpstr>
      <vt:lpstr>Présentation PowerPoint</vt:lpstr>
      <vt:lpstr>Présentation PowerPoint</vt:lpstr>
      <vt:lpstr>DÉMARCHE DEVANT UN ALLONGEMENT  DU TEMPS DE CÉPHALINE  AVEC ACTIVATEUR (TCA)</vt:lpstr>
      <vt:lpstr>DÉMARCHE DEVANT UN ALLONGEMENT  DU TEMPS DE QUICK (TQ)</vt:lpstr>
      <vt:lpstr>Présentation PowerPoint</vt:lpstr>
      <vt:lpstr>Présentation PowerPoint</vt:lpstr>
      <vt:lpstr>Présentation PowerPoint</vt:lpstr>
      <vt:lpstr>Présentation PowerPoint</vt:lpstr>
      <vt:lpstr>Présentation PowerPoint</vt:lpstr>
      <vt:lpstr>Présentation PowerPoint</vt:lpstr>
    </vt:vector>
  </TitlesOfParts>
  <Company>medecin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brahim</dc:creator>
  <cp:lastModifiedBy>NTic-Pc</cp:lastModifiedBy>
  <cp:revision>34</cp:revision>
  <dcterms:created xsi:type="dcterms:W3CDTF">2013-02-01T20:55:51Z</dcterms:created>
  <dcterms:modified xsi:type="dcterms:W3CDTF">2017-01-16T19:41:39Z</dcterms:modified>
</cp:coreProperties>
</file>