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86" r:id="rId30"/>
    <p:sldId id="287" r:id="rId31"/>
    <p:sldId id="288" r:id="rId32"/>
    <p:sldId id="291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9BCAA-390F-4EA4-97C4-FABE0D828C06}" type="datetimeFigureOut">
              <a:rPr lang="fr-FR" smtClean="0"/>
              <a:pPr/>
              <a:t>10/10/2016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CE03-3D84-4473-83CF-3CB53FF51ED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Sémiologie vasculaire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lnSpc>
                <a:spcPct val="90000"/>
              </a:lnSpc>
              <a:defRPr/>
            </a:pPr>
            <a:r>
              <a:rPr lang="fr-FR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Dr. </a:t>
            </a:r>
            <a:r>
              <a:rPr lang="fr-FR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A.Z.Benyelles</a:t>
            </a:r>
            <a:endParaRPr lang="fr-FR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>
              <a:lnSpc>
                <a:spcPct val="90000"/>
              </a:lnSpc>
              <a:defRPr/>
            </a:pPr>
            <a:r>
              <a:rPr lang="fr-FR" sz="2000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Chirurgie </a:t>
            </a:r>
            <a:r>
              <a:rPr lang="fr-FR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cardio-vasculaire</a:t>
            </a:r>
            <a:endParaRPr lang="fr-FR" sz="2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</a:rPr>
              <a:t>Localisation de l’athérosclérose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/>
          <a:lstStyle/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TSA (carotides, vertébrales)</a:t>
            </a:r>
          </a:p>
          <a:p>
            <a:endParaRPr lang="fr-FR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Coronaires (cœur)</a:t>
            </a:r>
          </a:p>
          <a:p>
            <a:endParaRPr lang="fr-FR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Artères rénales</a:t>
            </a:r>
          </a:p>
          <a:p>
            <a:endParaRPr lang="fr-FR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Artères digestives ( TC, AMS, AMI )</a:t>
            </a:r>
          </a:p>
          <a:p>
            <a:endParaRPr lang="fr-FR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Aorte</a:t>
            </a:r>
          </a:p>
          <a:p>
            <a:endParaRPr lang="fr-FR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</a:rPr>
              <a:t>Artères des membres inferieurs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16832"/>
            <a:ext cx="936104" cy="81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1979265" cy="119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941168"/>
            <a:ext cx="1607148" cy="177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052737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124813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708920"/>
            <a:ext cx="792088" cy="10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Flèche droite 12"/>
          <p:cNvSpPr/>
          <p:nvPr/>
        </p:nvSpPr>
        <p:spPr>
          <a:xfrm>
            <a:off x="3635896" y="3140968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 droite 16"/>
          <p:cNvSpPr/>
          <p:nvPr/>
        </p:nvSpPr>
        <p:spPr>
          <a:xfrm>
            <a:off x="5436096" y="1412776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4139952" y="2204864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 droite 18"/>
          <p:cNvSpPr/>
          <p:nvPr/>
        </p:nvSpPr>
        <p:spPr>
          <a:xfrm>
            <a:off x="6516216" y="4005064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3707904" y="4797152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6588224" y="5733256"/>
            <a:ext cx="360040" cy="14401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5704725" y="1268760"/>
            <a:ext cx="34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AVC : accident vasculaire cérébrale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427984" y="2060848"/>
            <a:ext cx="283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IDM : infarctus du myocarde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3995936" y="2996952"/>
            <a:ext cx="1582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I. Rénale + HTA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804248" y="3861048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Infarctus mésentérique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4067944" y="4653136"/>
            <a:ext cx="72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AOMI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948264" y="5589240"/>
            <a:ext cx="72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AOMI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Classification de Leriche et Fontaine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400" b="1" u="sng" dirty="0" smtClean="0">
                <a:solidFill>
                  <a:srgbClr val="002060"/>
                </a:solidFill>
              </a:rPr>
              <a:t>Stade </a:t>
            </a:r>
            <a:r>
              <a:rPr lang="fr-FR" sz="2400" b="1" u="sng" dirty="0">
                <a:solidFill>
                  <a:srgbClr val="002060"/>
                </a:solidFill>
              </a:rPr>
              <a:t>1</a:t>
            </a:r>
            <a:r>
              <a:rPr lang="fr-FR" sz="2400" u="sng" dirty="0">
                <a:solidFill>
                  <a:srgbClr val="002060"/>
                </a:solidFill>
              </a:rPr>
              <a:t> :</a:t>
            </a:r>
            <a:r>
              <a:rPr lang="fr-FR" sz="2400" dirty="0">
                <a:solidFill>
                  <a:srgbClr val="002060"/>
                </a:solidFill>
              </a:rPr>
              <a:t> abolition d'un ou plusieurs pouls périphériques sans aucun retentissement fonctionnel.</a:t>
            </a:r>
          </a:p>
          <a:p>
            <a:pPr>
              <a:buNone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400" b="1" u="sng" dirty="0">
                <a:solidFill>
                  <a:srgbClr val="002060"/>
                </a:solidFill>
              </a:rPr>
              <a:t>S</a:t>
            </a:r>
            <a:r>
              <a:rPr lang="fr-FR" sz="2400" b="1" u="sng" dirty="0" smtClean="0">
                <a:solidFill>
                  <a:srgbClr val="002060"/>
                </a:solidFill>
              </a:rPr>
              <a:t>tade </a:t>
            </a:r>
            <a:r>
              <a:rPr lang="fr-FR" sz="2400" b="1" u="sng" dirty="0">
                <a:solidFill>
                  <a:srgbClr val="002060"/>
                </a:solidFill>
              </a:rPr>
              <a:t>2</a:t>
            </a:r>
            <a:r>
              <a:rPr lang="fr-FR" sz="2400" u="sng" dirty="0">
                <a:solidFill>
                  <a:srgbClr val="002060"/>
                </a:solidFill>
              </a:rPr>
              <a:t> :</a:t>
            </a:r>
            <a:r>
              <a:rPr lang="fr-FR" sz="2400" dirty="0">
                <a:solidFill>
                  <a:srgbClr val="002060"/>
                </a:solidFill>
              </a:rPr>
              <a:t> «claudication intermittente» </a:t>
            </a:r>
            <a:r>
              <a:rPr lang="fr-FR" sz="2400" dirty="0" smtClean="0">
                <a:solidFill>
                  <a:srgbClr val="002060"/>
                </a:solidFill>
              </a:rPr>
              <a:t>ou ischémie</a:t>
            </a:r>
            <a:r>
              <a:rPr lang="fr-FR" sz="2400" dirty="0">
                <a:solidFill>
                  <a:srgbClr val="002060"/>
                </a:solidFill>
              </a:rPr>
              <a:t> musculaire à l'effort. </a:t>
            </a:r>
            <a:endParaRPr lang="fr-FR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          - stade </a:t>
            </a:r>
            <a:r>
              <a:rPr lang="fr-FR" sz="2400" b="1" dirty="0">
                <a:solidFill>
                  <a:srgbClr val="002060"/>
                </a:solidFill>
              </a:rPr>
              <a:t>2a</a:t>
            </a:r>
            <a:r>
              <a:rPr lang="fr-FR" sz="2400" dirty="0">
                <a:solidFill>
                  <a:srgbClr val="002060"/>
                </a:solidFill>
              </a:rPr>
              <a:t> </a:t>
            </a:r>
            <a:r>
              <a:rPr lang="fr-FR" sz="2400" dirty="0" smtClean="0">
                <a:solidFill>
                  <a:srgbClr val="002060"/>
                </a:solidFill>
              </a:rPr>
              <a:t> périmètre de marche &gt; 200 m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002060"/>
                </a:solidFill>
              </a:rPr>
              <a:t>          - stade </a:t>
            </a:r>
            <a:r>
              <a:rPr lang="fr-FR" sz="2400" b="1" dirty="0">
                <a:solidFill>
                  <a:srgbClr val="002060"/>
                </a:solidFill>
              </a:rPr>
              <a:t>2b</a:t>
            </a:r>
            <a:r>
              <a:rPr lang="fr-FR" sz="2400" dirty="0">
                <a:solidFill>
                  <a:srgbClr val="002060"/>
                </a:solidFill>
              </a:rPr>
              <a:t> </a:t>
            </a:r>
            <a:r>
              <a:rPr lang="fr-FR" sz="2400" dirty="0" smtClean="0">
                <a:solidFill>
                  <a:srgbClr val="002060"/>
                </a:solidFill>
              </a:rPr>
              <a:t> périmètre de marche &lt; 200 m</a:t>
            </a:r>
            <a:endParaRPr lang="fr-FR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400" b="1" u="sng" dirty="0">
                <a:solidFill>
                  <a:srgbClr val="002060"/>
                </a:solidFill>
              </a:rPr>
              <a:t>S</a:t>
            </a:r>
            <a:r>
              <a:rPr lang="fr-FR" sz="2400" b="1" u="sng" dirty="0" smtClean="0">
                <a:solidFill>
                  <a:srgbClr val="002060"/>
                </a:solidFill>
              </a:rPr>
              <a:t>tade </a:t>
            </a:r>
            <a:r>
              <a:rPr lang="fr-FR" sz="2400" b="1" u="sng" dirty="0">
                <a:solidFill>
                  <a:srgbClr val="002060"/>
                </a:solidFill>
              </a:rPr>
              <a:t>3</a:t>
            </a:r>
            <a:r>
              <a:rPr lang="fr-FR" sz="2400" u="sng" dirty="0">
                <a:solidFill>
                  <a:srgbClr val="002060"/>
                </a:solidFill>
              </a:rPr>
              <a:t> :</a:t>
            </a:r>
            <a:r>
              <a:rPr lang="fr-FR" sz="2400" dirty="0">
                <a:solidFill>
                  <a:srgbClr val="002060"/>
                </a:solidFill>
              </a:rPr>
              <a:t> douleur du membre inférieur apparaissant au repos, signe d'une ischémie tissulaire permanente.</a:t>
            </a:r>
          </a:p>
          <a:p>
            <a:pPr>
              <a:buNone/>
            </a:pPr>
            <a:endParaRPr lang="fr-FR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400" b="1" u="sng" dirty="0">
                <a:solidFill>
                  <a:srgbClr val="002060"/>
                </a:solidFill>
              </a:rPr>
              <a:t>S</a:t>
            </a:r>
            <a:r>
              <a:rPr lang="fr-FR" sz="2400" b="1" u="sng" dirty="0" smtClean="0">
                <a:solidFill>
                  <a:srgbClr val="002060"/>
                </a:solidFill>
              </a:rPr>
              <a:t>tade </a:t>
            </a:r>
            <a:r>
              <a:rPr lang="fr-FR" sz="2400" b="1" u="sng" dirty="0">
                <a:solidFill>
                  <a:srgbClr val="002060"/>
                </a:solidFill>
              </a:rPr>
              <a:t>4</a:t>
            </a:r>
            <a:r>
              <a:rPr lang="fr-FR" sz="2400" u="sng" dirty="0">
                <a:solidFill>
                  <a:srgbClr val="002060"/>
                </a:solidFill>
              </a:rPr>
              <a:t> :</a:t>
            </a:r>
            <a:r>
              <a:rPr lang="fr-FR" sz="2400" dirty="0">
                <a:solidFill>
                  <a:srgbClr val="002060"/>
                </a:solidFill>
              </a:rPr>
              <a:t> présence de troubles </a:t>
            </a:r>
            <a:r>
              <a:rPr lang="fr-FR" sz="2400" dirty="0" smtClean="0">
                <a:solidFill>
                  <a:srgbClr val="002060"/>
                </a:solidFill>
              </a:rPr>
              <a:t>trophiques mineurs </a:t>
            </a:r>
            <a:r>
              <a:rPr lang="fr-FR" sz="2400" dirty="0">
                <a:solidFill>
                  <a:srgbClr val="002060"/>
                </a:solidFill>
              </a:rPr>
              <a:t>ou de </a:t>
            </a:r>
            <a:r>
              <a:rPr lang="fr-FR" sz="2400" dirty="0" smtClean="0">
                <a:solidFill>
                  <a:srgbClr val="002060"/>
                </a:solidFill>
              </a:rPr>
              <a:t>nécrose</a:t>
            </a:r>
            <a:r>
              <a:rPr lang="fr-FR" sz="2400" dirty="0">
                <a:solidFill>
                  <a:srgbClr val="002060"/>
                </a:solidFill>
              </a:rPr>
              <a:t> </a:t>
            </a:r>
            <a:r>
              <a:rPr lang="fr-FR" sz="2400" dirty="0" smtClean="0">
                <a:solidFill>
                  <a:srgbClr val="002060"/>
                </a:solidFill>
              </a:rPr>
              <a:t>, ulcère</a:t>
            </a:r>
            <a:r>
              <a:rPr lang="fr-FR" sz="2400" dirty="0">
                <a:solidFill>
                  <a:srgbClr val="002060"/>
                </a:solidFill>
              </a:rPr>
              <a:t> ou </a:t>
            </a:r>
            <a:r>
              <a:rPr lang="fr-FR" sz="2400" dirty="0" smtClean="0">
                <a:solidFill>
                  <a:srgbClr val="002060"/>
                </a:solidFill>
              </a:rPr>
              <a:t>gangrène, </a:t>
            </a:r>
            <a:r>
              <a:rPr lang="fr-FR" sz="2400" dirty="0">
                <a:solidFill>
                  <a:srgbClr val="002060"/>
                </a:solidFill>
              </a:rPr>
              <a:t>signant une ischémie évoluée et conduisant le plus souvent à l'amputation.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002060"/>
                </a:solidFill>
              </a:rPr>
              <a:t>Diagnostic positif</a:t>
            </a:r>
            <a:endParaRPr lang="fr-F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</a:t>
            </a:r>
            <a:r>
              <a:rPr lang="fr-FR" sz="4000" b="1" dirty="0" smtClean="0">
                <a:solidFill>
                  <a:srgbClr val="002060"/>
                </a:solidFill>
              </a:rPr>
              <a:t/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a-Interrogatoire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None/>
            </a:pPr>
            <a:r>
              <a:rPr lang="fr-FR" b="1" dirty="0" smtClean="0">
                <a:solidFill>
                  <a:srgbClr val="002060"/>
                </a:solidFill>
              </a:rPr>
              <a:t>1- Facteurs de risque cardiovasculaire :</a:t>
            </a:r>
          </a:p>
          <a:p>
            <a:pPr marL="514350" indent="-514350">
              <a:lnSpc>
                <a:spcPct val="170000"/>
              </a:lnSpc>
            </a:pPr>
            <a:r>
              <a:rPr lang="fr-FR" dirty="0" smtClean="0">
                <a:solidFill>
                  <a:srgbClr val="002060"/>
                </a:solidFill>
              </a:rPr>
              <a:t>Age</a:t>
            </a:r>
            <a:r>
              <a:rPr lang="fr-FR" dirty="0">
                <a:solidFill>
                  <a:srgbClr val="002060"/>
                </a:solidFill>
              </a:rPr>
              <a:t> </a:t>
            </a:r>
            <a:endParaRPr lang="fr-FR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</a:pPr>
            <a:r>
              <a:rPr lang="fr-FR" dirty="0" smtClean="0">
                <a:solidFill>
                  <a:srgbClr val="002060"/>
                </a:solidFill>
              </a:rPr>
              <a:t>Tabagisme</a:t>
            </a:r>
            <a:r>
              <a:rPr lang="fr-FR" dirty="0">
                <a:solidFill>
                  <a:srgbClr val="002060"/>
                </a:solidFill>
              </a:rPr>
              <a:t> </a:t>
            </a:r>
            <a:endParaRPr lang="fr-FR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70000"/>
              </a:lnSpc>
            </a:pPr>
            <a:r>
              <a:rPr lang="fr-FR" dirty="0" smtClean="0">
                <a:solidFill>
                  <a:srgbClr val="002060"/>
                </a:solidFill>
              </a:rPr>
              <a:t>Hypertension </a:t>
            </a:r>
            <a:r>
              <a:rPr lang="fr-FR" dirty="0">
                <a:solidFill>
                  <a:srgbClr val="002060"/>
                </a:solidFill>
              </a:rPr>
              <a:t>artérielle </a:t>
            </a:r>
          </a:p>
          <a:p>
            <a:pPr marL="514350" indent="-514350">
              <a:lnSpc>
                <a:spcPct val="170000"/>
              </a:lnSpc>
            </a:pPr>
            <a:r>
              <a:rPr lang="fr-FR" dirty="0" smtClean="0">
                <a:solidFill>
                  <a:srgbClr val="002060"/>
                </a:solidFill>
              </a:rPr>
              <a:t>Diabète</a:t>
            </a:r>
            <a:r>
              <a:rPr lang="fr-FR" dirty="0">
                <a:solidFill>
                  <a:srgbClr val="002060"/>
                </a:solidFill>
              </a:rPr>
              <a:t> </a:t>
            </a:r>
          </a:p>
          <a:p>
            <a:pPr marL="514350" indent="-514350">
              <a:lnSpc>
                <a:spcPct val="170000"/>
              </a:lnSpc>
            </a:pPr>
            <a:r>
              <a:rPr lang="fr-FR" dirty="0">
                <a:solidFill>
                  <a:srgbClr val="002060"/>
                </a:solidFill>
              </a:rPr>
              <a:t>Antécédents familiaux </a:t>
            </a:r>
          </a:p>
          <a:p>
            <a:pPr marL="514350" indent="-514350">
              <a:lnSpc>
                <a:spcPct val="170000"/>
              </a:lnSpc>
            </a:pPr>
            <a:r>
              <a:rPr lang="fr-FR" dirty="0">
                <a:solidFill>
                  <a:srgbClr val="002060"/>
                </a:solidFill>
              </a:rPr>
              <a:t>Le mode de vie : </a:t>
            </a:r>
            <a:r>
              <a:rPr lang="fr-FR" dirty="0" smtClean="0">
                <a:solidFill>
                  <a:srgbClr val="002060"/>
                </a:solidFill>
              </a:rPr>
              <a:t>sédentarité</a:t>
            </a:r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2- Claudication intermittente des membres inferieurs:</a:t>
            </a:r>
          </a:p>
          <a:p>
            <a:pPr>
              <a:buNone/>
            </a:pPr>
            <a:endParaRPr lang="fr-FR" sz="2000" dirty="0" smtClean="0">
              <a:solidFill>
                <a:srgbClr val="002060"/>
              </a:solidFill>
              <a:effectLst/>
              <a:latin typeface="Comic Sans MS" pitchFamily="66" charset="0"/>
            </a:endParaRPr>
          </a:p>
          <a:p>
            <a:pPr>
              <a:buNone/>
            </a:pPr>
            <a:r>
              <a:rPr lang="fr-FR" sz="2000" dirty="0" smtClean="0">
                <a:solidFill>
                  <a:srgbClr val="002060"/>
                </a:solidFill>
                <a:effectLst/>
                <a:latin typeface="Calibri" pitchFamily="34" charset="0"/>
              </a:rPr>
              <a:t>Douleur à type de crampe, broiement 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toujours au niveau du même groupe musculaire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en aval de l’obstacle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après la même distance de marche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majorée en cote / marche rapide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obligeant le patient a s’arrêter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2000" dirty="0" smtClean="0">
                <a:solidFill>
                  <a:srgbClr val="002060"/>
                </a:solidFill>
                <a:latin typeface="Calibri" pitchFamily="34" charset="0"/>
              </a:rPr>
              <a:t>disparaissant après moins de 10 mn d’arrêt de l’effort</a:t>
            </a:r>
            <a:endParaRPr lang="fr-FR" sz="2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</a:t>
            </a:r>
            <a:r>
              <a:rPr lang="fr-FR" sz="4000" b="1" dirty="0" smtClean="0">
                <a:solidFill>
                  <a:srgbClr val="002060"/>
                </a:solidFill>
              </a:rPr>
              <a:t/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a-Interrogatoire</a:t>
            </a:r>
            <a:endParaRPr lang="fr-FR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9408"/>
            <a:ext cx="8229600" cy="51399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3- Topographie de la claudication 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aorte : </a:t>
            </a:r>
            <a:r>
              <a:rPr lang="fr-FR" sz="2200" dirty="0" smtClean="0">
                <a:solidFill>
                  <a:srgbClr val="FF0000"/>
                </a:solidFill>
              </a:rPr>
              <a:t>2</a:t>
            </a:r>
            <a:r>
              <a:rPr lang="fr-FR" sz="2200" dirty="0" smtClean="0">
                <a:solidFill>
                  <a:srgbClr val="002060"/>
                </a:solidFill>
              </a:rPr>
              <a:t>fesses + </a:t>
            </a:r>
            <a:r>
              <a:rPr lang="fr-FR" sz="2200" dirty="0" smtClean="0">
                <a:solidFill>
                  <a:srgbClr val="FF0000"/>
                </a:solidFill>
              </a:rPr>
              <a:t>2</a:t>
            </a:r>
            <a:r>
              <a:rPr lang="fr-FR" sz="2200" dirty="0" smtClean="0">
                <a:solidFill>
                  <a:srgbClr val="002060"/>
                </a:solidFill>
              </a:rPr>
              <a:t>cuisses + </a:t>
            </a:r>
            <a:r>
              <a:rPr lang="fr-FR" sz="2200" dirty="0" smtClean="0">
                <a:solidFill>
                  <a:srgbClr val="FF0000"/>
                </a:solidFill>
              </a:rPr>
              <a:t>2</a:t>
            </a:r>
            <a:r>
              <a:rPr lang="fr-FR" sz="2200" dirty="0" smtClean="0">
                <a:solidFill>
                  <a:srgbClr val="002060"/>
                </a:solidFill>
              </a:rPr>
              <a:t>jambes + </a:t>
            </a:r>
            <a:r>
              <a:rPr lang="fr-FR" sz="2200" dirty="0" smtClean="0">
                <a:solidFill>
                  <a:srgbClr val="FF0000"/>
                </a:solidFill>
              </a:rPr>
              <a:t>2</a:t>
            </a:r>
            <a:r>
              <a:rPr lang="fr-FR" sz="2200" dirty="0" smtClean="0">
                <a:solidFill>
                  <a:srgbClr val="002060"/>
                </a:solidFill>
              </a:rPr>
              <a:t>pieds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Iliaque : cuisse + jambe + pied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fémorale commune : cuisse + jambe + pied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fémorales superficielle : jambe + pied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poplitée:  jambes + pied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200" dirty="0" smtClean="0">
                <a:solidFill>
                  <a:srgbClr val="002060"/>
                </a:solidFill>
              </a:rPr>
              <a:t>axes de jambe : avant pied</a:t>
            </a:r>
            <a:endParaRPr lang="fr-FR" sz="2200" dirty="0">
              <a:solidFill>
                <a:srgbClr val="002060"/>
              </a:solidFill>
            </a:endParaRPr>
          </a:p>
        </p:txBody>
      </p:sp>
      <p:pic>
        <p:nvPicPr>
          <p:cNvPr id="4" name="Image 5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2675" y="1811040"/>
            <a:ext cx="29813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</a:t>
            </a:r>
            <a:r>
              <a:rPr lang="fr-FR" sz="4000" b="1" dirty="0" smtClean="0">
                <a:solidFill>
                  <a:srgbClr val="002060"/>
                </a:solidFill>
              </a:rPr>
              <a:t/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a-Interrogatoire</a:t>
            </a:r>
            <a:endParaRPr lang="fr-FR" sz="2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b- Examen physique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Inspection :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- couleur du pied : normale, pâle ou cyanosée.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- troubles trophiques mineurs : dépilation, intertrigo, squames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- troubles trophiques majeurs : nécrose ,gangrène ou ulcère</a:t>
            </a:r>
            <a:endParaRPr lang="fr-FR" sz="2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4861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2560" r="279" b="12082"/>
          <a:stretch>
            <a:fillRect/>
          </a:stretch>
        </p:blipFill>
        <p:spPr bwMode="auto">
          <a:xfrm>
            <a:off x="1331640" y="4738519"/>
            <a:ext cx="3744416" cy="2119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645024"/>
            <a:ext cx="2977505" cy="26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Palpation :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>
                <a:solidFill>
                  <a:srgbClr val="002060"/>
                </a:solidFill>
              </a:rPr>
              <a:t>Chaleur cutanée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>
                <a:solidFill>
                  <a:srgbClr val="002060"/>
                </a:solidFill>
              </a:rPr>
              <a:t>Frémissement ou thrill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200" dirty="0" smtClean="0">
                <a:solidFill>
                  <a:srgbClr val="002060"/>
                </a:solidFill>
              </a:rPr>
              <a:t>Pouls: 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b- Examen physique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10865" r="32861" b="26172"/>
          <a:stretch>
            <a:fillRect/>
          </a:stretch>
        </p:blipFill>
        <p:spPr bwMode="auto">
          <a:xfrm>
            <a:off x="179512" y="3284984"/>
            <a:ext cx="1872208" cy="131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411829"/>
            <a:ext cx="1728192" cy="12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085184"/>
            <a:ext cx="1368152" cy="148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73216"/>
            <a:ext cx="1602879" cy="12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573016"/>
            <a:ext cx="15144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260649"/>
            <a:ext cx="1479665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11560" y="4509120"/>
            <a:ext cx="947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Fémoral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707904" y="4653136"/>
            <a:ext cx="83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Poplité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11560" y="6488668"/>
            <a:ext cx="925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Pédieux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419872" y="6488668"/>
            <a:ext cx="17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Tibial postérieur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Auscultation : </a:t>
            </a:r>
            <a:r>
              <a:rPr lang="fr-FR" sz="2200" dirty="0" smtClean="0">
                <a:solidFill>
                  <a:srgbClr val="002060"/>
                </a:solidFill>
              </a:rPr>
              <a:t>a la recherche d’un souffle systolique traduisant une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sténose.</a:t>
            </a:r>
            <a:endParaRPr lang="fr-FR" sz="2200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clinique </a:t>
            </a:r>
            <a:br>
              <a:rPr lang="fr-FR" sz="3200" b="1" dirty="0" smtClean="0">
                <a:solidFill>
                  <a:srgbClr val="002060"/>
                </a:solidFill>
              </a:rPr>
            </a:br>
            <a:r>
              <a:rPr lang="fr-FR" sz="2600" b="1" dirty="0" smtClean="0">
                <a:solidFill>
                  <a:srgbClr val="002060"/>
                </a:solidFill>
              </a:rPr>
              <a:t>b- Examen physique</a:t>
            </a:r>
            <a:endParaRPr lang="fr-FR" sz="2600" b="1" dirty="0">
              <a:solidFill>
                <a:srgbClr val="002060"/>
              </a:solidFill>
            </a:endParaRPr>
          </a:p>
        </p:txBody>
      </p:sp>
      <p:pic>
        <p:nvPicPr>
          <p:cNvPr id="6" name="Image 5" descr="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71688"/>
            <a:ext cx="29813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995936" y="285293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419872" y="2852936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771800" y="2708920"/>
            <a:ext cx="662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Ombilic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Examens complémentaires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1- IPS : Index de Pression Systolique</a:t>
            </a: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IPS = </a:t>
            </a:r>
          </a:p>
          <a:p>
            <a:pPr>
              <a:buNone/>
            </a:pPr>
            <a:endParaRPr lang="fr-FR" sz="2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Comment mesurer la pression systolique a la cheville ?</a:t>
            </a:r>
          </a:p>
          <a:p>
            <a:pPr>
              <a:buNone/>
            </a:pPr>
            <a:endParaRPr lang="fr-FR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Comment mesurer la pression systolique a la cheville ?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Prise de tension artérielle</a:t>
            </a:r>
          </a:p>
          <a:p>
            <a:pPr>
              <a:buNone/>
            </a:pPr>
            <a:endParaRPr lang="fr-FR" sz="2200" dirty="0">
              <a:solidFill>
                <a:srgbClr val="00206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1115616" y="2636912"/>
            <a:ext cx="30243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115616" y="2204864"/>
            <a:ext cx="310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Pression systolique a la cheville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87624" y="2636912"/>
            <a:ext cx="26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Pression systolique au bras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45024"/>
            <a:ext cx="2057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645024"/>
            <a:ext cx="1296144" cy="124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627066"/>
            <a:ext cx="2915369" cy="12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</a:rPr>
              <a:t>Quelques notions d’anatomie</a:t>
            </a:r>
            <a:endParaRPr lang="fr-FR" sz="40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fr-FR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fr-F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90 000 km ????</a:t>
            </a:r>
          </a:p>
          <a:p>
            <a:pPr algn="ctr">
              <a:buNone/>
            </a:pPr>
            <a:endParaRPr lang="fr-FR" sz="5400" dirty="0"/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>
                <a:solidFill>
                  <a:srgbClr val="002060"/>
                </a:solidFill>
              </a:rPr>
              <a:t>Oran- Tlemcen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>
                <a:solidFill>
                  <a:srgbClr val="002060"/>
                </a:solidFill>
              </a:rPr>
              <a:t>Oran-Paris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>
                <a:solidFill>
                  <a:srgbClr val="002060"/>
                </a:solidFill>
              </a:rPr>
              <a:t>Terre-Lune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 smtClean="0">
                <a:solidFill>
                  <a:srgbClr val="002060"/>
                </a:solidFill>
              </a:rPr>
              <a:t>Longueur des vaisseaux</a:t>
            </a:r>
          </a:p>
          <a:p>
            <a:pPr>
              <a:buNone/>
            </a:pP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1- IPS : Index de Pression Systolique</a:t>
            </a:r>
          </a:p>
          <a:p>
            <a:pPr lvl="0"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IPS &gt; 1,3 :</a:t>
            </a:r>
            <a:r>
              <a:rPr lang="fr-FR" sz="2200" dirty="0" smtClean="0">
                <a:solidFill>
                  <a:srgbClr val="002060"/>
                </a:solidFill>
              </a:rPr>
              <a:t> artères incompressibles</a:t>
            </a:r>
          </a:p>
          <a:p>
            <a:pPr lvl="0"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0,9 &lt; IPS &lt;1,3:</a:t>
            </a:r>
            <a:r>
              <a:rPr lang="fr-FR" sz="2200" dirty="0" smtClean="0">
                <a:solidFill>
                  <a:srgbClr val="002060"/>
                </a:solidFill>
              </a:rPr>
              <a:t> état hémodynamique normal</a:t>
            </a:r>
          </a:p>
          <a:p>
            <a:pPr lvl="0"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0,75 &lt; IPS &lt; 0,9 :</a:t>
            </a:r>
            <a:r>
              <a:rPr lang="fr-FR" sz="2200" dirty="0" smtClean="0">
                <a:solidFill>
                  <a:srgbClr val="002060"/>
                </a:solidFill>
              </a:rPr>
              <a:t> artériopathie bien compensée</a:t>
            </a:r>
          </a:p>
          <a:p>
            <a:pPr lvl="0"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0,4 &lt; IPS &lt; 0,75:</a:t>
            </a:r>
            <a:r>
              <a:rPr lang="fr-FR" sz="2200" dirty="0" smtClean="0">
                <a:solidFill>
                  <a:srgbClr val="002060"/>
                </a:solidFill>
              </a:rPr>
              <a:t> artériopathie moyennement compensée </a:t>
            </a:r>
          </a:p>
          <a:p>
            <a:pPr lvl="0"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IPS &lt; 0,4:</a:t>
            </a:r>
            <a:r>
              <a:rPr lang="fr-FR" sz="2200" dirty="0" smtClean="0">
                <a:solidFill>
                  <a:srgbClr val="002060"/>
                </a:solidFill>
              </a:rPr>
              <a:t> retentissement hémodynamique sévère</a:t>
            </a:r>
            <a:r>
              <a:rPr lang="fr-FR" sz="2200" b="1" dirty="0" smtClean="0">
                <a:solidFill>
                  <a:srgbClr val="002060"/>
                </a:solidFill>
              </a:rPr>
              <a:t> </a:t>
            </a:r>
            <a:endParaRPr lang="fr-FR" sz="2200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Examens complémentaires</a:t>
            </a:r>
            <a:endParaRPr lang="fr-FR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2- Echodoppler : échographie + doppler continu</a:t>
            </a: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Il permet:</a:t>
            </a:r>
          </a:p>
          <a:p>
            <a:pPr lvl="0"/>
            <a:r>
              <a:rPr lang="fr-FR" sz="2200" dirty="0" smtClean="0">
                <a:solidFill>
                  <a:srgbClr val="002060"/>
                </a:solidFill>
              </a:rPr>
              <a:t>de préciser  la topographie des lésions. </a:t>
            </a:r>
          </a:p>
          <a:p>
            <a:pPr lvl="0"/>
            <a:r>
              <a:rPr lang="fr-FR" sz="2200" dirty="0" smtClean="0">
                <a:solidFill>
                  <a:srgbClr val="002060"/>
                </a:solidFill>
              </a:rPr>
              <a:t>de préciser  le type des lésions (sténose, occlusions).</a:t>
            </a:r>
          </a:p>
          <a:p>
            <a:pPr lvl="0"/>
            <a:r>
              <a:rPr lang="fr-FR" sz="2200" dirty="0" smtClean="0">
                <a:solidFill>
                  <a:srgbClr val="002060"/>
                </a:solidFill>
              </a:rPr>
              <a:t>de préciser  le retentissement hémodynamique des lésions .</a:t>
            </a:r>
          </a:p>
          <a:p>
            <a:pPr lvl="0"/>
            <a:r>
              <a:rPr lang="fr-FR" sz="2200" dirty="0" smtClean="0">
                <a:solidFill>
                  <a:srgbClr val="002060"/>
                </a:solidFill>
              </a:rPr>
              <a:t>de dépister un anévrysme associé.</a:t>
            </a:r>
          </a:p>
          <a:p>
            <a:pPr>
              <a:buNone/>
            </a:pPr>
            <a:endParaRPr lang="fr-FR" sz="2200" b="1" dirty="0" smtClean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Examens complémentaires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2981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1691233" cy="253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755576" y="2564904"/>
            <a:ext cx="129614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Examen de première intention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3- Angioscanner :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Examens complémentaires</a:t>
            </a:r>
            <a:endParaRPr lang="fr-FR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51520" y="4293096"/>
          <a:ext cx="8496944" cy="2313432"/>
        </p:xfrm>
        <a:graphic>
          <a:graphicData uri="http://schemas.openxmlformats.org/drawingml/2006/table">
            <a:tbl>
              <a:tblPr/>
              <a:tblGrid>
                <a:gridCol w="4176464"/>
                <a:gridCol w="4320480"/>
              </a:tblGrid>
              <a:tr h="234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Avantages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10" marR="65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Inconvénients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810" marR="65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18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Disponibilité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Coût limité      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Qualité d’images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Rapidité d’acquisition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Reconstruction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Visualisation des calcifications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Lésions athéromateuses associées</a:t>
                      </a:r>
                    </a:p>
                  </a:txBody>
                  <a:tcPr marL="65810" marR="65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Néphrotoxique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Irradiant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Pas d’évaluation hémodynamique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Post-traitement long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Evaluation difficile des axes jambiers si médiacalcose </a:t>
                      </a:r>
                    </a:p>
                  </a:txBody>
                  <a:tcPr marL="65810" marR="658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144007"/>
            <a:ext cx="3816424" cy="252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620688"/>
            <a:ext cx="2699792" cy="564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48680"/>
            <a:ext cx="1872208" cy="570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 cstate="print"/>
          <a:srcRect l="18450" t="791" r="28545"/>
          <a:stretch>
            <a:fillRect/>
          </a:stretch>
        </p:blipFill>
        <p:spPr bwMode="auto">
          <a:xfrm>
            <a:off x="251520" y="476672"/>
            <a:ext cx="2520280" cy="58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200" b="1" dirty="0" smtClean="0">
                <a:solidFill>
                  <a:srgbClr val="002060"/>
                </a:solidFill>
              </a:rPr>
              <a:t>4- Angio IRM : imagerie par résonnance magnétique</a:t>
            </a:r>
            <a:endParaRPr lang="fr-FR" sz="2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51520" y="4725144"/>
          <a:ext cx="8640960" cy="1872208"/>
        </p:xfrm>
        <a:graphic>
          <a:graphicData uri="http://schemas.openxmlformats.org/drawingml/2006/table">
            <a:tbl>
              <a:tblPr/>
              <a:tblGrid>
                <a:gridCol w="4320480"/>
                <a:gridCol w="4320480"/>
              </a:tblGrid>
              <a:tr h="3744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Avantages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Inconvénients</a:t>
                      </a:r>
                      <a:endParaRPr lang="fr-FR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77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Moins néphrotoxique                                            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Non irradiante                                                          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Qualité d’images                                                                             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Evaluation réseau jambier si médiacalcose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Disponibilité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Coût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>
                          <a:latin typeface="Calibri"/>
                          <a:ea typeface="Calibri"/>
                          <a:cs typeface="Times New Roman"/>
                        </a:rPr>
                        <a:t>Surestimation des sténoses </a:t>
                      </a:r>
                      <a:endParaRPr lang="fr-FR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AutoNum type="arabicPeriod"/>
                      </a:pPr>
                      <a:r>
                        <a:rPr lang="fr-FR" sz="1600" dirty="0" smtClean="0">
                          <a:latin typeface="+mn-lt"/>
                          <a:ea typeface="Calibri"/>
                          <a:cs typeface="Times New Roman"/>
                        </a:rPr>
                        <a:t>Acquisition lente</a:t>
                      </a: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+mj-lt"/>
                        <a:buNone/>
                      </a:pPr>
                      <a:endParaRPr lang="fr-F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Examens complémentaires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3168352" cy="210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128792" cy="64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5- Artériographie :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Reste le gold standard mais son caractère invasif et un taux de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complications de 1-2% font qu’elle est exceptionnellement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indiquée pour le diagnostic. En revanche elle est utilisée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lorsqu’une procédure endovasculaire est indiquée ou dans le 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contrôle peropératoire d’une revascularisation chirurgicale.</a:t>
            </a:r>
            <a:endParaRPr lang="fr-FR" sz="2200" b="1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Examens complémentaires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48706"/>
          <a:stretch>
            <a:fillRect/>
          </a:stretch>
        </p:blipFill>
        <p:spPr bwMode="auto">
          <a:xfrm>
            <a:off x="6804248" y="4149080"/>
            <a:ext cx="2160240" cy="248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2987377" cy="224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15569"/>
            <a:ext cx="2240624" cy="274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4427537" cy="512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Diagnostic différentiel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Causes rhumatologiques :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arthrose de hanche ou de genou/ </a:t>
            </a:r>
          </a:p>
          <a:p>
            <a:pPr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pathologie de la cheville ou du pied.</a:t>
            </a:r>
          </a:p>
          <a:p>
            <a:pPr>
              <a:lnSpc>
                <a:spcPct val="150000"/>
              </a:lnSpc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Causes neurologiques :</a:t>
            </a:r>
            <a:endParaRPr lang="fr-FR" sz="2200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Claudication médullaire ; </a:t>
            </a:r>
          </a:p>
          <a:p>
            <a:pPr lvl="0"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Canal lombaire étroit ; </a:t>
            </a:r>
          </a:p>
          <a:p>
            <a:pPr lvl="0"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Sciatalgie ; </a:t>
            </a:r>
          </a:p>
          <a:p>
            <a:pPr lvl="0">
              <a:lnSpc>
                <a:spcPct val="150000"/>
              </a:lnSpc>
            </a:pPr>
            <a:r>
              <a:rPr lang="fr-FR" sz="2200" dirty="0" smtClean="0">
                <a:solidFill>
                  <a:srgbClr val="002060"/>
                </a:solidFill>
              </a:rPr>
              <a:t>Polynévrites (diabète, alcoolisme)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Traitement</a:t>
            </a:r>
            <a:endParaRPr lang="fr-FR" sz="3200" b="1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1- Contrôle des facteurs de risque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Tabagisme : </a:t>
            </a:r>
            <a:r>
              <a:rPr lang="fr-FR" sz="2200" dirty="0" smtClean="0">
                <a:solidFill>
                  <a:srgbClr val="002060"/>
                </a:solidFill>
              </a:rPr>
              <a:t>sevrage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HTA :</a:t>
            </a:r>
            <a:r>
              <a:rPr lang="fr-FR" sz="2200" dirty="0" smtClean="0">
                <a:solidFill>
                  <a:srgbClr val="002060"/>
                </a:solidFill>
              </a:rPr>
              <a:t> contrôle optimal de la tension artérielle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Diabète :</a:t>
            </a:r>
            <a:r>
              <a:rPr lang="fr-FR" sz="2200" dirty="0" smtClean="0">
                <a:solidFill>
                  <a:srgbClr val="002060"/>
                </a:solidFill>
              </a:rPr>
              <a:t> équilibre glycémique avec une HbA1c &lt; 7%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Dyslipidémie : </a:t>
            </a:r>
            <a:r>
              <a:rPr lang="fr-FR" sz="2200" dirty="0" smtClean="0">
                <a:solidFill>
                  <a:srgbClr val="002060"/>
                </a:solidFill>
              </a:rPr>
              <a:t>viser LDL &lt; 1g/l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Réduction de l’excès pondéral 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Sédentarité :</a:t>
            </a:r>
            <a:r>
              <a:rPr lang="fr-FR" sz="2200" dirty="0" smtClean="0">
                <a:solidFill>
                  <a:srgbClr val="002060"/>
                </a:solidFill>
              </a:rPr>
              <a:t> viser un minimum de 30 min 3 fois par semaine d’activité physique.</a:t>
            </a:r>
          </a:p>
          <a:p>
            <a:pPr>
              <a:lnSpc>
                <a:spcPct val="150000"/>
              </a:lnSpc>
            </a:pPr>
            <a:r>
              <a:rPr lang="fr-FR" sz="2200" b="1" dirty="0" smtClean="0">
                <a:solidFill>
                  <a:srgbClr val="002060"/>
                </a:solidFill>
              </a:rPr>
              <a:t>Régime alimentaire adapté</a:t>
            </a:r>
            <a:endParaRPr lang="fr-FR" sz="22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60648"/>
            <a:ext cx="2566449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32642"/>
            <a:ext cx="5112568" cy="662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2- Traitement médicamenteux :</a:t>
            </a:r>
          </a:p>
          <a:p>
            <a:pPr>
              <a:buNone/>
            </a:pPr>
            <a:r>
              <a:rPr lang="fr-FR" sz="2200" dirty="0" smtClean="0">
                <a:solidFill>
                  <a:srgbClr val="002060"/>
                </a:solidFill>
              </a:rPr>
              <a:t>                       - </a:t>
            </a:r>
            <a:r>
              <a:rPr lang="fr-FR" sz="1800" dirty="0" smtClean="0">
                <a:solidFill>
                  <a:srgbClr val="002060"/>
                </a:solidFill>
              </a:rPr>
              <a:t>Statine</a:t>
            </a:r>
          </a:p>
          <a:p>
            <a:pPr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                           - Antiagrégant plaquettaire</a:t>
            </a:r>
          </a:p>
          <a:p>
            <a:pPr>
              <a:buNone/>
            </a:pPr>
            <a:r>
              <a:rPr lang="fr-FR" sz="1800" dirty="0" smtClean="0">
                <a:solidFill>
                  <a:srgbClr val="002060"/>
                </a:solidFill>
              </a:rPr>
              <a:t>                           - Inhibiteur de l’enzyme de conversion</a:t>
            </a:r>
          </a:p>
          <a:p>
            <a:pPr>
              <a:buNone/>
            </a:pPr>
            <a:r>
              <a:rPr lang="fr-FR" sz="2200" b="1" dirty="0" smtClean="0">
                <a:solidFill>
                  <a:srgbClr val="002060"/>
                </a:solidFill>
              </a:rPr>
              <a:t>3- Restauration artérielle :</a:t>
            </a:r>
          </a:p>
          <a:p>
            <a:pPr>
              <a:buFontTx/>
              <a:buChar char="-"/>
            </a:pPr>
            <a:r>
              <a:rPr lang="fr-FR" sz="1800" dirty="0" smtClean="0">
                <a:solidFill>
                  <a:srgbClr val="002060"/>
                </a:solidFill>
              </a:rPr>
              <a:t>Pontage</a:t>
            </a: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>
              <a:solidFill>
                <a:srgbClr val="00206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Traitement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40040" b="175"/>
          <a:stretch>
            <a:fillRect/>
          </a:stretch>
        </p:blipFill>
        <p:spPr bwMode="auto">
          <a:xfrm>
            <a:off x="4427984" y="3043565"/>
            <a:ext cx="1512168" cy="38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800" dirty="0" smtClean="0">
                <a:solidFill>
                  <a:srgbClr val="002060"/>
                </a:solidFill>
              </a:rPr>
              <a:t>Endartériectomie</a:t>
            </a: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endParaRPr lang="fr-FR" sz="18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fr-FR" sz="1800" dirty="0" smtClean="0">
                <a:solidFill>
                  <a:srgbClr val="002060"/>
                </a:solidFill>
              </a:rPr>
              <a:t>Angioplastie/Stent</a:t>
            </a:r>
            <a:endParaRPr lang="fr-FR" sz="18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rgbClr val="002060"/>
                </a:solidFill>
              </a:rPr>
              <a:t>Traitement</a:t>
            </a:r>
            <a:endParaRPr lang="fr-FR" sz="3200" b="1" dirty="0">
              <a:solidFill>
                <a:srgbClr val="00206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2149118" cy="263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66567"/>
            <a:ext cx="3491433" cy="349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forts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dirty="0" smtClean="0"/>
              <a:t>Connaitre l’anatomie vasculaire des membres inferieurs</a:t>
            </a:r>
          </a:p>
          <a:p>
            <a:endParaRPr lang="fr-FR" sz="2400" dirty="0" smtClean="0"/>
          </a:p>
          <a:p>
            <a:r>
              <a:rPr lang="fr-FR" sz="2400" dirty="0" smtClean="0"/>
              <a:t>Chez qui penser a l’AOMI</a:t>
            </a:r>
          </a:p>
          <a:p>
            <a:endParaRPr lang="fr-FR" sz="2400" dirty="0" smtClean="0"/>
          </a:p>
          <a:p>
            <a:r>
              <a:rPr lang="fr-FR" sz="2400" dirty="0" smtClean="0"/>
              <a:t>Comment poser le diagnostic</a:t>
            </a:r>
          </a:p>
          <a:p>
            <a:endParaRPr lang="fr-FR" sz="2400" dirty="0" smtClean="0"/>
          </a:p>
          <a:p>
            <a:r>
              <a:rPr lang="fr-FR" sz="2400" dirty="0" smtClean="0"/>
              <a:t>Quelles sont les autres localisations de l’athérosclérose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</a:rPr>
              <a:t>The end</a:t>
            </a:r>
            <a:endParaRPr lang="fr-FR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</a:rPr>
              <a:t>Artériopathie oblitérante des membres inférieurs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5400" dirty="0" smtClean="0">
                <a:solidFill>
                  <a:srgbClr val="002060"/>
                </a:solidFill>
                <a:effectLst>
                  <a:outerShdw blurRad="50800" dist="114300" dir="2700000" algn="tl" rotWithShape="0">
                    <a:schemeClr val="bg1">
                      <a:alpha val="40000"/>
                    </a:schemeClr>
                  </a:outerShdw>
                </a:effectLst>
              </a:rPr>
              <a:t>AOMI</a:t>
            </a:r>
            <a:endParaRPr lang="fr-FR" sz="5400" dirty="0">
              <a:solidFill>
                <a:srgbClr val="002060"/>
              </a:solidFill>
              <a:effectLst>
                <a:outerShdw blurRad="50800" dist="1143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Artériopathie </a:t>
            </a:r>
            <a:r>
              <a:rPr lang="fr-FR" sz="2400" dirty="0" smtClean="0">
                <a:solidFill>
                  <a:srgbClr val="002060"/>
                </a:solidFill>
              </a:rPr>
              <a:t>: atteint les artères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Oblitérante : </a:t>
            </a:r>
            <a:r>
              <a:rPr lang="fr-FR" sz="2400" dirty="0" smtClean="0">
                <a:solidFill>
                  <a:srgbClr val="002060"/>
                </a:solidFill>
              </a:rPr>
              <a:t>modification du diamètre artériel </a:t>
            </a:r>
          </a:p>
          <a:p>
            <a:pPr>
              <a:lnSpc>
                <a:spcPct val="200000"/>
              </a:lnSpc>
              <a:buNone/>
            </a:pPr>
            <a:r>
              <a:rPr lang="fr-FR" sz="2400" dirty="0">
                <a:solidFill>
                  <a:srgbClr val="002060"/>
                </a:solidFill>
              </a:rPr>
              <a:t> </a:t>
            </a:r>
            <a:r>
              <a:rPr lang="fr-FR" sz="2400" dirty="0" smtClean="0">
                <a:solidFill>
                  <a:srgbClr val="002060"/>
                </a:solidFill>
              </a:rPr>
              <a:t>              diminution du flux sanguin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Chronique : </a:t>
            </a:r>
            <a:r>
              <a:rPr lang="fr-FR" sz="2400" dirty="0" smtClean="0">
                <a:solidFill>
                  <a:srgbClr val="002060"/>
                </a:solidFill>
              </a:rPr>
              <a:t>évolution progressive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Prévalence : </a:t>
            </a:r>
            <a:r>
              <a:rPr lang="fr-FR" sz="2400" dirty="0" smtClean="0">
                <a:solidFill>
                  <a:srgbClr val="002060"/>
                </a:solidFill>
              </a:rPr>
              <a:t>50-65 : la prévalence est autour de 10 %  </a:t>
            </a:r>
          </a:p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Sex-ratio : </a:t>
            </a:r>
            <a:r>
              <a:rPr lang="fr-FR" sz="2400" dirty="0" smtClean="0">
                <a:solidFill>
                  <a:srgbClr val="002060"/>
                </a:solidFill>
              </a:rPr>
              <a:t>vari en fonction de l’âge : 2 H/1 F mais tend à se rapprocher de 1 après 65 ans</a:t>
            </a:r>
          </a:p>
          <a:p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683568" y="2636912"/>
            <a:ext cx="648072" cy="720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C:\Users\K\TOPO\ischemie pysiopath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913" y="0"/>
            <a:ext cx="1749087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Etiologie</a:t>
            </a:r>
            <a:r>
              <a:rPr lang="fr-FR" dirty="0" smtClean="0">
                <a:solidFill>
                  <a:srgbClr val="002060"/>
                </a:solidFill>
              </a:rPr>
              <a:t/>
            </a:r>
            <a:br>
              <a:rPr lang="fr-FR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ATHEROSCLEROSE</a:t>
            </a:r>
            <a:b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b="1" i="1" dirty="0"/>
              <a:t> </a:t>
            </a:r>
            <a:r>
              <a:rPr lang="fr-FR" sz="2000" dirty="0"/>
              <a:t>accumulation focale de lipides, de glucides complexes, de sang et de produits sanguins, de tissus fibreux et de dépôts calciques, le tout accompagné de modifications de la média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68960"/>
            <a:ext cx="581845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1619672" y="260648"/>
            <a:ext cx="629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QUELLE EST LA MALADIE LA PLUS REPANDUE DANS LE MONDE ?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2060"/>
                </a:solidFill>
              </a:rPr>
              <a:t>Stades évolutifs</a:t>
            </a:r>
            <a:endParaRPr lang="fr-FR" sz="4000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53067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644008" y="2204864"/>
            <a:ext cx="35283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Vaisseau sanguin normal</a:t>
            </a:r>
            <a:endParaRPr lang="fr-FR" sz="2000" b="1" dirty="0">
              <a:solidFill>
                <a:srgbClr val="002060"/>
              </a:solidFill>
            </a:endParaRP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Sténose : réduction du diamètre</a:t>
            </a: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  <a:p>
            <a:endParaRPr lang="fr-FR" sz="2000" b="1" dirty="0" smtClean="0">
              <a:solidFill>
                <a:srgbClr val="002060"/>
              </a:solidFill>
            </a:endParaRPr>
          </a:p>
          <a:p>
            <a:endParaRPr lang="fr-FR" sz="2000" b="1" dirty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</a:rPr>
              <a:t>Thrombose ou obstruction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>
            <a:off x="3923928" y="2420888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lèche droite 6"/>
          <p:cNvSpPr/>
          <p:nvPr/>
        </p:nvSpPr>
        <p:spPr>
          <a:xfrm>
            <a:off x="3923928" y="3717032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3923928" y="5445224"/>
            <a:ext cx="6480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Facteurs de risque de l’athérosclérose</a:t>
            </a: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" name="Picture 5" descr="Nouvelle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1" t="8339" r="5841" b="3540"/>
          <a:stretch>
            <a:fillRect/>
          </a:stretch>
        </p:blipFill>
        <p:spPr bwMode="auto">
          <a:xfrm>
            <a:off x="2051720" y="1412776"/>
            <a:ext cx="4968552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>Facteurs de risque de l’athérosclérose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Age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 :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sa 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fréquence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augmente 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avec l’âge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(vieillissement 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des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cellules 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Sexe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 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: masculin ( avant 60 ans 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Tabagisme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 :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+++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Hypertension artérielle 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Hypercholestérolémie : LDL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Diabète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 </a:t>
            </a:r>
            <a:endParaRPr lang="fr-F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Antécédents 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familiaux </a:t>
            </a:r>
            <a:endParaRPr lang="fr-FR" sz="24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Le</a:t>
            </a:r>
            <a:r>
              <a:rPr lang="fr-FR" sz="2400" dirty="0">
                <a:solidFill>
                  <a:srgbClr val="002060"/>
                </a:solidFill>
                <a:latin typeface="Calibri" pitchFamily="34" charset="0"/>
              </a:rPr>
              <a:t> mode de vie : </a:t>
            </a:r>
            <a:r>
              <a:rPr lang="fr-FR" sz="2400" dirty="0" smtClean="0">
                <a:solidFill>
                  <a:srgbClr val="002060"/>
                </a:solidFill>
                <a:latin typeface="Calibri" pitchFamily="34" charset="0"/>
              </a:rPr>
              <a:t>obésité  +   sédentarité</a:t>
            </a:r>
            <a:endParaRPr lang="fr-FR" sz="24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607</Words>
  <Application>Microsoft Office PowerPoint</Application>
  <PresentationFormat>Affichage à l'écran (4:3)</PresentationFormat>
  <Paragraphs>229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Sémiologie vasculaire</vt:lpstr>
      <vt:lpstr>Quelques notions d’anatomie</vt:lpstr>
      <vt:lpstr>Diapositive 3</vt:lpstr>
      <vt:lpstr>Artériopathie oblitérante des membres inférieurs</vt:lpstr>
      <vt:lpstr>Diapositive 5</vt:lpstr>
      <vt:lpstr>Etiologie ATHEROSCLEROSE  accumulation focale de lipides, de glucides complexes, de sang et de produits sanguins, de tissus fibreux et de dépôts calciques, le tout accompagné de modifications de la média  </vt:lpstr>
      <vt:lpstr>Stades évolutifs</vt:lpstr>
      <vt:lpstr>Facteurs de risque de l’athérosclérose</vt:lpstr>
      <vt:lpstr>Facteurs de risque de l’athérosclérose</vt:lpstr>
      <vt:lpstr>Localisation de l’athérosclérose</vt:lpstr>
      <vt:lpstr>Classification de Leriche et Fontaine</vt:lpstr>
      <vt:lpstr>Diagnostic positif</vt:lpstr>
      <vt:lpstr>Diagnostic clinique a-Interrogatoire</vt:lpstr>
      <vt:lpstr>Diagnostic clinique a-Interrogatoire</vt:lpstr>
      <vt:lpstr>Diagnostic clinique a-Interrogatoire</vt:lpstr>
      <vt:lpstr>Diagnostic clinique  b- Examen physique</vt:lpstr>
      <vt:lpstr>Diagnostic clinique  b- Examen physique</vt:lpstr>
      <vt:lpstr>Diagnostic clinique  b- Examen physique</vt:lpstr>
      <vt:lpstr>Examens complémentaires</vt:lpstr>
      <vt:lpstr>Examens complémentaires</vt:lpstr>
      <vt:lpstr>Examens complémentaires</vt:lpstr>
      <vt:lpstr>Examens complémentaires</vt:lpstr>
      <vt:lpstr>Diapositive 23</vt:lpstr>
      <vt:lpstr>4- Angio IRM : imagerie par résonnance magnétique</vt:lpstr>
      <vt:lpstr>Diapositive 25</vt:lpstr>
      <vt:lpstr>Diapositive 26</vt:lpstr>
      <vt:lpstr>Diapositive 27</vt:lpstr>
      <vt:lpstr>Diagnostic différentiel</vt:lpstr>
      <vt:lpstr>Traitement</vt:lpstr>
      <vt:lpstr>Traitement</vt:lpstr>
      <vt:lpstr>Traitement</vt:lpstr>
      <vt:lpstr>Points forts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</dc:creator>
  <cp:lastModifiedBy>K</cp:lastModifiedBy>
  <cp:revision>76</cp:revision>
  <dcterms:created xsi:type="dcterms:W3CDTF">2016-05-08T15:15:56Z</dcterms:created>
  <dcterms:modified xsi:type="dcterms:W3CDTF">2016-10-10T07:19:51Z</dcterms:modified>
</cp:coreProperties>
</file>