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3" r:id="rId18"/>
    <p:sldId id="275" r:id="rId19"/>
    <p:sldId id="277" r:id="rId20"/>
    <p:sldId id="279" r:id="rId21"/>
    <p:sldId id="280" r:id="rId22"/>
    <p:sldId id="284" r:id="rId23"/>
    <p:sldId id="281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F760-EE24-4F4F-9EF0-3C7D81F25AC6}" type="datetimeFigureOut">
              <a:rPr lang="fr-FR" smtClean="0"/>
              <a:pPr/>
              <a:t>24/09/2017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AA03-8588-43E6-AA03-5648B8EB44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470025"/>
          </a:xfrm>
        </p:spPr>
        <p:txBody>
          <a:bodyPr/>
          <a:lstStyle/>
          <a:p>
            <a:r>
              <a:rPr lang="fr-FR" b="1" dirty="0" smtClean="0"/>
              <a:t>LES SYNDROMES TOPOGRAPHIQUES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Ces </a:t>
            </a:r>
            <a:r>
              <a:rPr lang="fr-FR" dirty="0" smtClean="0"/>
              <a:t>troubles peuvent </a:t>
            </a:r>
            <a:r>
              <a:rPr lang="fr-FR" dirty="0"/>
              <a:t>s’accompagner d’une boulimie et d’une hypersexualité</a:t>
            </a:r>
            <a:r>
              <a:rPr lang="fr-FR" dirty="0" smtClean="0"/>
              <a:t>.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Troubles du comportement moteur</a:t>
            </a:r>
          </a:p>
          <a:p>
            <a:pPr>
              <a:buNone/>
            </a:pPr>
            <a:r>
              <a:rPr lang="fr-FR" b="1" i="1" dirty="0" smtClean="0">
                <a:solidFill>
                  <a:srgbClr val="FFC000"/>
                </a:solidFill>
              </a:rPr>
              <a:t>1– Les persévérations</a:t>
            </a:r>
          </a:p>
          <a:p>
            <a:pPr>
              <a:buNone/>
            </a:pPr>
            <a:r>
              <a:rPr lang="fr-FR" dirty="0" smtClean="0"/>
              <a:t>Elles se définissent comme la répétition anormale d’un comportement spécifique.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Les </a:t>
            </a:r>
            <a:r>
              <a:rPr lang="fr-FR" dirty="0"/>
              <a:t>persévérations motrices peuvent apparaître lorsqu’on demande au patient de </a:t>
            </a:r>
            <a:r>
              <a:rPr lang="fr-FR" dirty="0" smtClean="0"/>
              <a:t>se laver </a:t>
            </a:r>
            <a:r>
              <a:rPr lang="fr-FR" dirty="0"/>
              <a:t>les mains, de copier un cercle…. Le sujet continuera la même activité, sans </a:t>
            </a:r>
            <a:r>
              <a:rPr lang="fr-FR" dirty="0" smtClean="0"/>
              <a:t>être capable </a:t>
            </a:r>
            <a:r>
              <a:rPr lang="fr-FR" dirty="0"/>
              <a:t>de </a:t>
            </a:r>
            <a:r>
              <a:rPr lang="fr-FR" dirty="0" smtClean="0"/>
              <a:t>s’</a:t>
            </a:r>
            <a:r>
              <a:rPr lang="fr-FR" dirty="0" err="1" smtClean="0"/>
              <a:t>arreter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i="1" dirty="0">
                <a:solidFill>
                  <a:srgbClr val="FFC000"/>
                </a:solidFill>
              </a:rPr>
              <a:t>Les comportements d’utilisation et </a:t>
            </a:r>
            <a:r>
              <a:rPr lang="fr-FR" b="1" i="1" dirty="0" smtClean="0">
                <a:solidFill>
                  <a:srgbClr val="FFC000"/>
                </a:solidFill>
              </a:rPr>
              <a:t>d’imitation</a:t>
            </a:r>
          </a:p>
          <a:p>
            <a:r>
              <a:rPr lang="fr-FR" dirty="0" smtClean="0"/>
              <a:t>Le </a:t>
            </a:r>
            <a:r>
              <a:rPr lang="fr-FR" dirty="0"/>
              <a:t>comportement d’utilisation désigne le fait que lorsqu’on présente au patient </a:t>
            </a:r>
            <a:r>
              <a:rPr lang="fr-FR" dirty="0" smtClean="0"/>
              <a:t>des objets </a:t>
            </a:r>
            <a:r>
              <a:rPr lang="fr-FR" dirty="0"/>
              <a:t>au contact de sa main ou dans son champ visuel, il s’en saisit et les utilise</a:t>
            </a:r>
            <a:r>
              <a:rPr lang="fr-FR" dirty="0" smtClean="0"/>
              <a:t>.</a:t>
            </a:r>
          </a:p>
          <a:p>
            <a:r>
              <a:rPr lang="fr-FR" dirty="0"/>
              <a:t>Le comportement d’imitation désigne le fait que le patient imite les gestes </a:t>
            </a:r>
            <a:r>
              <a:rPr lang="fr-FR" dirty="0" smtClean="0"/>
              <a:t>de l’examinateur </a:t>
            </a:r>
            <a:r>
              <a:rPr lang="fr-FR" dirty="0"/>
              <a:t>sans qu’on </a:t>
            </a:r>
            <a:r>
              <a:rPr lang="fr-FR" dirty="0" smtClean="0"/>
              <a:t>lui demande.</a:t>
            </a:r>
            <a:endParaRPr lang="fr-FR" i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Troubles </a:t>
            </a:r>
            <a:r>
              <a:rPr lang="fr-FR" b="1" dirty="0">
                <a:solidFill>
                  <a:srgbClr val="00B050"/>
                </a:solidFill>
              </a:rPr>
              <a:t>de </a:t>
            </a:r>
            <a:r>
              <a:rPr lang="fr-FR" b="1" dirty="0" smtClean="0">
                <a:solidFill>
                  <a:srgbClr val="00B050"/>
                </a:solidFill>
              </a:rPr>
              <a:t>l’attention</a:t>
            </a:r>
          </a:p>
          <a:p>
            <a:r>
              <a:rPr lang="fr-FR" dirty="0"/>
              <a:t>une distractibilité qui nécessite de répéter</a:t>
            </a:r>
          </a:p>
          <a:p>
            <a:pPr>
              <a:buNone/>
            </a:pPr>
            <a:r>
              <a:rPr lang="fr-FR" dirty="0"/>
              <a:t>plusieurs fois une consigne pour qu’elle soit exécutée par le patient.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Troubles </a:t>
            </a:r>
            <a:r>
              <a:rPr lang="fr-FR" b="1" dirty="0" smtClean="0">
                <a:solidFill>
                  <a:srgbClr val="00B050"/>
                </a:solidFill>
              </a:rPr>
              <a:t>cognitifs</a:t>
            </a:r>
          </a:p>
          <a:p>
            <a:pPr>
              <a:buNone/>
            </a:pPr>
            <a:r>
              <a:rPr lang="fr-FR" dirty="0" smtClean="0"/>
              <a:t> attention</a:t>
            </a:r>
            <a:r>
              <a:rPr lang="fr-FR" dirty="0"/>
              <a:t>, mémoire, langage, </a:t>
            </a:r>
            <a:r>
              <a:rPr lang="fr-FR" dirty="0" smtClean="0"/>
              <a:t>perceptions</a:t>
            </a:r>
          </a:p>
          <a:p>
            <a:pPr>
              <a:buNone/>
            </a:pPr>
            <a:r>
              <a:rPr lang="fr-FR" dirty="0" smtClean="0"/>
              <a:t> fonctions </a:t>
            </a:r>
            <a:r>
              <a:rPr lang="fr-FR" dirty="0"/>
              <a:t>exécutives » (jugement, </a:t>
            </a:r>
            <a:r>
              <a:rPr lang="fr-FR" dirty="0" smtClean="0"/>
              <a:t>raisonnement</a:t>
            </a:r>
          </a:p>
          <a:p>
            <a:pPr>
              <a:buNone/>
            </a:pPr>
            <a:r>
              <a:rPr lang="fr-FR" dirty="0"/>
              <a:t>décelables </a:t>
            </a:r>
            <a:r>
              <a:rPr lang="fr-FR" dirty="0" smtClean="0"/>
              <a:t>seulement par </a:t>
            </a:r>
            <a:r>
              <a:rPr lang="fr-FR" dirty="0"/>
              <a:t>des tests spécifiques, car les tests </a:t>
            </a:r>
            <a:r>
              <a:rPr lang="fr-FR" dirty="0" smtClean="0"/>
              <a:t>d’intelligence générale </a:t>
            </a:r>
            <a:r>
              <a:rPr lang="fr-FR" dirty="0"/>
              <a:t>peuvent être </a:t>
            </a:r>
            <a:r>
              <a:rPr lang="fr-FR" dirty="0" smtClean="0"/>
              <a:t>normaux.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ETIOLOGIES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accidents vasculaires cérébraux (AVC</a:t>
            </a:r>
            <a:r>
              <a:rPr lang="fr-FR" dirty="0" smtClean="0"/>
              <a:t>)</a:t>
            </a:r>
          </a:p>
          <a:p>
            <a:r>
              <a:rPr lang="fr-FR" dirty="0"/>
              <a:t>Les traumatismes </a:t>
            </a:r>
            <a:r>
              <a:rPr lang="fr-FR" dirty="0" smtClean="0"/>
              <a:t>crâniens</a:t>
            </a:r>
          </a:p>
          <a:p>
            <a:r>
              <a:rPr lang="fr-FR" dirty="0"/>
              <a:t>Les </a:t>
            </a:r>
            <a:r>
              <a:rPr lang="fr-FR" dirty="0" smtClean="0"/>
              <a:t>tumeurs</a:t>
            </a:r>
          </a:p>
          <a:p>
            <a:r>
              <a:rPr lang="fr-FR" dirty="0"/>
              <a:t>Les démences dégénératives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 SYNDROME TEMPORAL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b="1" dirty="0"/>
              <a:t>RAPPEL </a:t>
            </a:r>
            <a:r>
              <a:rPr lang="fr-FR" b="1" dirty="0" smtClean="0"/>
              <a:t>ANATOMIQUE</a:t>
            </a:r>
          </a:p>
          <a:p>
            <a:r>
              <a:rPr lang="fr-FR" dirty="0" smtClean="0"/>
              <a:t>Le lobe temporal, situé à la partie inférieure de l’hémisphère cérébral, comporte un pôle antérieur, 2 faces (externe et </a:t>
            </a:r>
            <a:r>
              <a:rPr lang="fr-FR" dirty="0" err="1" smtClean="0"/>
              <a:t>inféro</a:t>
            </a:r>
            <a:r>
              <a:rPr lang="fr-FR" dirty="0" smtClean="0"/>
              <a:t>-interne) et 4 sillons le divisant en 5 circonvolutions : 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T1, T2, T3 : sur la face externe de l’hémisphère 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T4 : sur la face interne de l’hémisphère avec la T5 (circonvolution de l’hippocampe). 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RAPPEL ANATOMIQUE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000250"/>
            <a:ext cx="5143519" cy="378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RAPPEL ANATOMIQUE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Sur le plan fonctionnel on le divise en 2 zones : 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Néocortex temporal (T1 à T4) : avec le gyrus de </a:t>
            </a:r>
            <a:r>
              <a:rPr lang="fr-FR" b="1" dirty="0" err="1" smtClean="0"/>
              <a:t>Heschl</a:t>
            </a:r>
            <a:r>
              <a:rPr lang="fr-FR" b="1" dirty="0" smtClean="0"/>
              <a:t> (aire 41 et 42 de </a:t>
            </a:r>
            <a:r>
              <a:rPr lang="fr-FR" b="1" dirty="0" err="1" smtClean="0"/>
              <a:t>Brodmann</a:t>
            </a:r>
            <a:r>
              <a:rPr lang="fr-FR" b="1" dirty="0" smtClean="0"/>
              <a:t>), terminaison des voies acoustiques et le carrefour </a:t>
            </a:r>
            <a:r>
              <a:rPr lang="fr-FR" b="1" dirty="0" err="1" smtClean="0"/>
              <a:t>temporo</a:t>
            </a:r>
            <a:r>
              <a:rPr lang="fr-FR" b="1" dirty="0" smtClean="0"/>
              <a:t>-</a:t>
            </a:r>
            <a:r>
              <a:rPr lang="fr-FR" b="1" dirty="0" err="1" smtClean="0"/>
              <a:t>pariéto</a:t>
            </a:r>
            <a:r>
              <a:rPr lang="fr-FR" b="1" dirty="0" smtClean="0"/>
              <a:t>-occipital (langage, praxie, gnosie) 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Système limbique (T5, noyau amygdalien, corne d’Ammon) : comportements instinctifs. </a:t>
            </a:r>
          </a:p>
          <a:p>
            <a:endParaRPr lang="fr-FR" dirty="0" smtClean="0"/>
          </a:p>
          <a:p>
            <a:r>
              <a:rPr lang="fr-FR" dirty="0" smtClean="0"/>
              <a:t>La vascularisation est assurée par l’artère temporale Antérieure, Postérieure et l’artère du pli courbe.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Sémiologie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Troubles sensoriels et agnosies :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Troubles auditifs : 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Surdité corticale :</a:t>
            </a:r>
            <a:r>
              <a:rPr lang="fr-FR" dirty="0" smtClean="0"/>
              <a:t> trouble de la perception auditive des messages sensoriels sans altération de l’oreille 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Agnosies auditives : </a:t>
            </a:r>
            <a:r>
              <a:rPr lang="fr-FR" dirty="0" smtClean="0"/>
              <a:t>agnosie des bruits, agnosie musicale, agnosie pour les mots (incompréhension du langage parlé)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 </a:t>
            </a:r>
            <a:r>
              <a:rPr lang="fr-FR" b="1" dirty="0" smtClean="0"/>
              <a:t>SYNDROME </a:t>
            </a:r>
            <a:r>
              <a:rPr lang="fr-FR" b="1" dirty="0" smtClean="0"/>
              <a:t>FRONTAL </a:t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/>
              <a:t>RAPPEL ANATOMIQUE </a:t>
            </a:r>
            <a:endParaRPr lang="fr-FR" b="1" dirty="0" smtClean="0"/>
          </a:p>
          <a:p>
            <a:r>
              <a:rPr lang="fr-FR" dirty="0" smtClean="0"/>
              <a:t>Le </a:t>
            </a:r>
            <a:r>
              <a:rPr lang="fr-FR" dirty="0"/>
              <a:t>lobe frontal </a:t>
            </a:r>
            <a:r>
              <a:rPr lang="fr-FR" dirty="0" smtClean="0"/>
              <a:t>:la </a:t>
            </a:r>
            <a:r>
              <a:rPr lang="fr-FR" dirty="0"/>
              <a:t>partie du cerveau située en avant de la scissure de </a:t>
            </a:r>
            <a:r>
              <a:rPr lang="fr-FR" dirty="0" smtClean="0"/>
              <a:t>Rolando (scissure </a:t>
            </a:r>
            <a:r>
              <a:rPr lang="fr-FR" dirty="0"/>
              <a:t>centrale) et au dessus de la scissure de Sylvius (voir schéma</a:t>
            </a:r>
            <a:r>
              <a:rPr lang="fr-FR" dirty="0" smtClean="0"/>
              <a:t>).</a:t>
            </a:r>
          </a:p>
          <a:p>
            <a:r>
              <a:rPr lang="fr-FR" dirty="0" smtClean="0"/>
              <a:t> </a:t>
            </a:r>
            <a:r>
              <a:rPr lang="fr-FR" dirty="0"/>
              <a:t>Il représente </a:t>
            </a:r>
            <a:r>
              <a:rPr lang="fr-FR" dirty="0" smtClean="0"/>
              <a:t>le tiers </a:t>
            </a:r>
            <a:r>
              <a:rPr lang="fr-FR" dirty="0"/>
              <a:t>de la surface des hémisphères cérébraux.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b="1" dirty="0" smtClean="0">
                <a:solidFill>
                  <a:srgbClr val="00B050"/>
                </a:solidFill>
              </a:rPr>
              <a:t>Troubles olfactifs : </a:t>
            </a:r>
            <a:r>
              <a:rPr lang="fr-FR" dirty="0" smtClean="0"/>
              <a:t>hypo- ou anosmie 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</a:rPr>
              <a:t>Troubles gustatifs : </a:t>
            </a:r>
            <a:r>
              <a:rPr lang="fr-FR" dirty="0" smtClean="0"/>
              <a:t>exceptionnels, agueusie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Hémianopsie Latérale Homonyme en quadrant :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atteinte des radiations optiques</a:t>
            </a:r>
            <a:r>
              <a:rPr lang="fr-FR" dirty="0" smtClean="0">
                <a:solidFill>
                  <a:srgbClr val="00B050"/>
                </a:solidFill>
              </a:rPr>
              <a:t> 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</a:rPr>
              <a:t>Signes vestibulaires :</a:t>
            </a:r>
            <a:r>
              <a:rPr lang="fr-FR" dirty="0" smtClean="0"/>
              <a:t> troubles de l’équilibre et vertiges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Aphasie : </a:t>
            </a:r>
            <a:r>
              <a:rPr lang="fr-FR" dirty="0" smtClean="0"/>
              <a:t>est un signe majeur : aphasie de Wernicke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</a:rPr>
              <a:t>Hallucinations : </a:t>
            </a:r>
            <a:r>
              <a:rPr lang="fr-FR" dirty="0" smtClean="0"/>
              <a:t>auditives, olfactives, gustatives, visuelles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Epilepsie temporale : </a:t>
            </a:r>
            <a:r>
              <a:rPr lang="fr-FR" dirty="0" smtClean="0"/>
              <a:t>il s’agit de crises d’épilepsie complexes et variées :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 Crise uncinée : </a:t>
            </a:r>
            <a:r>
              <a:rPr lang="fr-FR" dirty="0" smtClean="0"/>
              <a:t>(lésion de l’</a:t>
            </a:r>
            <a:r>
              <a:rPr lang="fr-FR" dirty="0" err="1" smtClean="0"/>
              <a:t>uncus</a:t>
            </a:r>
            <a:r>
              <a:rPr lang="fr-FR" dirty="0" smtClean="0"/>
              <a:t> de l’hippocampe). </a:t>
            </a:r>
          </a:p>
          <a:p>
            <a:pPr>
              <a:buNone/>
            </a:pPr>
            <a:r>
              <a:rPr lang="fr-FR" dirty="0" smtClean="0"/>
              <a:t>     sentiment d’étrangeté avec des phénomènes hallucinatoires : goût étrange, odeurs désagréables, vision de scènes animées et colorées .Etat de rêve, phénomène de pensée forcée.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Sémiologie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b="1" dirty="0" smtClean="0">
              <a:solidFill>
                <a:srgbClr val="00B050"/>
              </a:solidFill>
            </a:endParaRPr>
          </a:p>
          <a:p>
            <a:r>
              <a:rPr lang="fr-FR" b="1" dirty="0" smtClean="0">
                <a:solidFill>
                  <a:srgbClr val="00B050"/>
                </a:solidFill>
              </a:rPr>
              <a:t>Crise </a:t>
            </a:r>
            <a:r>
              <a:rPr lang="fr-FR" b="1" dirty="0" err="1" smtClean="0">
                <a:solidFill>
                  <a:srgbClr val="00B050"/>
                </a:solidFill>
              </a:rPr>
              <a:t>viscéro</a:t>
            </a:r>
            <a:r>
              <a:rPr lang="fr-FR" b="1" dirty="0" smtClean="0">
                <a:solidFill>
                  <a:srgbClr val="00B050"/>
                </a:solidFill>
              </a:rPr>
              <a:t>-végétative : </a:t>
            </a:r>
            <a:r>
              <a:rPr lang="fr-FR" dirty="0" smtClean="0"/>
              <a:t>abdominale (coliques), respiratoire (polypnée) </a:t>
            </a:r>
            <a:endParaRPr lang="fr-FR" b="1" dirty="0" smtClean="0">
              <a:solidFill>
                <a:srgbClr val="00B050"/>
              </a:solidFill>
            </a:endParaRPr>
          </a:p>
          <a:p>
            <a:r>
              <a:rPr lang="fr-FR" b="1" dirty="0" smtClean="0">
                <a:solidFill>
                  <a:srgbClr val="00B050"/>
                </a:solidFill>
              </a:rPr>
              <a:t>Crises motrices </a:t>
            </a:r>
            <a:r>
              <a:rPr lang="fr-FR" dirty="0" smtClean="0"/>
              <a:t>(masticatrices, automatismes </a:t>
            </a:r>
            <a:r>
              <a:rPr lang="fr-FR" dirty="0" err="1" smtClean="0"/>
              <a:t>bucconasaux</a:t>
            </a:r>
            <a:r>
              <a:rPr lang="fr-FR" dirty="0" smtClean="0"/>
              <a:t> (mâchonnement, déglutition)), crises aversives (crise giratoire), 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Crises affectant le langage : </a:t>
            </a:r>
            <a:r>
              <a:rPr lang="fr-FR" dirty="0" smtClean="0"/>
              <a:t>vocalisation, palilalie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Etiologies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dirty="0" smtClean="0"/>
              <a:t>Vasculaires : hémorragie cérébrale, hématome, ou ramollissement. </a:t>
            </a:r>
          </a:p>
          <a:p>
            <a:r>
              <a:rPr lang="fr-FR" dirty="0" smtClean="0"/>
              <a:t> Tumorales : gliomes, métastases, méningiomes. </a:t>
            </a:r>
          </a:p>
          <a:p>
            <a:r>
              <a:rPr lang="fr-FR" dirty="0" smtClean="0"/>
              <a:t> Infections : méningites tuberculeuses, encéphalites herpétiques, abcès. </a:t>
            </a:r>
          </a:p>
          <a:p>
            <a:r>
              <a:rPr lang="fr-FR" dirty="0" smtClean="0"/>
              <a:t>Traumatismes </a:t>
            </a:r>
            <a:r>
              <a:rPr lang="fr-FR" dirty="0" err="1" smtClean="0"/>
              <a:t>crânio</a:t>
            </a:r>
            <a:r>
              <a:rPr lang="fr-FR" dirty="0" smtClean="0"/>
              <a:t>-cérébraux </a:t>
            </a:r>
          </a:p>
          <a:p>
            <a:r>
              <a:rPr lang="fr-FR" dirty="0" smtClean="0"/>
              <a:t> Affections dégénératives (démence d’Alzheimer)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RAPPEL ANATOMIQUE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2000250"/>
            <a:ext cx="5143519" cy="378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RAPPEL ANATOMIQUE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On divise le lobe frontal en 4 circonvolutions : la FA, F1, F2, F3, et on lui décrit de nombreuses aires, dont on cite surtout : </a:t>
            </a:r>
          </a:p>
          <a:p>
            <a:r>
              <a:rPr lang="fr-FR" dirty="0" smtClean="0"/>
              <a:t> </a:t>
            </a:r>
            <a:r>
              <a:rPr lang="fr-FR" b="1" dirty="0" smtClean="0"/>
              <a:t>Aire 4 : </a:t>
            </a:r>
            <a:r>
              <a:rPr lang="fr-FR" dirty="0" smtClean="0"/>
              <a:t>aire </a:t>
            </a:r>
            <a:r>
              <a:rPr lang="fr-FR" dirty="0" err="1" smtClean="0"/>
              <a:t>somato</a:t>
            </a:r>
            <a:r>
              <a:rPr lang="fr-FR" dirty="0" smtClean="0"/>
              <a:t>-motrice </a:t>
            </a:r>
          </a:p>
          <a:p>
            <a:r>
              <a:rPr lang="fr-FR" b="1" dirty="0" smtClean="0"/>
              <a:t>Aire 6 : </a:t>
            </a:r>
            <a:r>
              <a:rPr lang="fr-FR" dirty="0" smtClean="0"/>
              <a:t>aire pré-motrice </a:t>
            </a:r>
          </a:p>
          <a:p>
            <a:r>
              <a:rPr lang="fr-FR" b="1" dirty="0" smtClean="0"/>
              <a:t>Aire 8 : </a:t>
            </a:r>
            <a:r>
              <a:rPr lang="fr-FR" dirty="0" smtClean="0"/>
              <a:t>aire oculomotrice </a:t>
            </a:r>
          </a:p>
          <a:p>
            <a:endParaRPr lang="fr-FR" dirty="0" smtClean="0"/>
          </a:p>
          <a:p>
            <a:r>
              <a:rPr lang="fr-FR" dirty="0" smtClean="0"/>
              <a:t>Le reste est désigné sous le terme de lobe préfrontal. </a:t>
            </a:r>
          </a:p>
          <a:p>
            <a:r>
              <a:rPr lang="fr-FR" dirty="0" smtClean="0"/>
              <a:t>La vascularisation du lobe frontal dépend de l’artère cérébrale antérieure et de la </a:t>
            </a:r>
            <a:r>
              <a:rPr lang="fr-FR" dirty="0" err="1" smtClean="0"/>
              <a:t>Sylvienne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LE SYNDROME </a:t>
            </a:r>
            <a:r>
              <a:rPr lang="fr-FR" b="1" dirty="0" smtClean="0">
                <a:solidFill>
                  <a:srgbClr val="FF0000"/>
                </a:solidFill>
              </a:rPr>
              <a:t>ROLANDIQUE</a:t>
            </a: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 Symptomatologie </a:t>
            </a:r>
            <a:r>
              <a:rPr lang="fr-FR" b="1" dirty="0">
                <a:solidFill>
                  <a:srgbClr val="00B050"/>
                </a:solidFill>
              </a:rPr>
              <a:t>motrice </a:t>
            </a:r>
            <a:r>
              <a:rPr lang="fr-FR" b="1" dirty="0" smtClean="0">
                <a:solidFill>
                  <a:srgbClr val="00B050"/>
                </a:solidFill>
              </a:rPr>
              <a:t>paroxystique</a:t>
            </a:r>
          </a:p>
          <a:p>
            <a:pPr>
              <a:buNone/>
            </a:pPr>
            <a:r>
              <a:rPr lang="fr-FR" dirty="0"/>
              <a:t>L’épilepsie motrice partielle (</a:t>
            </a:r>
            <a:r>
              <a:rPr lang="fr-FR" dirty="0" smtClean="0"/>
              <a:t>bravais-jacksonienne BJ ) </a:t>
            </a:r>
            <a:r>
              <a:rPr lang="fr-FR" dirty="0"/>
              <a:t>se caractérise par des </a:t>
            </a:r>
            <a:r>
              <a:rPr lang="fr-FR" dirty="0" smtClean="0"/>
              <a:t>mouvements </a:t>
            </a:r>
            <a:r>
              <a:rPr lang="fr-FR" dirty="0" err="1" smtClean="0"/>
              <a:t>tonico</a:t>
            </a:r>
            <a:r>
              <a:rPr lang="fr-FR" dirty="0" smtClean="0"/>
              <a:t>-cloniques </a:t>
            </a:r>
            <a:r>
              <a:rPr lang="fr-FR" dirty="0" err="1" smtClean="0"/>
              <a:t>siegent</a:t>
            </a:r>
            <a:r>
              <a:rPr lang="fr-FR" dirty="0" smtClean="0"/>
              <a:t> au niveau d’un </a:t>
            </a:r>
            <a:r>
              <a:rPr lang="fr-FR" dirty="0" err="1" smtClean="0"/>
              <a:t>hémicorps,controlatéraux</a:t>
            </a:r>
            <a:r>
              <a:rPr lang="fr-FR" dirty="0" smtClean="0"/>
              <a:t> </a:t>
            </a:r>
            <a:r>
              <a:rPr lang="fr-FR" dirty="0"/>
              <a:t>à la lésion</a:t>
            </a:r>
            <a:r>
              <a:rPr lang="fr-FR" dirty="0" smtClean="0"/>
              <a:t>.</a:t>
            </a:r>
          </a:p>
          <a:p>
            <a:r>
              <a:rPr lang="fr-FR" b="1" dirty="0">
                <a:solidFill>
                  <a:srgbClr val="00B050"/>
                </a:solidFill>
              </a:rPr>
              <a:t>Symptomatologie motrice </a:t>
            </a:r>
            <a:r>
              <a:rPr lang="fr-FR" b="1" dirty="0" smtClean="0">
                <a:solidFill>
                  <a:srgbClr val="00B050"/>
                </a:solidFill>
              </a:rPr>
              <a:t>déficitaire</a:t>
            </a:r>
          </a:p>
          <a:p>
            <a:pPr>
              <a:buNone/>
            </a:pPr>
            <a:r>
              <a:rPr lang="fr-FR" dirty="0"/>
              <a:t>hémiplégie corticale à prédominance </a:t>
            </a:r>
            <a:r>
              <a:rPr lang="fr-FR" dirty="0" err="1"/>
              <a:t>brachio</a:t>
            </a:r>
            <a:r>
              <a:rPr lang="fr-FR" dirty="0"/>
              <a:t>-faciale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LE SYNDROME </a:t>
            </a:r>
            <a:r>
              <a:rPr lang="fr-FR" b="1" dirty="0" smtClean="0">
                <a:solidFill>
                  <a:srgbClr val="C00000"/>
                </a:solidFill>
              </a:rPr>
              <a:t>PREMOTEUR</a:t>
            </a:r>
          </a:p>
          <a:p>
            <a:pPr>
              <a:buNone/>
            </a:pPr>
            <a:r>
              <a:rPr lang="fr-FR" dirty="0"/>
              <a:t>Les lésions de l’aire 6 déterminent des troubles de la motricité complexe, ou </a:t>
            </a:r>
            <a:r>
              <a:rPr lang="fr-FR" dirty="0" smtClean="0"/>
              <a:t>perte de la  </a:t>
            </a:r>
          </a:p>
          <a:p>
            <a:pPr>
              <a:buNone/>
            </a:pPr>
            <a:r>
              <a:rPr lang="fr-FR" dirty="0" smtClean="0"/>
              <a:t>« </a:t>
            </a:r>
            <a:r>
              <a:rPr lang="fr-FR" dirty="0"/>
              <a:t>mélodie cinétique », qui est l’incapacité d’exécuter des actions </a:t>
            </a:r>
            <a:r>
              <a:rPr lang="fr-FR" dirty="0" smtClean="0"/>
              <a:t>séquentielles (par </a:t>
            </a:r>
            <a:r>
              <a:rPr lang="fr-FR" dirty="0"/>
              <a:t>exemple la séquence paume-poing-côté).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92922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LE SYNDROME PREMOTEUR</a:t>
            </a:r>
            <a:endParaRPr lang="fr-FR" dirty="0" smtClean="0"/>
          </a:p>
          <a:p>
            <a:r>
              <a:rPr lang="fr-FR" dirty="0" smtClean="0"/>
              <a:t>Elles </a:t>
            </a:r>
            <a:r>
              <a:rPr lang="fr-FR" dirty="0"/>
              <a:t>peuvent aussi entraîner </a:t>
            </a:r>
            <a:r>
              <a:rPr lang="fr-FR" dirty="0" smtClean="0"/>
              <a:t>un« </a:t>
            </a:r>
            <a:r>
              <a:rPr lang="fr-FR" dirty="0" err="1"/>
              <a:t>grasping</a:t>
            </a:r>
            <a:r>
              <a:rPr lang="fr-FR" dirty="0"/>
              <a:t> reflexe » ou réflexe de préhension : la stimulation tactile de la paume </a:t>
            </a:r>
            <a:r>
              <a:rPr lang="fr-FR" dirty="0" smtClean="0"/>
              <a:t>de la </a:t>
            </a:r>
            <a:r>
              <a:rPr lang="fr-FR" dirty="0"/>
              <a:t>main déclenche une flexion pathologique des doigts</a:t>
            </a:r>
            <a:r>
              <a:rPr lang="fr-FR" dirty="0" smtClean="0"/>
              <a:t>.</a:t>
            </a:r>
          </a:p>
          <a:p>
            <a:r>
              <a:rPr lang="fr-FR" dirty="0" smtClean="0"/>
              <a:t>une déviation </a:t>
            </a:r>
            <a:r>
              <a:rPr lang="fr-FR" dirty="0" err="1" smtClean="0"/>
              <a:t>lateralisée</a:t>
            </a:r>
            <a:r>
              <a:rPr lang="fr-FR" dirty="0" smtClean="0"/>
              <a:t> du regard(lésion de l’aire 8)</a:t>
            </a:r>
          </a:p>
          <a:p>
            <a:r>
              <a:rPr lang="fr-FR" dirty="0" smtClean="0"/>
              <a:t>des troubles du langage (manque du mot, palilalie, mutisme…)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LE SYNDROME </a:t>
            </a:r>
            <a:r>
              <a:rPr lang="fr-FR" b="1" dirty="0" smtClean="0">
                <a:solidFill>
                  <a:srgbClr val="C00000"/>
                </a:solidFill>
              </a:rPr>
              <a:t>FRONTAL</a:t>
            </a:r>
          </a:p>
          <a:p>
            <a:r>
              <a:rPr lang="fr-FR" b="1" dirty="0">
                <a:solidFill>
                  <a:srgbClr val="00B050"/>
                </a:solidFill>
              </a:rPr>
              <a:t>Personnalité </a:t>
            </a:r>
            <a:r>
              <a:rPr lang="fr-FR" b="1" dirty="0" smtClean="0">
                <a:solidFill>
                  <a:srgbClr val="00B050"/>
                </a:solidFill>
              </a:rPr>
              <a:t>frontale</a:t>
            </a:r>
          </a:p>
          <a:p>
            <a:r>
              <a:rPr lang="fr-FR" dirty="0" smtClean="0"/>
              <a:t>Des </a:t>
            </a:r>
            <a:r>
              <a:rPr lang="fr-FR" dirty="0"/>
              <a:t>changements </a:t>
            </a:r>
            <a:r>
              <a:rPr lang="fr-FR" dirty="0" smtClean="0"/>
              <a:t>de type </a:t>
            </a:r>
            <a:r>
              <a:rPr lang="fr-FR" dirty="0"/>
              <a:t>« dépressif » et </a:t>
            </a:r>
            <a:r>
              <a:rPr lang="fr-FR" dirty="0" err="1"/>
              <a:t>akinétique</a:t>
            </a:r>
            <a:r>
              <a:rPr lang="fr-FR" dirty="0"/>
              <a:t>, avec apathie et inertie motrice, humeur </a:t>
            </a:r>
            <a:r>
              <a:rPr lang="fr-FR" dirty="0" smtClean="0"/>
              <a:t>triste, indifférence </a:t>
            </a:r>
            <a:r>
              <a:rPr lang="fr-FR" dirty="0"/>
              <a:t>affective, réduction de la spontanéité verbale, et impossibilité </a:t>
            </a:r>
            <a:r>
              <a:rPr lang="fr-FR" dirty="0" smtClean="0"/>
              <a:t>de programmer l’activité :Lors des lésions de la face latérale ou </a:t>
            </a:r>
            <a:r>
              <a:rPr lang="fr-FR" dirty="0" err="1" smtClean="0"/>
              <a:t>dorsolatérale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SEMIOLOGIE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Lors des lésions de la face orbitaire, on note un comportement puéril, </a:t>
            </a:r>
            <a:r>
              <a:rPr lang="fr-FR" dirty="0" smtClean="0"/>
              <a:t>impulsif, désinhibé</a:t>
            </a:r>
            <a:r>
              <a:rPr lang="fr-FR" dirty="0"/>
              <a:t>, mégalomaniaque, appelé </a:t>
            </a:r>
            <a:r>
              <a:rPr lang="fr-FR" dirty="0" err="1"/>
              <a:t>moria</a:t>
            </a:r>
            <a:r>
              <a:rPr lang="fr-FR" dirty="0"/>
              <a:t> frontale</a:t>
            </a:r>
            <a:r>
              <a:rPr lang="fr-FR" dirty="0" smtClean="0"/>
              <a:t>.</a:t>
            </a:r>
          </a:p>
          <a:p>
            <a:r>
              <a:rPr lang="fr-FR" dirty="0"/>
              <a:t>Les patients sont </a:t>
            </a:r>
            <a:r>
              <a:rPr lang="fr-FR" dirty="0" smtClean="0"/>
              <a:t>euphoriques, avec </a:t>
            </a:r>
            <a:r>
              <a:rPr lang="fr-FR" dirty="0"/>
              <a:t>tendance aux calembours et aux jeux de mots. </a:t>
            </a:r>
            <a:endParaRPr lang="fr-FR" dirty="0" smtClean="0"/>
          </a:p>
          <a:p>
            <a:r>
              <a:rPr lang="fr-FR" dirty="0" smtClean="0"/>
              <a:t>Cet </a:t>
            </a:r>
            <a:r>
              <a:rPr lang="fr-FR" dirty="0"/>
              <a:t>état d’agitation </a:t>
            </a:r>
            <a:r>
              <a:rPr lang="fr-FR" dirty="0" smtClean="0"/>
              <a:t>psychomotrice rend </a:t>
            </a:r>
            <a:r>
              <a:rPr lang="fr-FR" dirty="0"/>
              <a:t>les sujets incapables de mener une activité productive.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941</Words>
  <Application>Microsoft Office PowerPoint</Application>
  <PresentationFormat>Affichage à l'écran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LES SYNDROMES TOPOGRAPHIQUES</vt:lpstr>
      <vt:lpstr> LE SYNDROME FRONTAL  </vt:lpstr>
      <vt:lpstr>RAPPEL ANATOMIQUE</vt:lpstr>
      <vt:lpstr>RAPPEL ANATOMIQUE</vt:lpstr>
      <vt:lpstr>SEMIOLOGIE </vt:lpstr>
      <vt:lpstr>SEMIOLOGIE </vt:lpstr>
      <vt:lpstr>SEMIOLOGIE </vt:lpstr>
      <vt:lpstr>SEMIOLOGIE </vt:lpstr>
      <vt:lpstr>SEMIOLOGIE </vt:lpstr>
      <vt:lpstr>SEMIOLOGIE </vt:lpstr>
      <vt:lpstr>SEMIOLOGIE </vt:lpstr>
      <vt:lpstr>SEMIOLOGIE </vt:lpstr>
      <vt:lpstr>SEMIOLOGIE </vt:lpstr>
      <vt:lpstr>SEMIOLOGIE </vt:lpstr>
      <vt:lpstr>ETIOLOGIES</vt:lpstr>
      <vt:lpstr>LE SYNDROME TEMPORAL</vt:lpstr>
      <vt:lpstr>RAPPEL ANATOMIQUE</vt:lpstr>
      <vt:lpstr>RAPPEL ANATOMIQUE </vt:lpstr>
      <vt:lpstr>Sémiologie</vt:lpstr>
      <vt:lpstr>Sémiologie</vt:lpstr>
      <vt:lpstr>Sémiologie</vt:lpstr>
      <vt:lpstr>Sémiologie</vt:lpstr>
      <vt:lpstr>Etiologies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PATHOLOGIE MUSCULAIRE</dc:title>
  <dc:creator>admin</dc:creator>
  <cp:lastModifiedBy>pc</cp:lastModifiedBy>
  <cp:revision>23</cp:revision>
  <dcterms:created xsi:type="dcterms:W3CDTF">2016-09-28T06:44:34Z</dcterms:created>
  <dcterms:modified xsi:type="dcterms:W3CDTF">2017-09-24T12:35:41Z</dcterms:modified>
</cp:coreProperties>
</file>