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4" r:id="rId5"/>
    <p:sldId id="262" r:id="rId6"/>
    <p:sldId id="263" r:id="rId7"/>
    <p:sldId id="258" r:id="rId8"/>
    <p:sldId id="260" r:id="rId9"/>
    <p:sldId id="261" r:id="rId10"/>
    <p:sldId id="265" r:id="rId11"/>
    <p:sldId id="266" r:id="rId12"/>
    <p:sldId id="267" r:id="rId13"/>
    <p:sldId id="268" r:id="rId14"/>
    <p:sldId id="290" r:id="rId15"/>
    <p:sldId id="269" r:id="rId16"/>
    <p:sldId id="298" r:id="rId17"/>
    <p:sldId id="271" r:id="rId18"/>
    <p:sldId id="291" r:id="rId19"/>
    <p:sldId id="274" r:id="rId20"/>
    <p:sldId id="292" r:id="rId21"/>
    <p:sldId id="272" r:id="rId22"/>
    <p:sldId id="293" r:id="rId23"/>
    <p:sldId id="273" r:id="rId24"/>
    <p:sldId id="270" r:id="rId25"/>
    <p:sldId id="275" r:id="rId26"/>
    <p:sldId id="276" r:id="rId27"/>
    <p:sldId id="277" r:id="rId28"/>
    <p:sldId id="295" r:id="rId29"/>
    <p:sldId id="278" r:id="rId30"/>
    <p:sldId id="279" r:id="rId31"/>
    <p:sldId id="296" r:id="rId32"/>
    <p:sldId id="280" r:id="rId33"/>
    <p:sldId id="281" r:id="rId34"/>
    <p:sldId id="282" r:id="rId35"/>
    <p:sldId id="283" r:id="rId36"/>
    <p:sldId id="284" r:id="rId37"/>
    <p:sldId id="297" r:id="rId38"/>
    <p:sldId id="285" r:id="rId39"/>
    <p:sldId id="286" r:id="rId40"/>
    <p:sldId id="287" r:id="rId41"/>
    <p:sldId id="288" r:id="rId42"/>
    <p:sldId id="289" r:id="rId43"/>
    <p:sldId id="299"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7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06/12/2017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06/12/2017</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5400" dirty="0" smtClean="0"/>
              <a:t>Hypercalcémie</a:t>
            </a:r>
            <a:endParaRPr lang="fr-FR" sz="5400" dirty="0"/>
          </a:p>
        </p:txBody>
      </p:sp>
      <p:sp>
        <p:nvSpPr>
          <p:cNvPr id="3" name="Sous-titre 2"/>
          <p:cNvSpPr>
            <a:spLocks noGrp="1"/>
          </p:cNvSpPr>
          <p:nvPr>
            <p:ph type="subTitle" idx="1"/>
          </p:nvPr>
        </p:nvSpPr>
        <p:spPr>
          <a:xfrm>
            <a:off x="1371600" y="4000504"/>
            <a:ext cx="6400800" cy="1083794"/>
          </a:xfrm>
        </p:spPr>
        <p:txBody>
          <a:bodyPr>
            <a:noAutofit/>
          </a:bodyPr>
          <a:lstStyle/>
          <a:p>
            <a:pPr algn="l"/>
            <a:r>
              <a:rPr lang="fr-FR" sz="2400" dirty="0" smtClean="0"/>
              <a:t>Dr Khelil</a:t>
            </a:r>
          </a:p>
          <a:p>
            <a:pPr algn="l"/>
            <a:r>
              <a:rPr lang="fr-FR" sz="2400" dirty="0" smtClean="0"/>
              <a:t>Maitre Assistante en Endocrinologie </a:t>
            </a:r>
          </a:p>
          <a:p>
            <a:pPr algn="l"/>
            <a:r>
              <a:rPr lang="fr-FR" sz="2400" dirty="0" smtClean="0"/>
              <a:t>Service de médecine nucléaire </a:t>
            </a:r>
          </a:p>
          <a:p>
            <a:pPr algn="l"/>
            <a:r>
              <a:rPr lang="fr-FR" sz="2400" dirty="0" smtClean="0"/>
              <a:t>CHU Tlemcen</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285852" y="-214274"/>
            <a:ext cx="6858000" cy="91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solidFill>
                  <a:srgbClr val="FF0000"/>
                </a:solidFill>
              </a:rPr>
              <a:t>A/ Hypercalcémies PTH-dépendantes :</a:t>
            </a:r>
          </a:p>
          <a:p>
            <a:pPr>
              <a:buNone/>
            </a:pPr>
            <a:r>
              <a:rPr lang="fr-FR" i="1" dirty="0" smtClean="0">
                <a:solidFill>
                  <a:schemeClr val="bg1"/>
                </a:solidFill>
              </a:rPr>
              <a:t>1. Hyperparathyroïdie primaire (HPT1)</a:t>
            </a:r>
            <a:endParaRPr lang="fr-FR" dirty="0" smtClean="0">
              <a:solidFill>
                <a:schemeClr val="bg1"/>
              </a:solidFill>
            </a:endParaRPr>
          </a:p>
          <a:p>
            <a:r>
              <a:rPr lang="fr-FR" dirty="0" smtClean="0"/>
              <a:t>L’incidence de l’HPT1 était de 7,8/100 000 en 1970 ; elle est maintenant de 27/ 100 000, vraisemblablement du fait de l’exploration systématique en routine du métabolisme phosphocalcique.</a:t>
            </a:r>
          </a:p>
          <a:p>
            <a:r>
              <a:rPr lang="fr-FR" dirty="0" smtClean="0"/>
              <a:t>La dénomination d’hyperparathyroïdie primaire regroupe les hyperparathyroïdies liées à une lésion initiale parathyroïdienne, responsable d’une sécrétion autonome de PTH, elle-même responsable des altérations du métabolisme phosphocalcique et de ses conséquences sur le tissu osseux, dont la résultante la plus caractéristique est l’hypercalcémie.</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solidFill>
                  <a:schemeClr val="accent6">
                    <a:lumMod val="75000"/>
                  </a:schemeClr>
                </a:solidFill>
              </a:rPr>
              <a:t>* Signes cliniques</a:t>
            </a:r>
          </a:p>
          <a:p>
            <a:pPr>
              <a:buNone/>
            </a:pPr>
            <a:r>
              <a:rPr lang="fr-FR" dirty="0" smtClean="0"/>
              <a:t>   -  Les signes cliniques qui évoquent le diagnostic sont les signes sus cités ; ils ne font qu’indiquer l’existence de l’hypercalcémie, et - si présents - traduisent une hypercalcémie franche, en règle générale supérieure à 3 </a:t>
            </a:r>
            <a:r>
              <a:rPr lang="fr-FR" dirty="0" err="1" smtClean="0"/>
              <a:t>mmol</a:t>
            </a:r>
            <a:r>
              <a:rPr lang="fr-FR" dirty="0" smtClean="0"/>
              <a:t>/L.</a:t>
            </a:r>
          </a:p>
          <a:p>
            <a:pPr>
              <a:buNone/>
            </a:pPr>
            <a:r>
              <a:rPr lang="fr-FR" dirty="0" smtClean="0"/>
              <a:t>    - S’y ajoutent des </a:t>
            </a:r>
            <a:r>
              <a:rPr lang="fr-FR" dirty="0" smtClean="0">
                <a:solidFill>
                  <a:srgbClr val="FFC000"/>
                </a:solidFill>
              </a:rPr>
              <a:t>signes rénaux </a:t>
            </a:r>
            <a:r>
              <a:rPr lang="fr-FR" dirty="0" smtClean="0"/>
              <a:t>(coliques néphrétiques, hématurie, insuffisance rénale chronique) </a:t>
            </a:r>
            <a:r>
              <a:rPr lang="fr-FR" dirty="0" smtClean="0">
                <a:solidFill>
                  <a:srgbClr val="FFC000"/>
                </a:solidFill>
              </a:rPr>
              <a:t>et osseux </a:t>
            </a:r>
            <a:r>
              <a:rPr lang="fr-FR" dirty="0" smtClean="0"/>
              <a:t>cliniques et radiologiques, dont l’ostéite </a:t>
            </a:r>
            <a:r>
              <a:rPr lang="fr-FR" dirty="0" err="1" smtClean="0"/>
              <a:t>fibrokystique</a:t>
            </a:r>
            <a:r>
              <a:rPr lang="fr-FR" dirty="0" smtClean="0"/>
              <a:t> de </a:t>
            </a:r>
            <a:r>
              <a:rPr lang="fr-FR" dirty="0" err="1" smtClean="0"/>
              <a:t>von</a:t>
            </a:r>
            <a:r>
              <a:rPr lang="fr-FR" dirty="0" smtClean="0"/>
              <a:t>-</a:t>
            </a:r>
            <a:r>
              <a:rPr lang="fr-FR" dirty="0" err="1" smtClean="0"/>
              <a:t>Recklinhausen</a:t>
            </a:r>
            <a:r>
              <a:rPr lang="fr-FR" dirty="0" smtClean="0"/>
              <a:t> qui représente la forme historique, actuellement exceptionnelle.</a:t>
            </a:r>
          </a:p>
          <a:p>
            <a:pPr>
              <a:buNone/>
            </a:pPr>
            <a:r>
              <a:rPr lang="fr-FR" dirty="0" smtClean="0"/>
              <a:t>      L’exploration rénale doit comporter une mesure de la créatinine plasmatique et un scanner rénal non injecté à basse irradiation (plus précis que l’échographie rénale).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Les signes osseux sont le reflet d’un déséquilibre du remodelage osseux au profit de la résorption ostéoclastique, dont le meilleur témoin est la mesure de la baisse de la densité osseuse, d’autant plus évidente que le terrain est prédisposé (femme ménopausée, en particulier). </a:t>
            </a:r>
          </a:p>
          <a:p>
            <a:r>
              <a:rPr lang="fr-FR" dirty="0" smtClean="0"/>
              <a:t>Les signes osseux cliniques et radiologiques sont rarement présents dans les formes actuelles des HPT1, de découverte fortuite dans plus de 80 % des cas sur la seule constatation d’une hypercalcémie, et c’est donc l’étude de la densité osseuse qui permet le mieux de quantifier le retentissement osseux des HPT1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smtClean="0"/>
              <a:t> L’étude de la densité osseuse, évaluée au moyen du T-score, fait partie des éléments décisionnels pour l’orientation thérapeutique des HPT1.</a:t>
            </a:r>
          </a:p>
          <a:p>
            <a:r>
              <a:rPr lang="fr-FR" dirty="0" smtClean="0"/>
              <a:t> L’HPT1 diminue surtout la densité de l’os cortical, dont le meilleur reflet à l’</a:t>
            </a:r>
            <a:r>
              <a:rPr lang="fr-FR" dirty="0" err="1" smtClean="0"/>
              <a:t>ostéodensitométrie</a:t>
            </a:r>
            <a:r>
              <a:rPr lang="fr-FR" dirty="0" smtClean="0"/>
              <a:t> est la densité du tiers distal du radius. </a:t>
            </a:r>
          </a:p>
          <a:p>
            <a:r>
              <a:rPr lang="fr-FR" dirty="0" smtClean="0"/>
              <a:t>L’existence de signes cliniques, surtout s’il s’agit de signes osseux, traduit un processus pathologique déjà ancien.</a:t>
            </a:r>
          </a:p>
          <a:p>
            <a:r>
              <a:rPr lang="fr-FR" dirty="0" smtClean="0"/>
              <a:t>En plus des signes osseux, l’HPT1 peut se révéler par une chondrocalcinose.</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000108"/>
            <a:ext cx="8229600" cy="5309252"/>
          </a:xfrm>
        </p:spPr>
        <p:txBody>
          <a:bodyPr>
            <a:normAutofit fontScale="85000" lnSpcReduction="20000"/>
          </a:bodyPr>
          <a:lstStyle/>
          <a:p>
            <a:pPr>
              <a:buNone/>
            </a:pPr>
            <a:r>
              <a:rPr lang="fr-FR" dirty="0" smtClean="0"/>
              <a:t>Signes osseux de l’hyperparathyroïdie primaire</a:t>
            </a:r>
          </a:p>
          <a:p>
            <a:r>
              <a:rPr lang="fr-FR" dirty="0" smtClean="0"/>
              <a:t>Douleurs osseuses calmées par le repos</a:t>
            </a:r>
          </a:p>
          <a:p>
            <a:r>
              <a:rPr lang="fr-FR" dirty="0" smtClean="0"/>
              <a:t>Tuméfactions</a:t>
            </a:r>
          </a:p>
          <a:p>
            <a:r>
              <a:rPr lang="fr-FR" dirty="0" smtClean="0"/>
              <a:t>Fractures pathologiques « spontanées »</a:t>
            </a:r>
          </a:p>
          <a:p>
            <a:endParaRPr lang="fr-FR" dirty="0" smtClean="0"/>
          </a:p>
          <a:p>
            <a:r>
              <a:rPr lang="fr-FR" dirty="0" smtClean="0"/>
              <a:t>Signes radiologiques</a:t>
            </a:r>
          </a:p>
          <a:p>
            <a:r>
              <a:rPr lang="fr-FR" dirty="0" smtClean="0"/>
              <a:t>Voûte crânienne : ostéoporose granuleuse</a:t>
            </a:r>
          </a:p>
          <a:p>
            <a:r>
              <a:rPr lang="fr-FR" dirty="0" smtClean="0"/>
              <a:t>Mâchoires : disparition des </a:t>
            </a:r>
            <a:r>
              <a:rPr lang="fr-FR" i="1" dirty="0" smtClean="0"/>
              <a:t>lamina dura</a:t>
            </a:r>
            <a:endParaRPr lang="fr-FR" dirty="0" smtClean="0"/>
          </a:p>
          <a:p>
            <a:r>
              <a:rPr lang="fr-FR" dirty="0" smtClean="0"/>
              <a:t>Mains : résorption des houppes phalangiennes</a:t>
            </a:r>
          </a:p>
          <a:p>
            <a:r>
              <a:rPr lang="fr-FR" dirty="0" smtClean="0"/>
              <a:t>Bassin-fémurs : stries de Looser-</a:t>
            </a:r>
            <a:r>
              <a:rPr lang="fr-FR" dirty="0" err="1" smtClean="0"/>
              <a:t>Milkmann</a:t>
            </a:r>
            <a:endParaRPr lang="fr-FR" dirty="0" smtClean="0"/>
          </a:p>
          <a:p>
            <a:r>
              <a:rPr lang="fr-FR" dirty="0" smtClean="0"/>
              <a:t>Tassements vertébraux</a:t>
            </a:r>
          </a:p>
          <a:p>
            <a:r>
              <a:rPr lang="fr-FR" dirty="0" smtClean="0"/>
              <a:t>Ostéite </a:t>
            </a:r>
            <a:r>
              <a:rPr lang="fr-FR" dirty="0" err="1" smtClean="0"/>
              <a:t>fibrokystique</a:t>
            </a:r>
            <a:endParaRPr lang="fr-FR" dirty="0" smtClean="0"/>
          </a:p>
          <a:p>
            <a:r>
              <a:rPr lang="fr-FR" dirty="0" smtClean="0"/>
              <a:t>Diminution de la densité osseuse</a:t>
            </a:r>
          </a:p>
          <a:p>
            <a:r>
              <a:rPr lang="fr-FR" dirty="0" smtClean="0"/>
              <a:t>+++, évaluer aussi le radius !</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descr="C:\Users\Amine\Pictures\images.jpg"/>
          <p:cNvPicPr>
            <a:picLocks noGrp="1" noChangeAspect="1" noChangeArrowheads="1"/>
          </p:cNvPicPr>
          <p:nvPr>
            <p:ph idx="1"/>
          </p:nvPr>
        </p:nvPicPr>
        <p:blipFill>
          <a:blip r:embed="rId2"/>
          <a:srcRect/>
          <a:stretch>
            <a:fillRect/>
          </a:stretch>
        </p:blipFill>
        <p:spPr bwMode="auto">
          <a:xfrm>
            <a:off x="357158" y="0"/>
            <a:ext cx="3000396" cy="4000504"/>
          </a:xfrm>
          <a:prstGeom prst="rect">
            <a:avLst/>
          </a:prstGeom>
          <a:noFill/>
        </p:spPr>
      </p:pic>
      <p:pic>
        <p:nvPicPr>
          <p:cNvPr id="1027" name="Picture 3" descr="C:\Users\Amine\Pictures\milkman.jpg"/>
          <p:cNvPicPr>
            <a:picLocks noChangeAspect="1" noChangeArrowheads="1"/>
          </p:cNvPicPr>
          <p:nvPr/>
        </p:nvPicPr>
        <p:blipFill>
          <a:blip r:embed="rId3"/>
          <a:srcRect/>
          <a:stretch>
            <a:fillRect/>
          </a:stretch>
        </p:blipFill>
        <p:spPr bwMode="auto">
          <a:xfrm>
            <a:off x="3428992" y="1"/>
            <a:ext cx="2357454" cy="3929065"/>
          </a:xfrm>
          <a:prstGeom prst="rect">
            <a:avLst/>
          </a:prstGeom>
          <a:noFill/>
        </p:spPr>
      </p:pic>
      <p:pic>
        <p:nvPicPr>
          <p:cNvPr id="1028" name="Picture 4" descr="C:\Users\Amine\Pictures\téléchargement.jpg"/>
          <p:cNvPicPr>
            <a:picLocks noChangeAspect="1" noChangeArrowheads="1"/>
          </p:cNvPicPr>
          <p:nvPr/>
        </p:nvPicPr>
        <p:blipFill>
          <a:blip r:embed="rId4"/>
          <a:srcRect/>
          <a:stretch>
            <a:fillRect/>
          </a:stretch>
        </p:blipFill>
        <p:spPr bwMode="auto">
          <a:xfrm>
            <a:off x="714348" y="4214818"/>
            <a:ext cx="5286412" cy="264318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solidFill>
                  <a:schemeClr val="accent6">
                    <a:lumMod val="75000"/>
                  </a:schemeClr>
                </a:solidFill>
              </a:rPr>
              <a:t>* Biologie</a:t>
            </a:r>
          </a:p>
          <a:p>
            <a:r>
              <a:rPr lang="fr-FR" dirty="0" smtClean="0"/>
              <a:t>Il existe une relation étroite entre les valeurs de la calcémie totale ou ionisée et celles de la PTH plasmatique : le diagnostic biologique de l’HPT1 est défini par </a:t>
            </a:r>
            <a:r>
              <a:rPr lang="fr-FR" b="1" dirty="0" smtClean="0">
                <a:solidFill>
                  <a:srgbClr val="FFC000"/>
                </a:solidFill>
              </a:rPr>
              <a:t>l’association hypercalcémie et PTH plasmatique élevée ou « normale »</a:t>
            </a:r>
            <a:r>
              <a:rPr lang="fr-FR" dirty="0" smtClean="0">
                <a:solidFill>
                  <a:srgbClr val="FFC000"/>
                </a:solidFill>
              </a:rPr>
              <a:t> mais en discordance avec l’hypercalcémie.</a:t>
            </a:r>
          </a:p>
          <a:p>
            <a:r>
              <a:rPr lang="fr-FR" dirty="0" smtClean="0"/>
              <a:t>Le diagnostic d’HPT1 a toujours reposé, et repose encore, sur la constatation d’une hypercalcémie.</a:t>
            </a:r>
          </a:p>
          <a:p>
            <a:r>
              <a:rPr lang="fr-FR" dirty="0" smtClean="0"/>
              <a:t>Il faut  répéter les dosages de la calcémie pour confirmer l’existence de l’hypercalcémie, qui est constante dans l’HPT1</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Une hypovitaminose D, une </a:t>
            </a:r>
            <a:r>
              <a:rPr lang="fr-FR" dirty="0" err="1" smtClean="0"/>
              <a:t>hypoalbuminémie</a:t>
            </a:r>
            <a:r>
              <a:rPr lang="fr-FR" dirty="0" smtClean="0"/>
              <a:t> ou une acidose peuvent masquer l’hypercalcémie d’une HPT</a:t>
            </a:r>
            <a:r>
              <a:rPr lang="fr-FR" b="1" dirty="0" smtClean="0"/>
              <a:t>. </a:t>
            </a:r>
          </a:p>
          <a:p>
            <a:r>
              <a:rPr lang="fr-FR" b="1" dirty="0" smtClean="0"/>
              <a:t> Le déficit en vitamine D doit être substitué</a:t>
            </a:r>
            <a:r>
              <a:rPr lang="fr-FR" dirty="0" smtClean="0"/>
              <a:t> pour évaluer l’importance d’une l’hypercalcémie. </a:t>
            </a:r>
            <a:endParaRPr lang="fr-FR" dirty="0" smtClean="0"/>
          </a:p>
          <a:p>
            <a:r>
              <a:rPr lang="fr-FR" dirty="0" smtClean="0"/>
              <a:t>En </a:t>
            </a:r>
            <a:r>
              <a:rPr lang="fr-FR" dirty="0" smtClean="0"/>
              <a:t>cas d’</a:t>
            </a:r>
            <a:r>
              <a:rPr lang="fr-FR" dirty="0" err="1" smtClean="0"/>
              <a:t>hypoalbuminémie</a:t>
            </a:r>
            <a:r>
              <a:rPr lang="fr-FR" dirty="0" smtClean="0"/>
              <a:t> ou d’acidose, la mesure du calcium ionisé plasmatique doit être </a:t>
            </a:r>
            <a:r>
              <a:rPr lang="fr-FR" dirty="0" smtClean="0"/>
              <a:t>effectuée</a:t>
            </a:r>
            <a:r>
              <a:rPr lang="fr-FR" dirty="0"/>
              <a:t> </a:t>
            </a:r>
            <a:r>
              <a:rPr lang="fr-FR" dirty="0" smtClean="0"/>
              <a:t>: </a:t>
            </a:r>
            <a:r>
              <a:rPr lang="fr-FR" dirty="0" smtClean="0"/>
              <a:t> </a:t>
            </a:r>
            <a:r>
              <a:rPr lang="fr-FR" dirty="0" smtClean="0"/>
              <a:t>le </a:t>
            </a:r>
            <a:r>
              <a:rPr lang="fr-FR" dirty="0" smtClean="0"/>
              <a:t>prélèvement doit </a:t>
            </a:r>
            <a:r>
              <a:rPr lang="fr-FR" dirty="0" smtClean="0"/>
              <a:t>être effectué sur un membre au repos, si possible sans garrot, pour éviter les variations du pH </a:t>
            </a:r>
            <a:r>
              <a:rPr lang="fr-FR" dirty="0" smtClean="0"/>
              <a:t>sanguin. </a:t>
            </a:r>
            <a:endParaRPr lang="fr-FR" dirty="0" smtClean="0"/>
          </a:p>
          <a:p>
            <a:r>
              <a:rPr lang="fr-FR" dirty="0" smtClean="0"/>
              <a:t>Lorsque l’accès à cette mesure n’est pas possible, on peut calculer une calcémie corrigée, en sachant que chaque gramme d’albumine complexe 0,020 - 0,025 </a:t>
            </a:r>
            <a:r>
              <a:rPr lang="fr-FR" dirty="0" err="1" smtClean="0"/>
              <a:t>mmol</a:t>
            </a:r>
            <a:r>
              <a:rPr lang="fr-FR" dirty="0" smtClean="0"/>
              <a:t> de calcium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a:t>
            </a:r>
            <a:r>
              <a:rPr lang="fr-FR" i="1" dirty="0" smtClean="0"/>
              <a:t>Dosage plasmatique de la parathormone</a:t>
            </a:r>
            <a:endParaRPr lang="fr-FR" dirty="0" smtClean="0"/>
          </a:p>
          <a:p>
            <a:r>
              <a:rPr lang="fr-FR" dirty="0" smtClean="0"/>
              <a:t>La PTH est sécrétée sous la forme d’un peptide de 84 AA. Les dosages actuels </a:t>
            </a:r>
            <a:r>
              <a:rPr lang="fr-FR" dirty="0" err="1" smtClean="0"/>
              <a:t>immunométriques</a:t>
            </a:r>
            <a:r>
              <a:rPr lang="fr-FR" dirty="0" smtClean="0"/>
              <a:t> permettent de mesurer la PTH</a:t>
            </a:r>
            <a:r>
              <a:rPr lang="fr-FR" baseline="-25000" dirty="0" smtClean="0"/>
              <a:t>(1-84)</a:t>
            </a:r>
            <a:r>
              <a:rPr lang="fr-FR" dirty="0" smtClean="0"/>
              <a:t> ou ses fragments biologiquement actifs. Avec ces dosages, toute coexistence d’une hypercalcémie même mineure et d’une valeur élevée ou inappropriée (ou « anormalement normale ») de la PTH induit le diagnostic biologique d’HPT1, à l’exception du diagnostic différentiel avec le syndrome d’hypercalcémie-hypocalciurie familiale et l’</a:t>
            </a:r>
            <a:r>
              <a:rPr lang="fr-FR" dirty="0" err="1" smtClean="0"/>
              <a:t>hyperparathormonémie</a:t>
            </a:r>
            <a:r>
              <a:rPr lang="fr-FR" dirty="0" smtClean="0"/>
              <a:t> associée au traitement par le lithium.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Introduction:</a:t>
            </a:r>
            <a:endParaRPr lang="fr-FR" dirty="0"/>
          </a:p>
        </p:txBody>
      </p:sp>
      <p:sp>
        <p:nvSpPr>
          <p:cNvPr id="3" name="Espace réservé du contenu 2"/>
          <p:cNvSpPr>
            <a:spLocks noGrp="1"/>
          </p:cNvSpPr>
          <p:nvPr>
            <p:ph idx="1"/>
          </p:nvPr>
        </p:nvSpPr>
        <p:spPr/>
        <p:txBody>
          <a:bodyPr>
            <a:normAutofit fontScale="85000" lnSpcReduction="10000"/>
          </a:bodyPr>
          <a:lstStyle/>
          <a:p>
            <a:pPr>
              <a:buNone/>
            </a:pPr>
            <a:endParaRPr lang="fr-FR" dirty="0" smtClean="0"/>
          </a:p>
          <a:p>
            <a:r>
              <a:rPr lang="fr-FR" dirty="0" smtClean="0"/>
              <a:t> L’incidence annuelle des hypercalcémies est d’environ 500 nouveaux cas par million d’individus. </a:t>
            </a:r>
          </a:p>
          <a:p>
            <a:r>
              <a:rPr lang="fr-FR" dirty="0" smtClean="0"/>
              <a:t>Les deux étiologies dominantes sont: l’hyperparathyroïdie primaire (55 %) et les pathologies néoplasiques (30 %), les autres étiologies, multiples, ne représentant que 15 % des cas.</a:t>
            </a:r>
          </a:p>
          <a:p>
            <a:r>
              <a:rPr lang="fr-FR" dirty="0" smtClean="0"/>
              <a:t>La confirmation du diagnostic est simple, puisqu’elle ne fait appel qu’à la simple répétition du dosage de la calcémie. </a:t>
            </a:r>
          </a:p>
          <a:p>
            <a:r>
              <a:rPr lang="fr-FR" dirty="0" smtClean="0"/>
              <a:t>L’orientation du diagnostic étiologique repose d’abord sur le dosage de la parathormone (PTH).</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Il faut impérativement comparer les chiffres de la PTH à ceux de la calcémie et ne pas oublier qu’une </a:t>
            </a:r>
            <a:r>
              <a:rPr lang="fr-FR" dirty="0" err="1" smtClean="0"/>
              <a:t>hyperparathormonémie</a:t>
            </a:r>
            <a:r>
              <a:rPr lang="fr-FR" dirty="0" smtClean="0"/>
              <a:t> est un mécanisme physiologique d’adaptation à une baisse de la calcémie, que l’on appelle aussi </a:t>
            </a:r>
            <a:r>
              <a:rPr lang="fr-FR" b="1" dirty="0" smtClean="0"/>
              <a:t>l’hyperparathyroïdie secondaire</a:t>
            </a:r>
            <a:r>
              <a:rPr lang="fr-FR" dirty="0" smtClean="0"/>
              <a:t>, due à une carence en vitamine D (et donc à un défaut d’absorption intestinale du calcium) ou à l’insuffisance rénale chronique (avec un défaut de conversion de la 25-OH vitamine D en 1,25-(OH)</a:t>
            </a:r>
            <a:r>
              <a:rPr lang="fr-FR" baseline="-25000" dirty="0" smtClean="0"/>
              <a:t>2</a:t>
            </a:r>
            <a:r>
              <a:rPr lang="fr-FR" dirty="0" smtClean="0"/>
              <a:t>-D).</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i="1" dirty="0" smtClean="0"/>
              <a:t>-Phosphorémie:</a:t>
            </a:r>
            <a:endParaRPr lang="fr-FR" dirty="0" smtClean="0"/>
          </a:p>
          <a:p>
            <a:pPr>
              <a:buNone/>
            </a:pPr>
            <a:r>
              <a:rPr lang="fr-FR" dirty="0" smtClean="0"/>
              <a:t>    - L’hyperparathyroïdie augmente la clairance du phosphate en diminuant sa réabsorption tubulaire, </a:t>
            </a:r>
            <a:r>
              <a:rPr lang="fr-FR" dirty="0" smtClean="0">
                <a:solidFill>
                  <a:srgbClr val="FFC000"/>
                </a:solidFill>
              </a:rPr>
              <a:t>d’où l’</a:t>
            </a:r>
            <a:r>
              <a:rPr lang="fr-FR" dirty="0" err="1" smtClean="0">
                <a:solidFill>
                  <a:srgbClr val="FFC000"/>
                </a:solidFill>
              </a:rPr>
              <a:t>hypophosphorémie</a:t>
            </a:r>
            <a:r>
              <a:rPr lang="fr-FR" dirty="0" smtClean="0"/>
              <a:t>, qui est en règle générale bien corrélée à l’hypercalcémie.</a:t>
            </a:r>
          </a:p>
          <a:p>
            <a:pPr>
              <a:buNone/>
            </a:pPr>
            <a:r>
              <a:rPr lang="fr-FR" dirty="0" smtClean="0"/>
              <a:t>   - L’</a:t>
            </a:r>
            <a:r>
              <a:rPr lang="fr-FR" dirty="0" err="1" smtClean="0"/>
              <a:t>hypophosphorémie</a:t>
            </a:r>
            <a:r>
              <a:rPr lang="fr-FR" dirty="0" smtClean="0"/>
              <a:t> n’est en fait retrouvée que dans 50 % des cas.</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Il faut insister sur le fait que les calcémies et </a:t>
            </a:r>
            <a:r>
              <a:rPr lang="fr-FR" dirty="0" err="1" smtClean="0"/>
              <a:t>phosphorémies</a:t>
            </a:r>
            <a:r>
              <a:rPr lang="fr-FR" dirty="0" smtClean="0"/>
              <a:t> ne peuvent être valablement interprétées pour le diagnostic d’HPT1 que si la fonction rénale est normale.</a:t>
            </a:r>
          </a:p>
          <a:p>
            <a:pPr>
              <a:buNone/>
            </a:pPr>
            <a:r>
              <a:rPr lang="fr-FR" i="1" dirty="0" smtClean="0"/>
              <a:t> -Calciurie:</a:t>
            </a:r>
            <a:endParaRPr lang="fr-FR" dirty="0" smtClean="0"/>
          </a:p>
          <a:p>
            <a:r>
              <a:rPr lang="fr-FR" dirty="0" smtClean="0"/>
              <a:t>Elle est augmentée dans l’HPT1 du fait de l’augmentation de la charge filtré du calcium</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Cependant, les variations physiologiques de la calciurie sont importantes et la calciurie peut être aussi dans les limites de la normale. Ce paramètre est surtout utile pour faire un diagnostic différentiel entre une forme fruste d’HPT1 et le syndrome hypercalcémie-hypocalciurie familiale (avec une calciurie effondrée).</a:t>
            </a:r>
          </a:p>
          <a:p>
            <a:pPr>
              <a:buNone/>
            </a:pPr>
            <a:r>
              <a:rPr lang="fr-FR" dirty="0" smtClean="0">
                <a:solidFill>
                  <a:schemeClr val="accent6">
                    <a:lumMod val="75000"/>
                  </a:schemeClr>
                </a:solidFill>
              </a:rPr>
              <a:t>*</a:t>
            </a:r>
            <a:r>
              <a:rPr lang="fr-FR" dirty="0" smtClean="0"/>
              <a:t> </a:t>
            </a:r>
            <a:r>
              <a:rPr lang="fr-FR" dirty="0" smtClean="0">
                <a:solidFill>
                  <a:schemeClr val="accent6">
                    <a:lumMod val="75000"/>
                  </a:schemeClr>
                </a:solidFill>
              </a:rPr>
              <a:t>Imagerie:</a:t>
            </a:r>
          </a:p>
          <a:p>
            <a:r>
              <a:rPr lang="fr-FR" dirty="0"/>
              <a:t>T</a:t>
            </a:r>
            <a:r>
              <a:rPr lang="fr-FR" dirty="0" smtClean="0"/>
              <a:t>echniques </a:t>
            </a:r>
            <a:r>
              <a:rPr lang="fr-FR" dirty="0" smtClean="0"/>
              <a:t>utilisées </a:t>
            </a:r>
            <a:r>
              <a:rPr lang="fr-FR" dirty="0" smtClean="0"/>
              <a:t>actuellement : non </a:t>
            </a:r>
            <a:r>
              <a:rPr lang="fr-FR" dirty="0" smtClean="0"/>
              <a:t>invasives. Elles visent à mettre en évidence un adénome parathyroïdien, dans le seul but d’orienter le geste opératoire. </a:t>
            </a:r>
            <a:endParaRPr lang="fr-FR" dirty="0" smtClean="0"/>
          </a:p>
          <a:p>
            <a:r>
              <a:rPr lang="fr-FR" dirty="0" smtClean="0"/>
              <a:t>Les </a:t>
            </a:r>
            <a:r>
              <a:rPr lang="fr-FR" dirty="0" smtClean="0"/>
              <a:t>plus couramment utilisées et les plus performantes sont l’échographie et la scintigraphie au </a:t>
            </a:r>
            <a:r>
              <a:rPr lang="fr-FR" dirty="0" err="1" smtClean="0"/>
              <a:t>SestaMIBI</a:t>
            </a:r>
            <a:r>
              <a:rPr lang="fr-FR" dirty="0" smtClean="0"/>
              <a:t>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44462" y="144462"/>
            <a:ext cx="8428065" cy="64278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57232"/>
            <a:ext cx="8229600" cy="5452128"/>
          </a:xfrm>
        </p:spPr>
        <p:txBody>
          <a:bodyPr>
            <a:normAutofit fontScale="92500" lnSpcReduction="20000"/>
          </a:bodyPr>
          <a:lstStyle/>
          <a:p>
            <a:pPr>
              <a:buNone/>
            </a:pPr>
            <a:r>
              <a:rPr lang="fr-FR" dirty="0" smtClean="0">
                <a:solidFill>
                  <a:schemeClr val="accent6">
                    <a:lumMod val="75000"/>
                  </a:schemeClr>
                </a:solidFill>
              </a:rPr>
              <a:t>* </a:t>
            </a:r>
            <a:r>
              <a:rPr lang="fr-FR" sz="4200" dirty="0" smtClean="0">
                <a:solidFill>
                  <a:schemeClr val="accent6">
                    <a:lumMod val="75000"/>
                  </a:schemeClr>
                </a:solidFill>
              </a:rPr>
              <a:t>Diagnostic étiologique des HPT1</a:t>
            </a:r>
          </a:p>
          <a:p>
            <a:endParaRPr lang="fr-FR" sz="3000" dirty="0" smtClean="0"/>
          </a:p>
          <a:p>
            <a:endParaRPr lang="fr-FR" sz="3000" dirty="0" smtClean="0"/>
          </a:p>
          <a:p>
            <a:r>
              <a:rPr lang="fr-FR" sz="3000" dirty="0" smtClean="0"/>
              <a:t>L’HPT1 est dans la grande majorité de cas sporadique et isolée (98 % des cas ) mais peut appartenir à une NEM1 ou  2, elle est due à un adénome unique ,multiple ou un cancer des parathyroïdes (rare)</a:t>
            </a:r>
          </a:p>
          <a:p>
            <a:pPr>
              <a:buNone/>
            </a:pPr>
            <a:endParaRPr lang="fr-FR" sz="3800" dirty="0" smtClean="0"/>
          </a:p>
          <a:p>
            <a:pPr>
              <a:buNone/>
            </a:pPr>
            <a:endParaRPr lang="fr-FR" sz="3800" dirty="0" smtClean="0"/>
          </a:p>
          <a:p>
            <a:endParaRPr lang="fr-FR" sz="3800" dirty="0" smtClean="0"/>
          </a:p>
          <a:p>
            <a:pPr>
              <a:buNone/>
            </a:pPr>
            <a:r>
              <a:rPr lang="fr-FR" sz="3800" dirty="0" smtClean="0"/>
              <a:t> </a:t>
            </a:r>
            <a:endParaRPr lang="fr-FR" sz="3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Les HPT secondaires correspondent à l’adaptation physiologique de la sécrétion parathyroïdienne à une </a:t>
            </a:r>
            <a:r>
              <a:rPr lang="fr-FR" dirty="0" smtClean="0"/>
              <a:t>hypocalcémie, </a:t>
            </a:r>
            <a:r>
              <a:rPr lang="fr-FR" dirty="0" err="1" smtClean="0"/>
              <a:t>aucour</a:t>
            </a:r>
            <a:r>
              <a:rPr lang="fr-FR" dirty="0" smtClean="0"/>
              <a:t> de l’insuffisance rénale chronique, </a:t>
            </a:r>
            <a:r>
              <a:rPr lang="fr-FR" dirty="0" smtClean="0"/>
              <a:t>chez qui elles sont systématiquement recherchées et prévenues au moyen d’un traitement par métabolites actifs de la vitamine D (</a:t>
            </a:r>
            <a:r>
              <a:rPr lang="fr-FR" dirty="0" err="1" smtClean="0"/>
              <a:t>alfacalcidol</a:t>
            </a:r>
            <a:r>
              <a:rPr lang="fr-FR" dirty="0" smtClean="0"/>
              <a:t> ou </a:t>
            </a:r>
            <a:r>
              <a:rPr lang="fr-FR" dirty="0" err="1" smtClean="0"/>
              <a:t>calcitriol</a:t>
            </a:r>
            <a:r>
              <a:rPr lang="fr-FR" dirty="0" smtClean="0"/>
              <a:t>) et apport calcique.</a:t>
            </a:r>
          </a:p>
          <a:p>
            <a:pPr marL="137160" indent="0">
              <a:buNone/>
            </a:pPr>
            <a:endParaRPr lang="fr-FR" dirty="0" smtClean="0"/>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sz="4000" dirty="0" smtClean="0">
                <a:solidFill>
                  <a:schemeClr val="bg1"/>
                </a:solidFill>
              </a:rPr>
              <a:t>2. Hypercalcémie-hypocalciurie familiale bénigne:</a:t>
            </a:r>
          </a:p>
          <a:p>
            <a:r>
              <a:rPr lang="fr-FR" dirty="0" smtClean="0"/>
              <a:t>Ce syndrome constitue un piège diagnostique classique avec l’HPT1.</a:t>
            </a:r>
          </a:p>
          <a:p>
            <a:r>
              <a:rPr lang="fr-FR" dirty="0" smtClean="0"/>
              <a:t> Il associe une hypercalcémie en règle générale bien tolérée, une </a:t>
            </a:r>
            <a:r>
              <a:rPr lang="fr-FR" dirty="0" err="1" smtClean="0"/>
              <a:t>hypophosphorémie</a:t>
            </a:r>
            <a:r>
              <a:rPr lang="fr-FR" dirty="0" smtClean="0"/>
              <a:t>, une discrète </a:t>
            </a:r>
            <a:r>
              <a:rPr lang="fr-FR" dirty="0" err="1" smtClean="0"/>
              <a:t>hypermagnésémie</a:t>
            </a:r>
            <a:r>
              <a:rPr lang="fr-FR" dirty="0" smtClean="0"/>
              <a:t>, une calciurie très basse et des valeurs plasmatiques de PTH normales, ou supérieures à la normale mais en discordance avec l’hypercalcémie. C’est donc un tableau biologique d’HPT1, hormis l’hypocalciurie.</a:t>
            </a:r>
          </a:p>
          <a:p>
            <a:r>
              <a:rPr lang="fr-FR" dirty="0" smtClean="0"/>
              <a:t>Il s’agit d’une affection héréditaire, transmise sur le mode autosomique dominant. Cette anomalie génétique porte sur la partie codante du gène du récepteur transmembranaire du calcium de la cellule parathyroïdienne, et entraîne une inactivation partielle de ce récepteur.</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400" dirty="0" smtClean="0"/>
              <a:t>La prévalence de l’hypercalcémie familiale bénigne est évaluée à 1 pour 10 000. On peut raisonnablement penser qu’un certain nombre de patients opérés avec le diagnostic d’HPT1, et chez qui il n’a pas pu être mis en évidence d’adénome parathyroïdien mais tout au plus une hyperplasie, sont en fait d’authentiques cas d’hypercalcémie familiale </a:t>
            </a:r>
            <a:r>
              <a:rPr lang="fr-FR" sz="2400" dirty="0" smtClean="0"/>
              <a:t>bénigne.</a:t>
            </a:r>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buNone/>
            </a:pPr>
            <a:r>
              <a:rPr lang="fr-FR" dirty="0" smtClean="0">
                <a:solidFill>
                  <a:schemeClr val="bg1"/>
                </a:solidFill>
              </a:rPr>
              <a:t>3. Lithium</a:t>
            </a:r>
          </a:p>
          <a:p>
            <a:r>
              <a:rPr lang="fr-FR" dirty="0" smtClean="0"/>
              <a:t>Le lithium entraîne une hypercalcémie chez 10 % des patients traités ; elle régresse à l’arrêt du traitement. L’hypercalcémie induite par le lithium est due à une action directe de celui-ci sur la cellule parathyroïdienne qui, sous l’effet du lithium, est stimulée par des concentrations plus élevées de calcium circulant ; de plus, le lithium augmente la réabsorption tubulaire du calcium. Le tableau biologique des hypercalcémies induites par le lithium est donc superposable à celui des HPT1.</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Définition biologique </a:t>
            </a:r>
            <a:endParaRPr lang="fr-FR" dirty="0"/>
          </a:p>
        </p:txBody>
      </p:sp>
      <p:sp>
        <p:nvSpPr>
          <p:cNvPr id="3" name="Espace réservé du contenu 2"/>
          <p:cNvSpPr>
            <a:spLocks noGrp="1"/>
          </p:cNvSpPr>
          <p:nvPr>
            <p:ph idx="1"/>
          </p:nvPr>
        </p:nvSpPr>
        <p:spPr/>
        <p:txBody>
          <a:bodyPr>
            <a:normAutofit/>
          </a:bodyPr>
          <a:lstStyle/>
          <a:p>
            <a:r>
              <a:rPr lang="fr-FR" dirty="0" smtClean="0"/>
              <a:t>Le Dg de l’hypercalcémie est un Dg biologique</a:t>
            </a:r>
          </a:p>
          <a:p>
            <a:r>
              <a:rPr lang="fr-FR" dirty="0" smtClean="0"/>
              <a:t>Il repose sur le dosage de la calcémie totale </a:t>
            </a:r>
          </a:p>
          <a:p>
            <a:r>
              <a:rPr lang="fr-FR" dirty="0" smtClean="0"/>
              <a:t>La </a:t>
            </a:r>
            <a:r>
              <a:rPr lang="fr-FR" dirty="0" err="1" smtClean="0"/>
              <a:t>moy</a:t>
            </a:r>
            <a:r>
              <a:rPr lang="fr-FR" dirty="0" smtClean="0"/>
              <a:t> de la Calcémie dans la population </a:t>
            </a:r>
            <a:r>
              <a:rPr lang="fr-FR" dirty="0" err="1" smtClean="0"/>
              <a:t>gle</a:t>
            </a:r>
            <a:r>
              <a:rPr lang="fr-FR" dirty="0" smtClean="0"/>
              <a:t> est de 2.38+/-0.08 </a:t>
            </a:r>
            <a:r>
              <a:rPr lang="fr-FR" dirty="0" err="1" smtClean="0"/>
              <a:t>mmol</a:t>
            </a:r>
            <a:r>
              <a:rPr lang="fr-FR" dirty="0" smtClean="0"/>
              <a:t>/l ( 95.5+/-3.5 mg/l)</a:t>
            </a:r>
          </a:p>
          <a:p>
            <a:r>
              <a:rPr lang="fr-FR" dirty="0" smtClean="0"/>
              <a:t>On parle d’hypercalcémie à partir de 105mg/l ou 2.63 </a:t>
            </a:r>
            <a:r>
              <a:rPr lang="fr-FR" dirty="0" err="1" smtClean="0"/>
              <a:t>mmol</a:t>
            </a:r>
            <a:r>
              <a:rPr lang="fr-FR" dirty="0" smtClean="0"/>
              <a:t>/l</a:t>
            </a:r>
          </a:p>
          <a:p>
            <a:r>
              <a:rPr lang="fr-FR" dirty="0" smtClean="0"/>
              <a:t> Elle est mieux définie par la détermination du calcium libre ionisé: </a:t>
            </a:r>
            <a:r>
              <a:rPr lang="fr-FR" dirty="0" err="1" smtClean="0"/>
              <a:t>Nl</a:t>
            </a:r>
            <a:r>
              <a:rPr lang="fr-FR" dirty="0" smtClean="0"/>
              <a:t> entre 1.15-1.35 </a:t>
            </a:r>
            <a:r>
              <a:rPr lang="fr-FR" dirty="0" err="1" smtClean="0"/>
              <a:t>mmol</a:t>
            </a:r>
            <a:r>
              <a:rPr lang="fr-FR" dirty="0" smtClean="0"/>
              <a:t>/l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fr-FR" sz="3800" dirty="0" smtClean="0">
                <a:solidFill>
                  <a:srgbClr val="FF0000"/>
                </a:solidFill>
              </a:rPr>
              <a:t>B. Hypercalcémies PTH-indépendantes :</a:t>
            </a:r>
          </a:p>
          <a:p>
            <a:pPr>
              <a:buNone/>
            </a:pPr>
            <a:r>
              <a:rPr lang="fr-FR" i="1" dirty="0" smtClean="0"/>
              <a:t>  </a:t>
            </a:r>
            <a:r>
              <a:rPr lang="fr-FR" sz="3400" i="1" dirty="0" smtClean="0">
                <a:solidFill>
                  <a:schemeClr val="bg1"/>
                </a:solidFill>
              </a:rPr>
              <a:t> 1. Hypercalcémie des affections malignes:</a:t>
            </a:r>
            <a:endParaRPr lang="fr-FR" sz="3400" dirty="0" smtClean="0">
              <a:solidFill>
                <a:schemeClr val="bg1"/>
              </a:solidFill>
            </a:endParaRPr>
          </a:p>
          <a:p>
            <a:r>
              <a:rPr lang="fr-FR" b="1" dirty="0" smtClean="0"/>
              <a:t>L’hypercalcémie des affections malignes est responsable de 30% d’hypercalcémies</a:t>
            </a:r>
            <a:r>
              <a:rPr lang="fr-FR" dirty="0" smtClean="0"/>
              <a:t>. Une hypercalcémie est constatée dans 5 % des cancers. Elles se différencient facilement des HPT1 par les valeurs basses (effondrées) de la PTH plasmatique . </a:t>
            </a:r>
          </a:p>
          <a:p>
            <a:r>
              <a:rPr lang="fr-FR" dirty="0" smtClean="0"/>
              <a:t>Parmi les tumeurs solides, ce sont les cancers du poumon, du sein, du rein et du tractus digestif qui sont le plus souvent responsables d’une hypercalcémie. Le myélome multiple est responsable de 10 % de l’ensemble des hypercalcémies malignes, ce qui est remarquable compte tenu de sa rareté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fr-FR" sz="2400" dirty="0" smtClean="0"/>
              <a:t>Dans la majorité des cas, l’hypercalcémie est due à la production, par les cellules tumorales, d’un peptide mimant presque tous les effets biologiques de la PTH : la </a:t>
            </a:r>
            <a:r>
              <a:rPr lang="fr-FR" sz="2400" dirty="0" err="1" smtClean="0"/>
              <a:t>PTHrp</a:t>
            </a:r>
            <a:r>
              <a:rPr lang="fr-FR" sz="2400" dirty="0" smtClean="0"/>
              <a:t> (</a:t>
            </a:r>
            <a:r>
              <a:rPr lang="fr-FR" sz="2400" i="1" dirty="0" err="1" smtClean="0"/>
              <a:t>Parathyroid</a:t>
            </a:r>
            <a:r>
              <a:rPr lang="fr-FR" sz="2400" i="1" dirty="0" smtClean="0"/>
              <a:t> hormone-</a:t>
            </a:r>
            <a:r>
              <a:rPr lang="fr-FR" sz="2400" i="1" dirty="0" err="1" smtClean="0"/>
              <a:t>related</a:t>
            </a:r>
            <a:r>
              <a:rPr lang="fr-FR" sz="2400" i="1" dirty="0" smtClean="0"/>
              <a:t> </a:t>
            </a:r>
            <a:r>
              <a:rPr lang="fr-FR" sz="2400" i="1" dirty="0" err="1" smtClean="0"/>
              <a:t>protein</a:t>
            </a:r>
            <a:r>
              <a:rPr lang="fr-FR" sz="2400" dirty="0" smtClean="0"/>
              <a:t>). </a:t>
            </a:r>
          </a:p>
          <a:p>
            <a:r>
              <a:rPr lang="fr-FR" sz="2400" dirty="0" smtClean="0"/>
              <a:t>La </a:t>
            </a:r>
            <a:r>
              <a:rPr lang="fr-FR" sz="2400" dirty="0" err="1" smtClean="0"/>
              <a:t>PTHrp</a:t>
            </a:r>
            <a:r>
              <a:rPr lang="fr-FR" sz="2400" dirty="0" smtClean="0"/>
              <a:t>, comme la PTH, augmente la résorption osseuse ostéoclastique qui est reflétée par l’hypercalcémie et l’augmentation de la calciurie. Les dosages </a:t>
            </a:r>
            <a:r>
              <a:rPr lang="fr-FR" sz="2400" dirty="0" err="1" smtClean="0"/>
              <a:t>immunométriques</a:t>
            </a:r>
            <a:r>
              <a:rPr lang="fr-FR" sz="2400" dirty="0" smtClean="0"/>
              <a:t> spécifiques de certains fragments du </a:t>
            </a:r>
            <a:r>
              <a:rPr lang="fr-FR" sz="2400" dirty="0" err="1" smtClean="0"/>
              <a:t>PTHrp</a:t>
            </a:r>
            <a:r>
              <a:rPr lang="fr-FR" sz="2400" dirty="0" smtClean="0"/>
              <a:t> permettent de détecter des valeurs élevées de </a:t>
            </a:r>
            <a:r>
              <a:rPr lang="fr-FR" sz="2400" dirty="0" err="1" smtClean="0"/>
              <a:t>PTHrp</a:t>
            </a:r>
            <a:r>
              <a:rPr lang="fr-FR" sz="2400" dirty="0" smtClean="0"/>
              <a:t> chez plus de 80 % des patients </a:t>
            </a:r>
            <a:r>
              <a:rPr lang="fr-FR" sz="2400" dirty="0" err="1" smtClean="0"/>
              <a:t>hypercalcémiques</a:t>
            </a:r>
            <a:r>
              <a:rPr lang="fr-FR" sz="2400" dirty="0" smtClean="0"/>
              <a:t> ayant un cancer solide : d’où le terme général </a:t>
            </a:r>
            <a:r>
              <a:rPr lang="fr-FR" sz="2400" b="1" dirty="0" smtClean="0"/>
              <a:t>d’hypercalcémie humorale des affections malignes</a:t>
            </a:r>
            <a:r>
              <a:rPr lang="fr-FR" sz="2400" dirty="0" smtClean="0"/>
              <a:t> ou hypercalcémie paranéoplasique</a:t>
            </a:r>
          </a:p>
          <a:p>
            <a:endParaRPr lang="fr-FR" sz="2400" dirty="0" smtClean="0"/>
          </a:p>
          <a:p>
            <a:endParaRPr lang="fr-F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 </a:t>
            </a:r>
            <a:r>
              <a:rPr lang="fr-FR" sz="2400" dirty="0" smtClean="0"/>
              <a:t>En dehors de la sécrétion paranéoplasique de la </a:t>
            </a:r>
            <a:r>
              <a:rPr lang="fr-FR" sz="2400" dirty="0" err="1" smtClean="0"/>
              <a:t>PTHrp</a:t>
            </a:r>
            <a:r>
              <a:rPr lang="fr-FR" sz="2400" dirty="0" smtClean="0"/>
              <a:t>, d’autres mécanismes sont impliqués  dans l’hypercalcémie du à l’ostéolyse, en particulier dans les myélomes et les hémopathies malignes. </a:t>
            </a:r>
            <a:endParaRPr lang="fr-F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fr-FR" sz="4000" i="1" dirty="0" smtClean="0">
                <a:solidFill>
                  <a:schemeClr val="accent6">
                    <a:lumMod val="75000"/>
                  </a:schemeClr>
                </a:solidFill>
              </a:rPr>
              <a:t>2. Autres hypercalcémies:</a:t>
            </a:r>
            <a:endParaRPr lang="fr-FR" sz="4000" dirty="0" smtClean="0">
              <a:solidFill>
                <a:schemeClr val="accent6">
                  <a:lumMod val="75000"/>
                </a:schemeClr>
              </a:solidFill>
            </a:endParaRPr>
          </a:p>
          <a:p>
            <a:pPr>
              <a:buNone/>
            </a:pPr>
            <a:r>
              <a:rPr lang="fr-FR" dirty="0" smtClean="0"/>
              <a:t>a. Granulomatoses:</a:t>
            </a:r>
          </a:p>
          <a:p>
            <a:r>
              <a:rPr lang="fr-FR" dirty="0" smtClean="0"/>
              <a:t>L’hypercalcémie se rencontre dans 10 à 20 % des sarcoïdoses évolutives. La pathogénie de cette hypercalcémie est la production non régulée de la 1,25-(OH)</a:t>
            </a:r>
            <a:r>
              <a:rPr lang="fr-FR" baseline="-25000" dirty="0" smtClean="0"/>
              <a:t>2</a:t>
            </a:r>
            <a:r>
              <a:rPr lang="fr-FR" dirty="0" smtClean="0"/>
              <a:t>-D par le tissu </a:t>
            </a:r>
            <a:r>
              <a:rPr lang="fr-FR" dirty="0" err="1" smtClean="0"/>
              <a:t>granulomateux</a:t>
            </a:r>
            <a:r>
              <a:rPr lang="fr-FR" dirty="0" smtClean="0"/>
              <a:t>. Outre le fait que l’hypercalcémie survient dans un contexte pathologique souvent évident, le diagnostic différentiel avec l’HPT1 repose sur l’</a:t>
            </a:r>
            <a:r>
              <a:rPr lang="fr-FR" dirty="0" err="1" smtClean="0"/>
              <a:t>hyperphosphorémie</a:t>
            </a:r>
            <a:r>
              <a:rPr lang="fr-FR" dirty="0" smtClean="0"/>
              <a:t> et sur les valeurs basses de PTH.</a:t>
            </a:r>
          </a:p>
          <a:p>
            <a:pPr>
              <a:buNone/>
            </a:pPr>
            <a:r>
              <a:rPr lang="fr-FR" dirty="0" smtClean="0"/>
              <a:t>b. Hypercalcémies iatrogènes</a:t>
            </a:r>
          </a:p>
          <a:p>
            <a:pPr>
              <a:buNone/>
            </a:pPr>
            <a:r>
              <a:rPr lang="fr-FR" i="1" dirty="0" smtClean="0"/>
              <a:t>-Vitamine D et dérivés</a:t>
            </a:r>
            <a:endParaRPr lang="fr-FR" dirty="0" smtClean="0"/>
          </a:p>
          <a:p>
            <a:pPr>
              <a:buNone/>
            </a:pPr>
            <a:r>
              <a:rPr lang="fr-FR" dirty="0" smtClean="0"/>
              <a:t>       L’apport de vitamine D ou de ses dérivés métaboliques actifs (1-OH-D ou 1,25-(OH)</a:t>
            </a:r>
            <a:r>
              <a:rPr lang="fr-FR" baseline="-25000" dirty="0" smtClean="0"/>
              <a:t>2</a:t>
            </a:r>
            <a:r>
              <a:rPr lang="fr-FR" dirty="0" smtClean="0"/>
              <a:t>-D) est responsable d’hypercalcémie en cas de surdosage. Le tableau biologique associe hypercalcémie, </a:t>
            </a:r>
            <a:r>
              <a:rPr lang="fr-FR" dirty="0" err="1" smtClean="0"/>
              <a:t>hyperphosphorémie</a:t>
            </a:r>
            <a:r>
              <a:rPr lang="fr-FR" dirty="0" smtClean="0"/>
              <a:t>, PTH basse et 1,25-(OH)</a:t>
            </a:r>
            <a:r>
              <a:rPr lang="fr-FR" baseline="-25000" dirty="0" smtClean="0"/>
              <a:t>2</a:t>
            </a:r>
            <a:r>
              <a:rPr lang="fr-FR" dirty="0" smtClean="0"/>
              <a:t>-D augmentée.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buNone/>
            </a:pPr>
            <a:r>
              <a:rPr lang="fr-FR" i="1" dirty="0" smtClean="0"/>
              <a:t> -Vitamine A</a:t>
            </a:r>
            <a:endParaRPr lang="fr-FR" dirty="0" smtClean="0"/>
          </a:p>
          <a:p>
            <a:pPr>
              <a:buNone/>
            </a:pPr>
            <a:r>
              <a:rPr lang="fr-FR" dirty="0" smtClean="0"/>
              <a:t>     L’intoxication par la vitamine A, par une action directe sur l’os, s’accompagne d’une asthénie sévère, de douleurs musculaires et osseuses, d’alopécie des sourcils, de chéilite </a:t>
            </a:r>
            <a:r>
              <a:rPr lang="fr-FR" dirty="0" err="1" smtClean="0"/>
              <a:t>fissuraire</a:t>
            </a:r>
            <a:r>
              <a:rPr lang="fr-FR" dirty="0" smtClean="0"/>
              <a:t>. C’est l’interrogatoire qui conduit au diagnostic, en n’omettant pas de s’enquérir d’un traitement de l’acné ou de psoriasis par </a:t>
            </a:r>
            <a:r>
              <a:rPr lang="fr-FR" dirty="0" err="1" smtClean="0"/>
              <a:t>isotrétinoïde</a:t>
            </a:r>
            <a:r>
              <a:rPr lang="fr-FR" dirty="0" smtClean="0"/>
              <a:t>. Il s’agit toujours d’une prise à trop forte dose et pendant trop longtemps. En cas de doute, l’intoxication peut être confirmée par le dosage de la vitamine A.</a:t>
            </a:r>
          </a:p>
          <a:p>
            <a:endParaRPr lang="fr-FR" dirty="0" smtClean="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buNone/>
            </a:pPr>
            <a:r>
              <a:rPr lang="fr-FR" i="1" dirty="0" smtClean="0"/>
              <a:t>-Diurétiques thiazidiques</a:t>
            </a:r>
            <a:endParaRPr lang="fr-FR" dirty="0" smtClean="0"/>
          </a:p>
          <a:p>
            <a:pPr>
              <a:buNone/>
            </a:pPr>
            <a:r>
              <a:rPr lang="fr-FR" dirty="0" smtClean="0"/>
              <a:t>      Les diurétiques thiazidiques augmentent la calcémie par diminution de l’excrétion urinaire du calcium, associée à l’hémoconcentration..</a:t>
            </a:r>
          </a:p>
          <a:p>
            <a:pPr>
              <a:buNone/>
            </a:pPr>
            <a:r>
              <a:rPr lang="fr-FR" i="1" dirty="0" smtClean="0"/>
              <a:t>-Buveurs de lait</a:t>
            </a:r>
            <a:endParaRPr lang="fr-FR" dirty="0" smtClean="0"/>
          </a:p>
          <a:p>
            <a:pPr>
              <a:buNone/>
            </a:pPr>
            <a:r>
              <a:rPr lang="fr-FR" dirty="0" smtClean="0"/>
              <a:t>      Les hypercalcémies des buveurs de lait et d’alcalins sont devenues rares depuis les traitements modernes des ulcères gastroduodénaux. Ce syndrome, dont la physiopathologie reste à déterminer, peut encore être observé dans de rares circonstances : automédication par de fortes doses d’antiacides, traitements par de fortes doses de carbonate de calcium.</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buNone/>
            </a:pPr>
            <a:r>
              <a:rPr lang="fr-FR" dirty="0" smtClean="0"/>
              <a:t>c- Immobilisation</a:t>
            </a:r>
          </a:p>
          <a:p>
            <a:pPr>
              <a:buNone/>
            </a:pPr>
            <a:r>
              <a:rPr lang="fr-FR" dirty="0" smtClean="0"/>
              <a:t>     Quelle que soit sa cause, mais surtout s’il s’agit de pathologies neurologiques ou orthopédiques chez l’enfant, chez l’adolescent ou l’adulte jeune, l’immobilisation entraîne une diminution de l’ostéosynthèse qui se traduit habituellement par une augmentation de la calciurie, et plus rarement d’une hypercalcémie. L’ensemble des anomalies biologiques régresse 6 mois environ après la reprise de l’activité.</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dirty="0" smtClean="0"/>
              <a:t>d. Hypercalcémie des endocrinopathies (hors HPT)</a:t>
            </a:r>
          </a:p>
          <a:p>
            <a:pPr>
              <a:buNone/>
            </a:pPr>
            <a:r>
              <a:rPr lang="fr-FR" dirty="0" smtClean="0"/>
              <a:t>  -L’</a:t>
            </a:r>
            <a:r>
              <a:rPr lang="fr-FR" i="1" dirty="0" smtClean="0"/>
              <a:t>hyperthyroïdie</a:t>
            </a:r>
            <a:r>
              <a:rPr lang="fr-FR" dirty="0" smtClean="0"/>
              <a:t> </a:t>
            </a:r>
          </a:p>
          <a:p>
            <a:pPr>
              <a:buNone/>
            </a:pPr>
            <a:r>
              <a:rPr lang="fr-FR" dirty="0" smtClean="0"/>
              <a:t>  -L’</a:t>
            </a:r>
            <a:r>
              <a:rPr lang="fr-FR" i="1" dirty="0" smtClean="0"/>
              <a:t>insuffisance surrénale aiguë</a:t>
            </a:r>
            <a:r>
              <a:rPr lang="fr-FR" dirty="0" smtClean="0"/>
              <a:t> </a:t>
            </a:r>
          </a:p>
          <a:p>
            <a:pPr>
              <a:buNone/>
            </a:pPr>
            <a:r>
              <a:rPr lang="fr-FR" dirty="0" smtClean="0"/>
              <a:t> -Le </a:t>
            </a:r>
            <a:r>
              <a:rPr lang="fr-FR" i="1" dirty="0" smtClean="0"/>
              <a:t>phéochromocytome</a:t>
            </a:r>
            <a:r>
              <a:rPr lang="fr-FR" dirty="0" smtClean="0"/>
              <a:t> </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Traitement:</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nécessité de traiter spécifiquement une hypercalcémie dépend de l’étiologie et du niveau de l’hypercalcémie. Dans tous les cas où une cause curable a été identifiée, et en dehors d’une hypercalcémie maligne, le traitement se résumera au traitement de la maladie responsable de l’hypercalcémie ; c’est tout particulièrement le cas pour l’HPT1, qui peut être guérie par la chirurgie.</a:t>
            </a:r>
          </a:p>
          <a:p>
            <a:r>
              <a:rPr lang="fr-FR" dirty="0" smtClean="0"/>
              <a:t>Dans les cas où le traitement de la maladie responsable ne peut pas être envisagé à moyen ou long terme, la mise en route d’un traitement médical est à visée uniquement palliative.</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A. Traitement de l’hyperparathyroïdie primitive</a:t>
            </a:r>
          </a:p>
          <a:p>
            <a:pPr>
              <a:buNone/>
            </a:pPr>
            <a:r>
              <a:rPr lang="fr-FR" dirty="0" smtClean="0"/>
              <a:t>      l’ablation du ou des adénomes responsables de l’HPT1 peut arriver à guérir la maladie.</a:t>
            </a:r>
          </a:p>
          <a:p>
            <a:pPr>
              <a:buNone/>
            </a:pPr>
            <a:r>
              <a:rPr lang="fr-FR" dirty="0" smtClean="0"/>
              <a:t>      Les conditions de la chirurgie parathyroïdienne conventionnelle sont parfaitement établies. Il s’agit d’une intervention pratiquée sous AG  par une incision cervicale tr qui permet une exploration des 4 parathyroïdes, et éventuellement la recherche de glandes surnuméraires, ou une exploration des sites les plus fréquents d’ectopie si la glande pathologique n’est pas retrouvée en position normale.</a:t>
            </a:r>
          </a:p>
          <a:p>
            <a:r>
              <a:rPr lang="fr-FR" dirty="0" smtClean="0"/>
              <a:t> La résection se fonde sur l’aspect macroscopique des glandes : les glandes volumineuses sont prélevées, les glandes d’aspect normal sont préservées. Ce type d’intervention ne nécessite pas obligatoirement d’examen de localisation préopératoire.</a:t>
            </a:r>
          </a:p>
          <a:p>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285720" y="571480"/>
            <a:ext cx="8286808" cy="6286520"/>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B. Traitement médical de l’hypercalcémie</a:t>
            </a:r>
          </a:p>
          <a:p>
            <a:pPr>
              <a:buNone/>
            </a:pPr>
            <a:r>
              <a:rPr lang="fr-FR" i="1" dirty="0" smtClean="0"/>
              <a:t>1. Biphosphonates</a:t>
            </a:r>
            <a:endParaRPr lang="fr-FR" dirty="0" smtClean="0"/>
          </a:p>
          <a:p>
            <a:pPr>
              <a:buNone/>
            </a:pPr>
            <a:r>
              <a:rPr lang="fr-FR" dirty="0" smtClean="0"/>
              <a:t>    Ils sont </a:t>
            </a:r>
            <a:r>
              <a:rPr lang="fr-FR" dirty="0" err="1" smtClean="0"/>
              <a:t>hypocalcémiants</a:t>
            </a:r>
            <a:r>
              <a:rPr lang="fr-FR" dirty="0" smtClean="0"/>
              <a:t> parce qu’ils sont de puissants inhibiteurs de la résorption osseuse. Ils ont considérablement simplifié l’approche thérapeutique de l’hypercalcémie non accessible à un traitement étiologique (essentiellement les hypercalcémies paranéoplasiques).</a:t>
            </a:r>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i="1" dirty="0" smtClean="0"/>
              <a:t>2. </a:t>
            </a:r>
            <a:r>
              <a:rPr lang="fr-FR" i="1" dirty="0" err="1" smtClean="0"/>
              <a:t>Calcimimétiques</a:t>
            </a:r>
            <a:endParaRPr lang="fr-FR" dirty="0" smtClean="0"/>
          </a:p>
          <a:p>
            <a:pPr>
              <a:buNone/>
            </a:pPr>
            <a:r>
              <a:rPr lang="fr-FR" dirty="0" smtClean="0"/>
              <a:t>     Ces molécules agissent comme agonistes du calcium sur le récepteur membranaire au calcium (présent au niveau des cellules parathyroïdiennes </a:t>
            </a:r>
            <a:r>
              <a:rPr lang="fr-FR" dirty="0" err="1" smtClean="0"/>
              <a:t>adénomateuses</a:t>
            </a:r>
            <a:r>
              <a:rPr lang="fr-FR" dirty="0" smtClean="0"/>
              <a:t> ou néoplasiques et freinent la sécrétion de la parathormone. </a:t>
            </a:r>
          </a:p>
          <a:p>
            <a:r>
              <a:rPr lang="fr-FR" dirty="0" smtClean="0"/>
              <a:t>Ce traitement (</a:t>
            </a:r>
            <a:r>
              <a:rPr lang="fr-FR" dirty="0" err="1" smtClean="0"/>
              <a:t>cinacalcet</a:t>
            </a:r>
            <a:r>
              <a:rPr lang="fr-FR" dirty="0" smtClean="0"/>
              <a:t> : </a:t>
            </a:r>
            <a:r>
              <a:rPr lang="fr-FR" dirty="0" err="1" smtClean="0"/>
              <a:t>Mimpara</a:t>
            </a:r>
            <a:r>
              <a:rPr lang="fr-FR" dirty="0" smtClean="0"/>
              <a:t>) est actuellement utilisé pour les hypercalcémies des rares carcinomes parathyroïdiens et des HPT1 non accessibles à un traitement chirurgical, et dans les HPT secondaires de l’insuffisance rénale. </a:t>
            </a:r>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i="1" dirty="0" smtClean="0"/>
              <a:t>3. Traitement d’une hypercalcémie maligne</a:t>
            </a:r>
            <a:endParaRPr lang="fr-FR" dirty="0" smtClean="0"/>
          </a:p>
          <a:p>
            <a:pPr>
              <a:buNone/>
            </a:pPr>
            <a:r>
              <a:rPr lang="fr-FR" dirty="0" smtClean="0"/>
              <a:t>      Une hypercalcémie supérieure à 3,7 </a:t>
            </a:r>
            <a:r>
              <a:rPr lang="fr-FR" dirty="0" err="1" smtClean="0"/>
              <a:t>mmol</a:t>
            </a:r>
            <a:r>
              <a:rPr lang="fr-FR" dirty="0" smtClean="0"/>
              <a:t>/L (soit 150 mg/L) constitue une urgence médicale du fait de la survenue d’un coma avec collapsus et du risque d’arrêt cardiaque.</a:t>
            </a:r>
          </a:p>
          <a:p>
            <a:r>
              <a:rPr lang="fr-FR" dirty="0" smtClean="0"/>
              <a:t> Le traitement repose sur:</a:t>
            </a:r>
          </a:p>
          <a:p>
            <a:pPr>
              <a:buNone/>
            </a:pPr>
            <a:r>
              <a:rPr lang="fr-FR" dirty="0" smtClean="0"/>
              <a:t> - Une réhydratation par sérum physiologique.</a:t>
            </a:r>
          </a:p>
          <a:p>
            <a:pPr>
              <a:buNone/>
            </a:pPr>
            <a:r>
              <a:rPr lang="fr-FR" dirty="0" smtClean="0"/>
              <a:t> - La diurèse forcée par du furosémide n’est plus recommandée</a:t>
            </a:r>
          </a:p>
          <a:p>
            <a:pPr>
              <a:buNone/>
            </a:pPr>
            <a:r>
              <a:rPr lang="fr-FR" dirty="0" smtClean="0"/>
              <a:t>-  L’administration en perfusion lente de </a:t>
            </a:r>
            <a:r>
              <a:rPr lang="fr-FR" dirty="0" err="1" smtClean="0"/>
              <a:t>biphosphonate</a:t>
            </a:r>
            <a:r>
              <a:rPr lang="fr-FR" dirty="0" smtClean="0"/>
              <a:t> (90 mg de </a:t>
            </a:r>
            <a:r>
              <a:rPr lang="fr-FR" dirty="0" err="1" smtClean="0"/>
              <a:t>pamidronate</a:t>
            </a:r>
            <a:r>
              <a:rPr lang="fr-FR" dirty="0" smtClean="0"/>
              <a:t> ou 7,5 mg d’</a:t>
            </a:r>
            <a:r>
              <a:rPr lang="fr-FR" dirty="0" err="1" smtClean="0"/>
              <a:t>étidronate</a:t>
            </a:r>
            <a:r>
              <a:rPr lang="fr-FR" dirty="0" smtClean="0"/>
              <a:t>) permet de corriger la calcémie dans 80 % des cas, mais la durée de son effet varie de quelques jours à quelques semaines.</a:t>
            </a:r>
          </a:p>
          <a:p>
            <a:pPr>
              <a:buNone/>
            </a:pPr>
            <a:r>
              <a:rPr lang="fr-FR" dirty="0" smtClean="0"/>
              <a:t>-</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a:t>Une corticothérapie par voie IV est efficace dans les hypercalcémies des myélomes et des hémopathies. Enfin, une dialyse permet en urgence d’abaisser rapidement une hypercalcémie maligne et d’attendre le relais par les </a:t>
            </a:r>
            <a:r>
              <a:rPr lang="fr-FR"/>
              <a:t>autres </a:t>
            </a:r>
            <a:r>
              <a:rPr lang="fr-FR" smtClean="0"/>
              <a:t>traitements. </a:t>
            </a:r>
            <a:endParaRPr lang="fr-FR" dirty="0"/>
          </a:p>
          <a:p>
            <a:endParaRPr lang="fr-FR" dirty="0"/>
          </a:p>
          <a:p>
            <a:endParaRPr lang="fr-FR" dirty="0"/>
          </a:p>
        </p:txBody>
      </p:sp>
    </p:spTree>
    <p:extLst>
      <p:ext uri="{BB962C8B-B14F-4D97-AF65-F5344CB8AC3E}">
        <p14:creationId xmlns:p14="http://schemas.microsoft.com/office/powerpoint/2010/main" val="387590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Il représente 50% du calcium total , cependant: </a:t>
            </a:r>
          </a:p>
          <a:p>
            <a:r>
              <a:rPr lang="fr-FR" dirty="0" smtClean="0"/>
              <a:t> - l’acidose augmente la proportion de Ca</a:t>
            </a:r>
          </a:p>
          <a:p>
            <a:pPr>
              <a:buNone/>
            </a:pPr>
            <a:r>
              <a:rPr lang="fr-FR" dirty="0" smtClean="0"/>
              <a:t>        ionisé</a:t>
            </a:r>
          </a:p>
          <a:p>
            <a:pPr>
              <a:buNone/>
            </a:pPr>
            <a:r>
              <a:rPr lang="fr-FR" dirty="0" smtClean="0"/>
              <a:t>     - l’hyper protidémie augmente la calcémie </a:t>
            </a:r>
          </a:p>
          <a:p>
            <a:pPr>
              <a:buNone/>
            </a:pPr>
            <a:r>
              <a:rPr lang="fr-FR" dirty="0" smtClean="0"/>
              <a:t>       totale mais diminue le Ca ionisé</a:t>
            </a:r>
          </a:p>
          <a:p>
            <a:pPr>
              <a:buNone/>
            </a:pPr>
            <a:r>
              <a:rPr lang="fr-FR" dirty="0" smtClean="0"/>
              <a:t>     - l’augmentation du phosphore diminue le Ca</a:t>
            </a:r>
          </a:p>
          <a:p>
            <a:pPr>
              <a:buNone/>
            </a:pPr>
            <a:r>
              <a:rPr lang="fr-FR" dirty="0" smtClean="0"/>
              <a:t>       ionisé.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srcRect/>
          <a:stretch>
            <a:fillRect/>
          </a:stretch>
        </p:blipFill>
        <p:spPr bwMode="auto">
          <a:xfrm>
            <a:off x="714348" y="430188"/>
            <a:ext cx="7215238" cy="64278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Pathogénie</a:t>
            </a:r>
            <a:endParaRPr lang="fr-FR" dirty="0"/>
          </a:p>
        </p:txBody>
      </p:sp>
      <p:sp>
        <p:nvSpPr>
          <p:cNvPr id="3" name="Espace réservé du contenu 2"/>
          <p:cNvSpPr>
            <a:spLocks noGrp="1"/>
          </p:cNvSpPr>
          <p:nvPr>
            <p:ph idx="1"/>
          </p:nvPr>
        </p:nvSpPr>
        <p:spPr/>
        <p:txBody>
          <a:bodyPr>
            <a:normAutofit/>
          </a:bodyPr>
          <a:lstStyle/>
          <a:p>
            <a:r>
              <a:rPr lang="fr-FR" dirty="0" smtClean="0"/>
              <a:t>L’hypercalcémie est le résultat d’une dérégulation des flux entrant et sortant du calcium dans le compartiment sanguin suite à :</a:t>
            </a:r>
          </a:p>
          <a:p>
            <a:pPr>
              <a:buFontTx/>
              <a:buChar char="-"/>
            </a:pPr>
            <a:r>
              <a:rPr lang="fr-FR" dirty="0" smtClean="0"/>
              <a:t>L’augmentation des processus ostéolytiques </a:t>
            </a:r>
          </a:p>
          <a:p>
            <a:pPr>
              <a:buFontTx/>
              <a:buChar char="-"/>
            </a:pPr>
            <a:r>
              <a:rPr lang="fr-FR" dirty="0" smtClean="0"/>
              <a:t>Diminution de l’excrétion rénale  du Ca 2+</a:t>
            </a:r>
          </a:p>
          <a:p>
            <a:pPr>
              <a:buFontTx/>
              <a:buChar char="-"/>
            </a:pPr>
            <a:r>
              <a:rPr lang="fr-FR" dirty="0" smtClean="0"/>
              <a:t>Augmentation de l’absorption intestinale de Ca2+: soit en rapport avec un excès d’apport ou excès de métabolites actifs de la Vit 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Symptomatologie clinique </a:t>
            </a:r>
            <a:endParaRPr lang="fr-FR" dirty="0"/>
          </a:p>
        </p:txBody>
      </p:sp>
      <p:sp>
        <p:nvSpPr>
          <p:cNvPr id="3" name="Espace réservé du contenu 2"/>
          <p:cNvSpPr>
            <a:spLocks noGrp="1"/>
          </p:cNvSpPr>
          <p:nvPr>
            <p:ph idx="1"/>
          </p:nvPr>
        </p:nvSpPr>
        <p:spPr/>
        <p:txBody>
          <a:bodyPr/>
          <a:lstStyle/>
          <a:p>
            <a:r>
              <a:rPr lang="fr-FR" dirty="0" smtClean="0"/>
              <a:t>Les signes </a:t>
            </a:r>
            <a:r>
              <a:rPr lang="fr-FR" dirty="0" err="1" smtClean="0"/>
              <a:t>clq</a:t>
            </a:r>
            <a:r>
              <a:rPr lang="fr-FR" dirty="0" smtClean="0"/>
              <a:t> sont peu spécifiques </a:t>
            </a:r>
          </a:p>
          <a:p>
            <a:r>
              <a:rPr lang="fr-FR" dirty="0" smtClean="0"/>
              <a:t>Le Dg est évoqué devant un ensemble de signes </a:t>
            </a:r>
            <a:r>
              <a:rPr lang="fr-FR" dirty="0" err="1" smtClean="0"/>
              <a:t>clq</a:t>
            </a:r>
            <a:r>
              <a:rPr lang="fr-FR" dirty="0" smtClean="0"/>
              <a:t>;</a:t>
            </a:r>
          </a:p>
          <a:p>
            <a:r>
              <a:rPr lang="fr-FR" dirty="0" smtClean="0">
                <a:solidFill>
                  <a:srgbClr val="FF0000"/>
                </a:solidFill>
              </a:rPr>
              <a:t>Signes généraux:</a:t>
            </a:r>
            <a:r>
              <a:rPr lang="fr-FR" dirty="0" smtClean="0"/>
              <a:t> asthénie majeure  avec  apathie.</a:t>
            </a:r>
          </a:p>
          <a:p>
            <a:r>
              <a:rPr lang="fr-FR" dirty="0" smtClean="0">
                <a:solidFill>
                  <a:srgbClr val="FF0000"/>
                </a:solidFill>
              </a:rPr>
              <a:t>Signes </a:t>
            </a:r>
            <a:r>
              <a:rPr lang="fr-FR" dirty="0" err="1" smtClean="0">
                <a:solidFill>
                  <a:srgbClr val="FF0000"/>
                </a:solidFill>
              </a:rPr>
              <a:t>neuro</a:t>
            </a:r>
            <a:r>
              <a:rPr lang="fr-FR" dirty="0" smtClean="0">
                <a:solidFill>
                  <a:srgbClr val="FF0000"/>
                </a:solidFill>
              </a:rPr>
              <a:t>- psychiques: </a:t>
            </a:r>
            <a:r>
              <a:rPr lang="fr-FR" dirty="0" smtClean="0"/>
              <a:t>peuvent induire en erreur car essentiellement à type de psychasthénie, dépression et plus rarement état mélancolique, somnolence , altération de la conscience avec confusion voir psychose.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Symptomatologie clinique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rgbClr val="FF0000"/>
                </a:solidFill>
              </a:rPr>
              <a:t>Manifestations digestives: </a:t>
            </a:r>
          </a:p>
          <a:p>
            <a:pPr>
              <a:buNone/>
            </a:pPr>
            <a:r>
              <a:rPr lang="fr-FR" dirty="0" smtClean="0"/>
              <a:t>Anorexie , nausée , constipation et VMT sont </a:t>
            </a:r>
          </a:p>
          <a:p>
            <a:pPr>
              <a:buNone/>
            </a:pPr>
            <a:r>
              <a:rPr lang="fr-FR" dirty="0" smtClean="0"/>
              <a:t>extrêmement </a:t>
            </a:r>
            <a:r>
              <a:rPr lang="fr-FR" dirty="0" err="1" smtClean="0"/>
              <a:t>frq</a:t>
            </a:r>
            <a:r>
              <a:rPr lang="fr-FR" dirty="0" smtClean="0"/>
              <a:t>;</a:t>
            </a:r>
          </a:p>
          <a:p>
            <a:pPr>
              <a:buNone/>
            </a:pPr>
            <a:r>
              <a:rPr lang="fr-FR" dirty="0" smtClean="0"/>
              <a:t>Plus rarement la survenue d’une pancréatite </a:t>
            </a:r>
          </a:p>
          <a:p>
            <a:pPr>
              <a:buNone/>
            </a:pPr>
            <a:r>
              <a:rPr lang="fr-FR" dirty="0" smtClean="0"/>
              <a:t>calcifiante  peut évoquer le Dg .</a:t>
            </a:r>
          </a:p>
          <a:p>
            <a:r>
              <a:rPr lang="fr-FR" dirty="0" smtClean="0">
                <a:solidFill>
                  <a:srgbClr val="FF0000"/>
                </a:solidFill>
              </a:rPr>
              <a:t>Manifestations cardiovasculaires:  </a:t>
            </a:r>
          </a:p>
          <a:p>
            <a:pPr>
              <a:buNone/>
            </a:pPr>
            <a:r>
              <a:rPr lang="fr-FR" dirty="0" smtClean="0"/>
              <a:t>HTA avec raccourcissement du QT à l’ECG</a:t>
            </a:r>
          </a:p>
          <a:p>
            <a:pPr>
              <a:buNone/>
            </a:pPr>
            <a:r>
              <a:rPr lang="fr-FR" dirty="0" smtClean="0"/>
              <a:t>Les majorité des hypercalcémies modérées restent</a:t>
            </a:r>
          </a:p>
          <a:p>
            <a:pPr>
              <a:buNone/>
            </a:pPr>
            <a:r>
              <a:rPr lang="fr-FR" dirty="0" smtClean="0"/>
              <a:t> asymptomatiques et découverte fortuitement lors</a:t>
            </a:r>
          </a:p>
          <a:p>
            <a:pPr>
              <a:buNone/>
            </a:pPr>
            <a:r>
              <a:rPr lang="fr-FR" dirty="0" smtClean="0"/>
              <a:t> d’un dosage systématique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183</TotalTime>
  <Words>1373</Words>
  <Application>Microsoft Office PowerPoint</Application>
  <PresentationFormat>Affichage à l'écran (4:3)</PresentationFormat>
  <Paragraphs>156</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Apex</vt:lpstr>
      <vt:lpstr>Hypercalcémie</vt:lpstr>
      <vt:lpstr>Introduction:</vt:lpstr>
      <vt:lpstr>Définition biologique </vt:lpstr>
      <vt:lpstr>Présentation PowerPoint</vt:lpstr>
      <vt:lpstr>Présentation PowerPoint</vt:lpstr>
      <vt:lpstr>Présentation PowerPoint</vt:lpstr>
      <vt:lpstr>Pathogénie</vt:lpstr>
      <vt:lpstr>Symptomatologie clinique </vt:lpstr>
      <vt:lpstr>Symptomatologie clinique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Traitement: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Hypercalcémie</dc:title>
  <dc:creator>N'TIC</dc:creator>
  <cp:lastModifiedBy>Amine</cp:lastModifiedBy>
  <cp:revision>25</cp:revision>
  <dcterms:created xsi:type="dcterms:W3CDTF">2016-02-08T15:56:22Z</dcterms:created>
  <dcterms:modified xsi:type="dcterms:W3CDTF">2017-12-06T21:23:39Z</dcterms:modified>
</cp:coreProperties>
</file>