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71" r:id="rId6"/>
    <p:sldId id="274" r:id="rId7"/>
    <p:sldId id="270" r:id="rId8"/>
    <p:sldId id="269" r:id="rId9"/>
    <p:sldId id="275" r:id="rId10"/>
    <p:sldId id="268" r:id="rId11"/>
    <p:sldId id="266" r:id="rId12"/>
    <p:sldId id="279" r:id="rId13"/>
    <p:sldId id="276" r:id="rId14"/>
    <p:sldId id="278" r:id="rId15"/>
    <p:sldId id="277" r:id="rId16"/>
    <p:sldId id="267" r:id="rId17"/>
    <p:sldId id="264" r:id="rId18"/>
    <p:sldId id="265" r:id="rId19"/>
    <p:sldId id="280" r:id="rId20"/>
    <p:sldId id="260" r:id="rId21"/>
    <p:sldId id="263" r:id="rId22"/>
    <p:sldId id="262" r:id="rId23"/>
    <p:sldId id="261" r:id="rId24"/>
    <p:sldId id="281" r:id="rId25"/>
    <p:sldId id="284" r:id="rId26"/>
    <p:sldId id="282" r:id="rId27"/>
    <p:sldId id="28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34" y="2714620"/>
            <a:ext cx="8095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</a:rPr>
              <a:t>PHYSIOLOGIE DE L’HEMOSTASE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57884" y="5643578"/>
            <a:ext cx="2870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DR  H BEZZOU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311581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478631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5674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146761"/>
            <a:ext cx="4643470" cy="34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2804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85728"/>
            <a:ext cx="87154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2</a:t>
            </a:r>
            <a:r>
              <a:rPr lang="fr-FR" sz="3200" b="1" dirty="0" smtClean="0">
                <a:solidFill>
                  <a:srgbClr val="C00000"/>
                </a:solidFill>
              </a:rPr>
              <a:t>-la coagulation:</a:t>
            </a:r>
            <a:endParaRPr lang="fr-FR" sz="3200" dirty="0" smtClean="0"/>
          </a:p>
          <a:p>
            <a:r>
              <a:rPr lang="fr-FR" sz="2000" dirty="0" smtClean="0"/>
              <a:t>On </a:t>
            </a:r>
            <a:r>
              <a:rPr lang="fr-FR" sz="2000" dirty="0" smtClean="0"/>
              <a:t>peut schématiquement diviser la « cascade » de réactions de la </a:t>
            </a:r>
            <a:r>
              <a:rPr lang="fr-FR" sz="2000" dirty="0" smtClean="0"/>
              <a:t>coagulation </a:t>
            </a:r>
            <a:r>
              <a:rPr lang="fr-FR" sz="2000" dirty="0" smtClean="0"/>
              <a:t>en 3 </a:t>
            </a:r>
            <a:r>
              <a:rPr lang="fr-FR" sz="2000" dirty="0" smtClean="0"/>
              <a:t>étapes:</a:t>
            </a:r>
          </a:p>
          <a:p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a) La génération de la </a:t>
            </a:r>
            <a:r>
              <a:rPr lang="fr-FR" sz="2000" b="1" dirty="0" err="1" smtClean="0">
                <a:solidFill>
                  <a:srgbClr val="FF0000"/>
                </a:solidFill>
              </a:rPr>
              <a:t>prothrombinase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par l'aboutissement de 2 voies différentes de la coagulation appelées extrinsèque et intrinsèque</a:t>
            </a:r>
            <a:r>
              <a:rPr lang="fr-FR" sz="2000" dirty="0" smtClean="0"/>
              <a:t>.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b) La formation de thrombine </a:t>
            </a:r>
            <a:r>
              <a:rPr lang="fr-FR" sz="2000" dirty="0" smtClean="0"/>
              <a:t>ou la transformation de la prothrombine en thrombine par le complexe </a:t>
            </a:r>
            <a:r>
              <a:rPr lang="fr-FR" sz="2000" dirty="0" err="1" smtClean="0"/>
              <a:t>prothrombinase</a:t>
            </a:r>
            <a:r>
              <a:rPr lang="fr-FR" sz="2000" dirty="0" smtClean="0"/>
              <a:t>. 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c</a:t>
            </a:r>
            <a:r>
              <a:rPr lang="fr-FR" sz="2000" b="1" dirty="0" smtClean="0">
                <a:solidFill>
                  <a:srgbClr val="FF0000"/>
                </a:solidFill>
              </a:rPr>
              <a:t>) La formation de fibrine </a:t>
            </a:r>
            <a:r>
              <a:rPr lang="fr-FR" sz="2000" dirty="0" smtClean="0"/>
              <a:t>ou la transformation du fibrinogène en fibrine. 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Facteurs de coagulation et leurs inhibiteurs:  Les facteurs de coagulation sont des pro-enzymes synthétisés par l'hépatocyte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endParaRPr lang="fr-FR" sz="2000" b="1" dirty="0" smtClean="0">
              <a:solidFill>
                <a:srgbClr val="FF0000"/>
              </a:solidFill>
            </a:endParaRPr>
          </a:p>
          <a:p>
            <a:endParaRPr lang="fr-F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4474"/>
            <a:ext cx="8929718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5888"/>
            <a:ext cx="7500990" cy="659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096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357950" y="626820"/>
            <a:ext cx="25003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j-lt"/>
              </a:rPr>
              <a:t>Une altération de la  paroi vasculaire est à  l’origine d’un contact  entre le sang et le sous- endothélium.</a:t>
            </a:r>
          </a:p>
          <a:p>
            <a:r>
              <a:rPr lang="fr-FR" sz="2000" dirty="0" smtClean="0">
                <a:latin typeface="+mj-lt"/>
              </a:rPr>
              <a:t>Le facteur tissulaire  (FT) est exposé et se  lie au </a:t>
            </a:r>
            <a:r>
              <a:rPr lang="fr-FR" sz="2000" dirty="0" err="1" smtClean="0">
                <a:latin typeface="+mj-lt"/>
              </a:rPr>
              <a:t>FVIIa</a:t>
            </a:r>
            <a:r>
              <a:rPr lang="fr-FR" sz="2000" dirty="0" smtClean="0">
                <a:latin typeface="+mj-lt"/>
              </a:rPr>
              <a:t> ou FVII, qui  est ensuite activé  en </a:t>
            </a:r>
            <a:r>
              <a:rPr lang="fr-FR" sz="2000" dirty="0" err="1" smtClean="0">
                <a:latin typeface="+mj-lt"/>
              </a:rPr>
              <a:t>FVIIa</a:t>
            </a:r>
            <a:r>
              <a:rPr lang="fr-FR" sz="2000" dirty="0" smtClean="0">
                <a:latin typeface="+mj-lt"/>
              </a:rPr>
              <a:t>.</a:t>
            </a:r>
          </a:p>
          <a:p>
            <a:r>
              <a:rPr lang="fr-FR" sz="2000" dirty="0" smtClean="0">
                <a:latin typeface="+mj-lt"/>
              </a:rPr>
              <a:t>Le complexe entre le  FT et le </a:t>
            </a:r>
            <a:r>
              <a:rPr lang="fr-FR" sz="2000" dirty="0" err="1" smtClean="0">
                <a:latin typeface="+mj-lt"/>
              </a:rPr>
              <a:t>FVIIa</a:t>
            </a:r>
            <a:r>
              <a:rPr lang="fr-FR" sz="2000" dirty="0" smtClean="0">
                <a:latin typeface="+mj-lt"/>
              </a:rPr>
              <a:t> active le  FIX et le FX.</a:t>
            </a:r>
          </a:p>
          <a:p>
            <a:r>
              <a:rPr lang="fr-FR" sz="2000" dirty="0" smtClean="0">
                <a:latin typeface="+mj-lt"/>
              </a:rPr>
              <a:t>Le </a:t>
            </a:r>
            <a:r>
              <a:rPr lang="fr-FR" sz="2000" dirty="0" err="1" smtClean="0">
                <a:latin typeface="+mj-lt"/>
              </a:rPr>
              <a:t>FXa</a:t>
            </a:r>
            <a:r>
              <a:rPr lang="fr-FR" sz="2000" dirty="0" smtClean="0">
                <a:latin typeface="+mj-lt"/>
              </a:rPr>
              <a:t> se lie au </a:t>
            </a:r>
            <a:r>
              <a:rPr lang="fr-FR" sz="2000" dirty="0" err="1" smtClean="0">
                <a:latin typeface="+mj-lt"/>
              </a:rPr>
              <a:t>FVa</a:t>
            </a:r>
            <a:r>
              <a:rPr lang="fr-FR" sz="2000" dirty="0" smtClean="0">
                <a:latin typeface="+mj-lt"/>
              </a:rPr>
              <a:t>   sur la surface cellulaire.</a:t>
            </a:r>
            <a:endParaRPr lang="fr-FR" sz="20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607695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42910" y="285728"/>
            <a:ext cx="373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omic Sans MS" pitchFamily="66" charset="0"/>
              </a:rPr>
              <a:t>2. Phase d’amplification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29388" y="791721"/>
            <a:ext cx="24288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j-lt"/>
              </a:rPr>
              <a:t>Le complexe </a:t>
            </a:r>
            <a:r>
              <a:rPr lang="fr-FR" sz="2000" dirty="0" err="1" smtClean="0">
                <a:latin typeface="+mj-lt"/>
              </a:rPr>
              <a:t>FXa</a:t>
            </a:r>
            <a:r>
              <a:rPr lang="fr-FR" sz="2000" dirty="0" smtClean="0">
                <a:latin typeface="+mj-lt"/>
              </a:rPr>
              <a:t>/</a:t>
            </a:r>
            <a:r>
              <a:rPr lang="fr-FR" sz="2000" dirty="0" err="1" smtClean="0">
                <a:latin typeface="+mj-lt"/>
              </a:rPr>
              <a:t>FVa</a:t>
            </a:r>
            <a:r>
              <a:rPr lang="fr-FR" sz="2000" dirty="0" smtClean="0">
                <a:latin typeface="+mj-lt"/>
              </a:rPr>
              <a:t>  transforme de faibles  quantités de  prothrombine en  thrombine. </a:t>
            </a:r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La faible quantité de thrombine générée active localement les FVIII, FV, FXI et les plaquettes. </a:t>
            </a:r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Le </a:t>
            </a:r>
            <a:r>
              <a:rPr lang="fr-FR" sz="2000" dirty="0" err="1" smtClean="0">
                <a:latin typeface="+mj-lt"/>
              </a:rPr>
              <a:t>FXIa</a:t>
            </a:r>
            <a:r>
              <a:rPr lang="fr-FR" sz="2000" dirty="0" smtClean="0">
                <a:latin typeface="+mj-lt"/>
              </a:rPr>
              <a:t>  transforme le FIX en </a:t>
            </a:r>
            <a:r>
              <a:rPr lang="fr-FR" sz="2000" dirty="0" err="1" smtClean="0">
                <a:latin typeface="+mj-lt"/>
              </a:rPr>
              <a:t>FIXa</a:t>
            </a:r>
            <a:r>
              <a:rPr lang="fr-FR" sz="2000" dirty="0" smtClean="0">
                <a:latin typeface="+mj-lt"/>
              </a:rPr>
              <a:t>. </a:t>
            </a:r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Les plaquettes activées fixent les </a:t>
            </a:r>
            <a:r>
              <a:rPr lang="fr-FR" sz="2000" dirty="0" err="1" smtClean="0">
                <a:latin typeface="+mj-lt"/>
              </a:rPr>
              <a:t>FVa</a:t>
            </a:r>
            <a:r>
              <a:rPr lang="fr-FR" sz="2000" dirty="0" smtClean="0">
                <a:latin typeface="+mj-lt"/>
              </a:rPr>
              <a:t>, </a:t>
            </a:r>
            <a:r>
              <a:rPr lang="fr-FR" sz="2000" dirty="0" err="1" smtClean="0">
                <a:latin typeface="+mj-lt"/>
              </a:rPr>
              <a:t>FVIIIa</a:t>
            </a:r>
            <a:r>
              <a:rPr lang="fr-FR" sz="2000" dirty="0" smtClean="0">
                <a:latin typeface="+mj-lt"/>
              </a:rPr>
              <a:t>  et </a:t>
            </a:r>
            <a:r>
              <a:rPr lang="fr-FR" sz="2000" dirty="0" err="1" smtClean="0">
                <a:latin typeface="+mj-lt"/>
              </a:rPr>
              <a:t>FIXa</a:t>
            </a:r>
            <a:r>
              <a:rPr lang="fr-FR" sz="2000" dirty="0" smtClean="0">
                <a:latin typeface="+mj-lt"/>
              </a:rPr>
              <a:t>. </a:t>
            </a:r>
            <a:endParaRPr lang="fr-FR" sz="20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80" y="214290"/>
            <a:ext cx="62864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429388" y="357166"/>
            <a:ext cx="25003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complexe </a:t>
            </a:r>
            <a:r>
              <a:rPr lang="fr-FR" sz="2000" dirty="0" err="1" smtClean="0"/>
              <a:t>FVIIIa</a:t>
            </a:r>
            <a:r>
              <a:rPr lang="fr-FR" sz="2000" dirty="0" smtClean="0"/>
              <a:t>/</a:t>
            </a:r>
            <a:r>
              <a:rPr lang="fr-FR" sz="2000" dirty="0" err="1" smtClean="0"/>
              <a:t>FIXa</a:t>
            </a:r>
            <a:r>
              <a:rPr lang="fr-FR" sz="2000" dirty="0" smtClean="0"/>
              <a:t> active le FX à la surface des plaquettes activées</a:t>
            </a:r>
            <a:r>
              <a:rPr lang="fr-FR" sz="2000" dirty="0" smtClean="0"/>
              <a:t>..</a:t>
            </a:r>
          </a:p>
          <a:p>
            <a:r>
              <a:rPr lang="fr-FR" sz="2000" dirty="0" smtClean="0"/>
              <a:t>Le </a:t>
            </a:r>
            <a:r>
              <a:rPr lang="fr-FR" sz="2000" dirty="0" err="1" smtClean="0"/>
              <a:t>FXa</a:t>
            </a:r>
            <a:r>
              <a:rPr lang="fr-FR" sz="2000" dirty="0" smtClean="0"/>
              <a:t>, en association avec le </a:t>
            </a:r>
            <a:r>
              <a:rPr lang="fr-FR" sz="2000" dirty="0" err="1" smtClean="0"/>
              <a:t>FVa</a:t>
            </a:r>
            <a:r>
              <a:rPr lang="fr-FR" sz="2000" dirty="0" smtClean="0"/>
              <a:t>, transforme </a:t>
            </a:r>
            <a:r>
              <a:rPr lang="fr-FR" sz="2000" dirty="0" smtClean="0"/>
              <a:t>d’importantes quantités </a:t>
            </a:r>
            <a:r>
              <a:rPr lang="fr-FR" sz="2000" dirty="0" smtClean="0"/>
              <a:t>de prothrombine  en thrombine, engendrant ainsi un “pic de thrombine”. </a:t>
            </a:r>
            <a:endParaRPr lang="fr-FR" sz="2000" dirty="0" smtClean="0"/>
          </a:p>
          <a:p>
            <a:r>
              <a:rPr lang="fr-FR" sz="2000" dirty="0" smtClean="0"/>
              <a:t>Le “pic de thrombine”  provoque </a:t>
            </a:r>
            <a:r>
              <a:rPr lang="fr-FR" sz="2000" dirty="0" smtClean="0"/>
              <a:t>la transformation  </a:t>
            </a:r>
            <a:r>
              <a:rPr lang="fr-FR" sz="2000" dirty="0" smtClean="0"/>
              <a:t>du fibrinogène en fibrine  aboutissant à la formation  d’un caillot de fibrine  stable.  </a:t>
            </a:r>
            <a:endParaRPr lang="fr-F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44" y="214290"/>
            <a:ext cx="8858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3-Inhibiteurs </a:t>
            </a:r>
            <a:r>
              <a:rPr lang="fr-FR" sz="2400" dirty="0" smtClean="0">
                <a:latin typeface="Comic Sans MS" pitchFamily="66" charset="0"/>
              </a:rPr>
              <a:t>de la </a:t>
            </a:r>
            <a:r>
              <a:rPr lang="fr-FR" sz="2400" dirty="0" smtClean="0">
                <a:latin typeface="Comic Sans MS" pitchFamily="66" charset="0"/>
              </a:rPr>
              <a:t>coagulation</a:t>
            </a:r>
          </a:p>
          <a:p>
            <a:r>
              <a:rPr lang="fr-FR" sz="2000" dirty="0" smtClean="0">
                <a:latin typeface="+mj-lt"/>
              </a:rPr>
              <a:t>Dans le plasma, il existe plusieurs systèmes anticoagulants physiologiques dont le rôle est de maintenir l'équilibre hémostatique en contenant les réactions procoagulantes à un niveau basal. Les principaux inhibiteurs sont l'inhibiteur de la voie du facteur tissulaire (</a:t>
            </a:r>
            <a:r>
              <a:rPr lang="fr-FR" sz="2000" dirty="0" smtClean="0">
                <a:latin typeface="+mj-lt"/>
              </a:rPr>
              <a:t>TFPI), </a:t>
            </a:r>
            <a:r>
              <a:rPr lang="fr-FR" sz="2000" dirty="0" smtClean="0">
                <a:latin typeface="+mj-lt"/>
              </a:rPr>
              <a:t>l'antithrombine (AT), ainsi que les protéines C et S (PC et PS). </a:t>
            </a:r>
          </a:p>
          <a:p>
            <a:endParaRPr lang="fr-FR" sz="2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09824"/>
            <a:ext cx="7000923" cy="33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571480"/>
            <a:ext cx="850112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Définition:</a:t>
            </a:r>
          </a:p>
          <a:p>
            <a:r>
              <a:rPr lang="fr-FR" sz="2000" dirty="0" smtClean="0">
                <a:latin typeface="+mj-lt"/>
              </a:rPr>
              <a:t>L'hémostase est l'ensemble des mécanismes qui concourent à maintenir le sang à l'état fluide à l'intérieur des vaisseaux =&gt; soit arrêter les hémorragies et empêcher les thromboses).</a:t>
            </a:r>
          </a:p>
          <a:p>
            <a:r>
              <a:rPr lang="fr-FR" sz="2000" dirty="0" smtClean="0">
                <a:latin typeface="+mj-lt"/>
              </a:rPr>
              <a:t> On distingue classiquement trois temps</a:t>
            </a:r>
            <a:r>
              <a:rPr lang="fr-FR" sz="2000" dirty="0" smtClean="0">
                <a:latin typeface="+mj-lt"/>
              </a:rPr>
              <a:t>: </a:t>
            </a:r>
            <a:endParaRPr lang="fr-FR" sz="2000" dirty="0" smtClean="0">
              <a:latin typeface="+mj-lt"/>
            </a:endParaRPr>
          </a:p>
          <a:p>
            <a:endParaRPr lang="fr-FR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l'hémostase primaire </a:t>
            </a:r>
            <a:r>
              <a:rPr lang="fr-FR" sz="2000" dirty="0" smtClean="0">
                <a:latin typeface="+mj-lt"/>
              </a:rPr>
              <a:t>ferme la brèche vasculaire par un 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thrombus blanc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(clou plaquettaire ) , </a:t>
            </a:r>
          </a:p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la coagulation </a:t>
            </a:r>
            <a:r>
              <a:rPr lang="fr-FR" sz="2000" dirty="0" smtClean="0">
                <a:latin typeface="+mj-lt"/>
              </a:rPr>
              <a:t>consolide ce premier thrombus en formant un réseau de fibrine emprisonnant des globules rouges (thrombus rouge),</a:t>
            </a:r>
          </a:p>
          <a:p>
            <a:pPr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la fibrinolyse </a:t>
            </a:r>
            <a:r>
              <a:rPr lang="fr-FR" sz="2000" dirty="0" smtClean="0">
                <a:latin typeface="+mj-lt"/>
              </a:rPr>
              <a:t>, permet la destruction des caillots , ou la limitation de leur extension.</a:t>
            </a:r>
          </a:p>
          <a:p>
            <a:r>
              <a:rPr lang="fr-FR" sz="2000" dirty="0" smtClean="0">
                <a:latin typeface="+mj-lt"/>
              </a:rPr>
              <a:t> Ces trois temps sont initiés simultanément dès qu'est enclenché le processus d'hémostase et sont </a:t>
            </a:r>
            <a:r>
              <a:rPr lang="fr-FR" sz="2000" dirty="0" smtClean="0">
                <a:latin typeface="+mj-lt"/>
              </a:rPr>
              <a:t>interdépendants </a:t>
            </a:r>
            <a:endParaRPr lang="fr-FR" sz="2000" dirty="0" smtClean="0">
              <a:latin typeface="+mj-lt"/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428604"/>
            <a:ext cx="864399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3-La fibrinolyse</a:t>
            </a:r>
          </a:p>
          <a:p>
            <a:r>
              <a:rPr lang="fr-FR" sz="2000" dirty="0" smtClean="0"/>
              <a:t>C'est </a:t>
            </a:r>
            <a:r>
              <a:rPr lang="fr-FR" sz="2000" dirty="0" smtClean="0"/>
              <a:t>le processus enzymatique de dissolution de la fibrine. Quand un processus de coagulation intervient, il y a le déclenchement simultané de la fibrinolyse qui permettra de limiter l'extension d'un caillot et de le lyser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Le système fibrinolytique (comme celui de la coagulation) consiste en une cascade d'enzymes. Il y a des activateurs et des inhibiteurs qui régulent la formation de plasmine.  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Les </a:t>
            </a:r>
            <a:r>
              <a:rPr lang="fr-FR" sz="2000" b="1" dirty="0" smtClean="0">
                <a:solidFill>
                  <a:srgbClr val="FF0000"/>
                </a:solidFill>
              </a:rPr>
              <a:t>activateurs</a:t>
            </a:r>
            <a:r>
              <a:rPr lang="fr-FR" sz="2000" dirty="0" smtClean="0"/>
              <a:t>: </a:t>
            </a:r>
            <a:r>
              <a:rPr lang="fr-FR" sz="2000" dirty="0" smtClean="0"/>
              <a:t>Les principaux activateurs du plasminogène sont l'activateur tissulaire du plasminogène (tPA pour tissue </a:t>
            </a:r>
            <a:r>
              <a:rPr lang="fr-FR" sz="2000" dirty="0" err="1" smtClean="0"/>
              <a:t>plasminogen</a:t>
            </a:r>
            <a:r>
              <a:rPr lang="fr-FR" sz="2000" dirty="0" smtClean="0"/>
              <a:t> </a:t>
            </a:r>
            <a:r>
              <a:rPr lang="fr-FR" sz="2000" dirty="0" err="1" smtClean="0"/>
              <a:t>activator</a:t>
            </a:r>
            <a:r>
              <a:rPr lang="fr-FR" sz="2000" dirty="0" smtClean="0"/>
              <a:t>) et l'urokinase (u-PA). A la différence du </a:t>
            </a:r>
            <a:r>
              <a:rPr lang="fr-FR" sz="2000" dirty="0" err="1" smtClean="0"/>
              <a:t>t-PA</a:t>
            </a:r>
            <a:r>
              <a:rPr lang="fr-FR" sz="2000" dirty="0" smtClean="0"/>
              <a:t>, l'u-PA est capable de cliver le plasminogène efficacement en l'absence de fibrine</a:t>
            </a:r>
            <a:r>
              <a:rPr lang="fr-FR" sz="2000" dirty="0" smtClean="0"/>
              <a:t>.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Les </a:t>
            </a:r>
            <a:r>
              <a:rPr lang="fr-FR" sz="2000" b="1" dirty="0" smtClean="0">
                <a:solidFill>
                  <a:srgbClr val="FF0000"/>
                </a:solidFill>
              </a:rPr>
              <a:t>inhibiteurs: </a:t>
            </a:r>
            <a:r>
              <a:rPr lang="fr-FR" sz="2000" dirty="0" smtClean="0"/>
              <a:t>Les deux principaux inhibiteurs des activateurs du plasminogène sont le PAI-1 (pour </a:t>
            </a:r>
            <a:r>
              <a:rPr lang="fr-FR" sz="2000" dirty="0" err="1" smtClean="0"/>
              <a:t>plasminogen</a:t>
            </a:r>
            <a:r>
              <a:rPr lang="fr-FR" sz="2000" dirty="0" smtClean="0"/>
              <a:t> </a:t>
            </a:r>
            <a:r>
              <a:rPr lang="fr-FR" sz="2000" dirty="0" err="1" smtClean="0"/>
              <a:t>inhibitor</a:t>
            </a:r>
            <a:r>
              <a:rPr lang="fr-FR" sz="2000" dirty="0" smtClean="0"/>
              <a:t> type 1) et le PAI-2.  </a:t>
            </a:r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3582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357166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La dégradation de la fibrine (et/ou du fibrinogène</a:t>
            </a:r>
            <a:r>
              <a:rPr lang="fr-FR" sz="2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fr-FR" sz="2000" dirty="0" smtClean="0"/>
              <a:t>La fibrinolyse génère d'abord des produits de dégradation </a:t>
            </a:r>
            <a:r>
              <a:rPr lang="fr-FR" sz="2000" dirty="0" smtClean="0"/>
              <a:t>volumineux (PDF), </a:t>
            </a:r>
            <a:r>
              <a:rPr lang="fr-FR" sz="2000" dirty="0" smtClean="0"/>
              <a:t>puis par dégradation successive des produits plus petits comme les fragments DD (appelés D-Dimères) et E. Dans les cas de coagulopathies majeures ou dans les traitements thrombolytiques, on assiste également à la dégradation du fibrinogène (et plus seulement de la fibrine) avec apparition de produits D et E. 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Régulation de la </a:t>
            </a:r>
            <a:r>
              <a:rPr lang="fr-FR" sz="2000" b="1" dirty="0" smtClean="0">
                <a:solidFill>
                  <a:srgbClr val="FF0000"/>
                </a:solidFill>
              </a:rPr>
              <a:t>fibrinolyse</a:t>
            </a:r>
          </a:p>
          <a:p>
            <a:r>
              <a:rPr lang="fr-FR" sz="2000" dirty="0" smtClean="0">
                <a:solidFill>
                  <a:srgbClr val="002060"/>
                </a:solidFill>
              </a:rPr>
              <a:t>Le </a:t>
            </a:r>
            <a:r>
              <a:rPr lang="fr-FR" sz="2000" dirty="0" err="1" smtClean="0">
                <a:solidFill>
                  <a:srgbClr val="002060"/>
                </a:solidFill>
              </a:rPr>
              <a:t>Thrombin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Activatable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Fibrinolysis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Inhibitor</a:t>
            </a:r>
            <a:r>
              <a:rPr lang="fr-FR" sz="2000" dirty="0" smtClean="0">
                <a:solidFill>
                  <a:srgbClr val="002060"/>
                </a:solidFill>
              </a:rPr>
              <a:t> (ou TAFI) est un lien entre la coagulation et la fibrinolyse.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85728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smtClean="0">
                <a:solidFill>
                  <a:srgbClr val="C00000"/>
                </a:solidFill>
              </a:rPr>
              <a:t>4-Exploration </a:t>
            </a:r>
            <a:r>
              <a:rPr lang="fr-FR" sz="3200" b="1" dirty="0" smtClean="0">
                <a:solidFill>
                  <a:srgbClr val="C00000"/>
                </a:solidFill>
              </a:rPr>
              <a:t>de </a:t>
            </a:r>
            <a:r>
              <a:rPr lang="fr-FR" sz="3200" b="1" dirty="0" smtClean="0">
                <a:solidFill>
                  <a:srgbClr val="C00000"/>
                </a:solidFill>
              </a:rPr>
              <a:t>l'hémostase</a:t>
            </a:r>
          </a:p>
          <a:p>
            <a:r>
              <a:rPr lang="fr-FR" sz="2400" b="1" dirty="0" smtClean="0">
                <a:solidFill>
                  <a:srgbClr val="C00000"/>
                </a:solidFill>
              </a:rPr>
              <a:t>4.1-Exploration </a:t>
            </a:r>
            <a:r>
              <a:rPr lang="fr-FR" sz="2400" b="1" dirty="0" smtClean="0">
                <a:solidFill>
                  <a:srgbClr val="C00000"/>
                </a:solidFill>
              </a:rPr>
              <a:t>de l'hémostase </a:t>
            </a:r>
            <a:r>
              <a:rPr lang="fr-FR" sz="2400" b="1" dirty="0" smtClean="0">
                <a:solidFill>
                  <a:srgbClr val="C00000"/>
                </a:solidFill>
              </a:rPr>
              <a:t>primaire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• Numération </a:t>
            </a:r>
            <a:r>
              <a:rPr lang="fr-FR" sz="2000" b="1" dirty="0" smtClean="0">
                <a:solidFill>
                  <a:srgbClr val="FF0000"/>
                </a:solidFill>
              </a:rPr>
              <a:t>plaquettaire: </a:t>
            </a:r>
            <a:r>
              <a:rPr lang="fr-FR" sz="2000" dirty="0" smtClean="0"/>
              <a:t>un nombre de plaquettes normal ne préjuge pas de leur capacité fonctionnelle. 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• </a:t>
            </a:r>
            <a:r>
              <a:rPr lang="fr-FR" sz="2000" b="1" dirty="0" smtClean="0">
                <a:solidFill>
                  <a:srgbClr val="FF0000"/>
                </a:solidFill>
              </a:rPr>
              <a:t>Temps de saignement : </a:t>
            </a:r>
            <a:r>
              <a:rPr lang="fr-FR" sz="2000" dirty="0" smtClean="0"/>
              <a:t>explore l'hémostase primaire dans son ensemble. Il est mesuré à partir d'une incision fine pratiquée à l'avant-bras</a:t>
            </a:r>
            <a:r>
              <a:rPr lang="fr-FR" sz="2000" dirty="0" smtClean="0"/>
              <a:t>.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• Exploration fonctionnelle des plaquettes. </a:t>
            </a:r>
            <a:r>
              <a:rPr lang="fr-FR" sz="2000" dirty="0" smtClean="0"/>
              <a:t>L'étude in vitro de l'agrégation plaquettaire se fait après adjonction à un plasma riche en plaquettes de différents agents inducteurs de l'agrégation (collagène, ADP, adrénaline, acide arachidonique, etc.), puis mesure du changement de densité optique du plasma due à l'agrégation des plaquettes</a:t>
            </a:r>
            <a:r>
              <a:rPr lang="fr-FR" sz="2000" dirty="0" smtClean="0"/>
              <a:t>.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• </a:t>
            </a:r>
            <a:r>
              <a:rPr lang="fr-FR" sz="2000" b="1" dirty="0" err="1" smtClean="0">
                <a:solidFill>
                  <a:srgbClr val="FF0000"/>
                </a:solidFill>
              </a:rPr>
              <a:t>Médullogramme</a:t>
            </a:r>
            <a:r>
              <a:rPr lang="fr-FR" sz="2000" b="1" dirty="0" smtClean="0">
                <a:solidFill>
                  <a:srgbClr val="FF0000"/>
                </a:solidFill>
              </a:rPr>
              <a:t> : </a:t>
            </a:r>
            <a:r>
              <a:rPr lang="fr-FR" sz="2000" dirty="0" smtClean="0"/>
              <a:t>étude de la </a:t>
            </a:r>
            <a:r>
              <a:rPr lang="fr-FR" sz="2000" dirty="0" err="1" smtClean="0"/>
              <a:t>thrombopoïèse</a:t>
            </a:r>
            <a:r>
              <a:rPr lang="fr-FR" sz="2000" dirty="0" smtClean="0"/>
              <a:t>. Il permet de différencier les thrombopénies centrales des thrombopénies périphériques</a:t>
            </a:r>
            <a:r>
              <a:rPr lang="fr-FR" sz="2000" dirty="0" smtClean="0"/>
              <a:t>.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• </a:t>
            </a:r>
            <a:r>
              <a:rPr lang="fr-FR" sz="2000" b="1" dirty="0" smtClean="0">
                <a:solidFill>
                  <a:srgbClr val="FF0000"/>
                </a:solidFill>
              </a:rPr>
              <a:t>Dosage du facteur </a:t>
            </a:r>
            <a:r>
              <a:rPr lang="fr-FR" sz="2000" b="1" dirty="0" err="1" smtClean="0">
                <a:solidFill>
                  <a:srgbClr val="FF0000"/>
                </a:solidFill>
              </a:rPr>
              <a:t>von</a:t>
            </a:r>
            <a:r>
              <a:rPr lang="fr-FR" sz="2000" b="1" dirty="0" smtClean="0">
                <a:solidFill>
                  <a:srgbClr val="FF0000"/>
                </a:solidFill>
              </a:rPr>
              <a:t> Willebrand </a:t>
            </a:r>
            <a:r>
              <a:rPr lang="fr-FR" sz="2000" dirty="0" smtClean="0"/>
              <a:t>(activité et immunologique</a:t>
            </a:r>
            <a:r>
              <a:rPr lang="fr-FR" sz="2000" dirty="0" smtClean="0"/>
              <a:t>).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• </a:t>
            </a:r>
            <a:r>
              <a:rPr lang="fr-FR" sz="2000" b="1" dirty="0" smtClean="0">
                <a:solidFill>
                  <a:srgbClr val="FF0000"/>
                </a:solidFill>
              </a:rPr>
              <a:t>Mesure de la résistance capillaire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64399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4.2-Exploration </a:t>
            </a:r>
            <a:r>
              <a:rPr lang="fr-FR" sz="2400" b="1" dirty="0" smtClean="0">
                <a:solidFill>
                  <a:srgbClr val="C00000"/>
                </a:solidFill>
              </a:rPr>
              <a:t>de la coagulation 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FF0000"/>
                </a:solidFill>
              </a:rPr>
              <a:t>Temps </a:t>
            </a:r>
            <a:r>
              <a:rPr lang="fr-FR" sz="2000" b="1" dirty="0" smtClean="0">
                <a:solidFill>
                  <a:srgbClr val="FF0000"/>
                </a:solidFill>
              </a:rPr>
              <a:t>de Quick (TQ) ou temps de prothrombine (TP) 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il explore la voie extrinsèque de la coagulation (activité des facteurs VII, V, X, II). Ce test consiste à apprécier le temps que met un plasma à coaguler à la température de 37° C en présence de thromboplastine tissulaire et de calcium. </a:t>
            </a:r>
            <a:endParaRPr lang="fr-FR" sz="2000" dirty="0" smtClean="0"/>
          </a:p>
          <a:p>
            <a:r>
              <a:rPr lang="fr-FR" sz="2000" dirty="0" smtClean="0"/>
              <a:t>Le temps de coagulation du plasma du patient est comparé à celui d'un témoin </a:t>
            </a:r>
            <a:r>
              <a:rPr lang="fr-FR" sz="2000" dirty="0" smtClean="0"/>
              <a:t>normal</a:t>
            </a:r>
          </a:p>
          <a:p>
            <a:r>
              <a:rPr lang="fr-FR" sz="2000" dirty="0" smtClean="0"/>
              <a:t>Ce résultat peut être exprimé en pour-cent </a:t>
            </a:r>
            <a:r>
              <a:rPr lang="fr-FR" sz="2000" dirty="0" smtClean="0"/>
              <a:t>d'activité 70-100%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FF0000"/>
                </a:solidFill>
              </a:rPr>
              <a:t>Temps de thromboplastine partielle activée : TCA pour temps de </a:t>
            </a:r>
            <a:r>
              <a:rPr lang="fr-FR" sz="2000" b="1" dirty="0" err="1" smtClean="0">
                <a:solidFill>
                  <a:srgbClr val="FF0000"/>
                </a:solidFill>
              </a:rPr>
              <a:t>céphaline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activée </a:t>
            </a:r>
          </a:p>
          <a:p>
            <a:r>
              <a:rPr lang="fr-FR" sz="2000" dirty="0" smtClean="0"/>
              <a:t>il explore l'activité des facteurs impliqués dans la voie intrinsèque de la coagulation. Ce test mesure le temps de coagulation d'un plasma à 37° C en présence d'un activateur de surface, de phospholipides et de calcium rajouté en excès pour faire démarrer l'activation de la voie intrinsèque. ces normes peuvent être différentes </a:t>
            </a:r>
            <a:r>
              <a:rPr lang="fr-FR" sz="2000" dirty="0" smtClean="0"/>
              <a:t>par rapport a un </a:t>
            </a:r>
            <a:r>
              <a:rPr lang="fr-FR" sz="2000" dirty="0" err="1" smtClean="0"/>
              <a:t>temoin</a:t>
            </a:r>
            <a:r>
              <a:rPr lang="fr-FR" sz="2000" dirty="0" smtClean="0"/>
              <a:t> 15-20 secondes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5888"/>
            <a:ext cx="707236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571480"/>
            <a:ext cx="84296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• Dosage du fibrinogène : 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peut </a:t>
            </a:r>
            <a:r>
              <a:rPr lang="fr-FR" sz="2000" dirty="0" smtClean="0"/>
              <a:t>se faire par différentes méthodes, fonctionnelle, biochimique ou immunologique. La norme se situe entre 2 et 4 g/l. 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• </a:t>
            </a:r>
            <a:r>
              <a:rPr lang="fr-FR" sz="2000" b="1" dirty="0" smtClean="0">
                <a:solidFill>
                  <a:srgbClr val="FF0000"/>
                </a:solidFill>
              </a:rPr>
              <a:t>Dosage des différents facteurs de coagulation 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le choix des dosages à effectuer sera orienté par l'allongement de l'</a:t>
            </a:r>
            <a:r>
              <a:rPr lang="fr-FR" sz="2000" dirty="0" err="1" smtClean="0"/>
              <a:t>aPTT</a:t>
            </a:r>
            <a:r>
              <a:rPr lang="fr-FR" sz="2000" dirty="0" smtClean="0"/>
              <a:t> ou/et du TP. Pratiquement le dosage peut se faire par 2 techniques différentes. La première est la mesure de l'activité biologique d'un facteur effectuée par la correction apportée par le plasma à tester à un réactif dépourvu du facteur à doser. C’est la méthode la plus utilisée. La deuxième technique est le dosage immunologique à l'aide d'anticorps spécifique dirigé contre les différents facteurs de la coagulation. 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• </a:t>
            </a:r>
            <a:r>
              <a:rPr lang="fr-FR" sz="2000" b="1" dirty="0" smtClean="0">
                <a:solidFill>
                  <a:srgbClr val="FF0000"/>
                </a:solidFill>
              </a:rPr>
              <a:t>Dosage des inhibiteurs de la </a:t>
            </a:r>
            <a:r>
              <a:rPr lang="fr-FR" sz="2000" b="1" dirty="0" smtClean="0">
                <a:solidFill>
                  <a:srgbClr val="FF0000"/>
                </a:solidFill>
              </a:rPr>
              <a:t>coagulation: </a:t>
            </a:r>
          </a:p>
          <a:p>
            <a:r>
              <a:rPr lang="fr-FR" sz="2000" dirty="0" smtClean="0"/>
              <a:t>Pour </a:t>
            </a:r>
            <a:r>
              <a:rPr lang="fr-FR" sz="2000" dirty="0" smtClean="0"/>
              <a:t>doser l'AT et les protéines C et S, différents tests peuvent être utilisés. </a:t>
            </a:r>
            <a:endParaRPr lang="fr-FR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357166"/>
            <a:ext cx="85011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</a:rPr>
              <a:t>4.3-Tests </a:t>
            </a:r>
            <a:r>
              <a:rPr lang="fr-FR" sz="2400" b="1" dirty="0" smtClean="0">
                <a:solidFill>
                  <a:srgbClr val="C00000"/>
                </a:solidFill>
              </a:rPr>
              <a:t>explorant la </a:t>
            </a:r>
            <a:r>
              <a:rPr lang="fr-FR" sz="2400" b="1" dirty="0" smtClean="0">
                <a:solidFill>
                  <a:srgbClr val="C00000"/>
                </a:solidFill>
              </a:rPr>
              <a:t>fibrinolyse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• Mesure de l'activité globale du système </a:t>
            </a:r>
            <a:r>
              <a:rPr lang="fr-FR" sz="2000" b="1" dirty="0" smtClean="0">
                <a:solidFill>
                  <a:srgbClr val="FF0000"/>
                </a:solidFill>
              </a:rPr>
              <a:t>fibrinolytique: </a:t>
            </a:r>
          </a:p>
          <a:p>
            <a:r>
              <a:rPr lang="fr-FR" sz="2000" dirty="0" smtClean="0"/>
              <a:t>par </a:t>
            </a:r>
            <a:r>
              <a:rPr lang="fr-FR" sz="2000" dirty="0" smtClean="0"/>
              <a:t>des tests qui évaluent le temps qu'il faut pour lyser un caillot dans un tube.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• Mesure des acteurs du </a:t>
            </a:r>
            <a:r>
              <a:rPr lang="fr-FR" sz="2000" b="1" dirty="0" smtClean="0">
                <a:solidFill>
                  <a:srgbClr val="FF0000"/>
                </a:solidFill>
              </a:rPr>
              <a:t>système: </a:t>
            </a:r>
          </a:p>
          <a:p>
            <a:r>
              <a:rPr lang="fr-FR" sz="2000" dirty="0" smtClean="0"/>
              <a:t>que </a:t>
            </a:r>
            <a:r>
              <a:rPr lang="fr-FR" sz="2000" dirty="0" smtClean="0"/>
              <a:t>ce soit par des tests immunologiques ou par des tests fonctionnels. On peut ainsi mesurer le plasminogène, le </a:t>
            </a:r>
            <a:r>
              <a:rPr lang="fr-FR" sz="2000" dirty="0" err="1" smtClean="0"/>
              <a:t>t-PA</a:t>
            </a:r>
            <a:r>
              <a:rPr lang="fr-FR" sz="2000" dirty="0" smtClean="0"/>
              <a:t>, l'u-PA, le PAI-1, le PAI-2 et l'</a:t>
            </a:r>
            <a:r>
              <a:rPr lang="fr-FR" sz="2000" dirty="0" err="1" smtClean="0"/>
              <a:t>antiplasmine</a:t>
            </a:r>
            <a:r>
              <a:rPr lang="fr-FR" sz="2000" dirty="0" smtClean="0"/>
              <a:t>. 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• </a:t>
            </a:r>
            <a:r>
              <a:rPr lang="fr-FR" sz="2000" b="1" dirty="0" smtClean="0">
                <a:solidFill>
                  <a:srgbClr val="FF0000"/>
                </a:solidFill>
              </a:rPr>
              <a:t>Mesure des produits de l'activation de la </a:t>
            </a:r>
            <a:r>
              <a:rPr lang="fr-FR" sz="2000" b="1" dirty="0" smtClean="0">
                <a:solidFill>
                  <a:srgbClr val="FF0000"/>
                </a:solidFill>
              </a:rPr>
              <a:t>fibrinolyse: </a:t>
            </a:r>
          </a:p>
          <a:p>
            <a:r>
              <a:rPr lang="fr-FR" sz="2000" dirty="0" smtClean="0"/>
              <a:t>comme </a:t>
            </a:r>
            <a:r>
              <a:rPr lang="fr-FR" sz="2000" dirty="0" smtClean="0"/>
              <a:t>celle des produits de dégradation de la fibrine (D-Dimères). </a:t>
            </a:r>
            <a:endParaRPr lang="fr-F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759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3200" b="1" dirty="0" smtClean="0">
                <a:solidFill>
                  <a:srgbClr val="C00000"/>
                </a:solidFill>
                <a:latin typeface="+mj-lt"/>
              </a:rPr>
              <a:t>1-hémostase primaire</a:t>
            </a:r>
            <a:r>
              <a:rPr lang="fr-FR" sz="3200" b="1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fr-FR" sz="2000" dirty="0" smtClean="0">
                <a:latin typeface="+mj-lt"/>
              </a:rPr>
              <a:t>Immédiatement déclenchée dès qu'il ya une brèche vasculaire, elle aboutit à l'arrêt du saignement essentiellement pour les petits vaisseaux.       </a:t>
            </a:r>
          </a:p>
          <a:p>
            <a:r>
              <a:rPr lang="fr-FR" sz="2000" dirty="0" smtClean="0">
                <a:latin typeface="+mj-lt"/>
              </a:rPr>
              <a:t> 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Les acteurs:</a:t>
            </a:r>
          </a:p>
          <a:p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1.1- Endothélium  et paroi vasculaire:</a:t>
            </a:r>
            <a:endParaRPr lang="fr-FR" sz="24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intima: </a:t>
            </a:r>
            <a:r>
              <a:rPr lang="fr-FR" sz="2000" dirty="0" smtClean="0">
                <a:latin typeface="+mj-lt"/>
              </a:rPr>
              <a:t>couche continue monocellulaire de cellules endothéliales .Le sous-endothélium comporte du collagène très thrombogène. Les cellules endothéliales ont des fonctions </a:t>
            </a:r>
            <a:r>
              <a:rPr lang="fr-FR" sz="2000" dirty="0" smtClean="0">
                <a:latin typeface="+mj-lt"/>
              </a:rPr>
              <a:t>multiples </a:t>
            </a:r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Fonctions anti-thrombotiques </a:t>
            </a:r>
          </a:p>
          <a:p>
            <a:r>
              <a:rPr lang="fr-FR" sz="2000" dirty="0" smtClean="0">
                <a:latin typeface="+mj-lt"/>
              </a:rPr>
              <a:t>Fonctions prothrombotiques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 après activation, elles deviennent le support des réactions de la cascade de la coagulation. 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FT=&gt;initiation) </a:t>
            </a:r>
            <a:endParaRPr lang="fr-FR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fr-FR" sz="2000" dirty="0" smtClean="0">
                <a:latin typeface="+mj-lt"/>
              </a:rPr>
              <a:t>enfin ces cellules synthétisent :F. Willebrand, prostacycline (PGI2), (</a:t>
            </a:r>
            <a:r>
              <a:rPr lang="fr-FR" sz="2000" dirty="0" smtClean="0">
                <a:latin typeface="+mj-lt"/>
              </a:rPr>
              <a:t>FT</a:t>
            </a:r>
            <a:r>
              <a:rPr lang="fr-FR" sz="2000" dirty="0" smtClean="0">
                <a:latin typeface="+mj-lt"/>
              </a:rPr>
              <a:t>), thrombomoduline, activateur du plasminogène (</a:t>
            </a:r>
            <a:r>
              <a:rPr lang="fr-FR" sz="2000" dirty="0" smtClean="0">
                <a:latin typeface="+mj-lt"/>
              </a:rPr>
              <a:t>tPA</a:t>
            </a:r>
            <a:r>
              <a:rPr lang="fr-FR" sz="2000" dirty="0" smtClean="0">
                <a:latin typeface="+mj-lt"/>
              </a:rPr>
              <a:t>) et son inhibiteur (PAI</a:t>
            </a:r>
            <a:r>
              <a:rPr lang="fr-FR" sz="2000" dirty="0" smtClean="0">
                <a:latin typeface="+mj-lt"/>
              </a:rPr>
              <a:t>). </a:t>
            </a:r>
            <a:endParaRPr lang="fr-FR" sz="2000" dirty="0" smtClean="0">
              <a:latin typeface="+mj-lt"/>
            </a:endParaRPr>
          </a:p>
          <a:p>
            <a:endParaRPr lang="fr-FR" sz="2000" dirty="0" smtClean="0">
              <a:latin typeface="+mj-lt"/>
            </a:endParaRPr>
          </a:p>
          <a:p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média: </a:t>
            </a:r>
            <a:r>
              <a:rPr lang="fr-FR" sz="2000" dirty="0" smtClean="0">
                <a:latin typeface="+mj-lt"/>
              </a:rPr>
              <a:t>Elle est riche en fibres musculaires qui permettent la vasoconstriction et en fibroblastes</a:t>
            </a:r>
            <a:r>
              <a:rPr lang="fr-FR" sz="2000" dirty="0" smtClean="0">
                <a:latin typeface="+mj-lt"/>
              </a:rPr>
              <a:t>. 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06" y="71414"/>
            <a:ext cx="892971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</a:rPr>
              <a:t>1.2-Plaquettes</a:t>
            </a:r>
          </a:p>
          <a:p>
            <a:pPr marL="342900" indent="-342900"/>
            <a:r>
              <a:rPr lang="fr-FR" sz="2000" dirty="0" smtClean="0"/>
              <a:t>Les plaquettes sont des éléments "cellulaires" en forme de disque </a:t>
            </a:r>
            <a:r>
              <a:rPr lang="fr-FR" sz="2000" dirty="0" smtClean="0"/>
              <a:t>,de </a:t>
            </a:r>
            <a:r>
              <a:rPr lang="fr-FR" sz="2000" dirty="0" smtClean="0"/>
              <a:t>2-4 µ de diamètre, 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ne contenant </a:t>
            </a:r>
            <a:r>
              <a:rPr lang="fr-FR" sz="2000" dirty="0" smtClean="0"/>
              <a:t>pas de noyau. Elles sont formées : </a:t>
            </a:r>
            <a:endParaRPr lang="fr-FR" sz="2000" dirty="0" smtClean="0"/>
          </a:p>
          <a:p>
            <a:pPr marL="342900" indent="-342900"/>
            <a:r>
              <a:rPr lang="fr-FR" sz="2000" dirty="0" smtClean="0">
                <a:solidFill>
                  <a:srgbClr val="FF0000"/>
                </a:solidFill>
              </a:rPr>
              <a:t>a</a:t>
            </a:r>
            <a:r>
              <a:rPr lang="fr-FR" sz="2000" dirty="0" smtClean="0">
                <a:solidFill>
                  <a:srgbClr val="FF0000"/>
                </a:solidFill>
              </a:rPr>
              <a:t>-d'une </a:t>
            </a:r>
            <a:r>
              <a:rPr lang="fr-FR" sz="2000" dirty="0" smtClean="0">
                <a:solidFill>
                  <a:srgbClr val="FF0000"/>
                </a:solidFill>
              </a:rPr>
              <a:t>membrane </a:t>
            </a:r>
            <a:r>
              <a:rPr lang="fr-FR" sz="2000" dirty="0" smtClean="0"/>
              <a:t>riche en phospholipides, cholestérol, calcium et </a:t>
            </a:r>
            <a:r>
              <a:rPr lang="fr-FR" sz="2000" dirty="0" smtClean="0"/>
              <a:t>glycoprotéines (notamment </a:t>
            </a:r>
            <a:r>
              <a:rPr lang="fr-FR" sz="2000" dirty="0" err="1" smtClean="0"/>
              <a:t>GPIb</a:t>
            </a:r>
            <a:r>
              <a:rPr lang="fr-FR" sz="2000" dirty="0" smtClean="0"/>
              <a:t>-IX, </a:t>
            </a:r>
            <a:r>
              <a:rPr lang="fr-FR" sz="2000" dirty="0" err="1" smtClean="0"/>
              <a:t>GPIIb</a:t>
            </a:r>
            <a:r>
              <a:rPr lang="fr-FR" sz="2000" dirty="0" smtClean="0"/>
              <a:t>-</a:t>
            </a:r>
            <a:r>
              <a:rPr lang="fr-FR" sz="2000" dirty="0" err="1" smtClean="0"/>
              <a:t>IIIa</a:t>
            </a:r>
            <a:r>
              <a:rPr lang="fr-FR" sz="2000" dirty="0" smtClean="0"/>
              <a:t>) et contenant des récepteurs spécifiques, par ex. pour le facteur </a:t>
            </a:r>
            <a:r>
              <a:rPr lang="fr-FR" sz="2000" dirty="0" err="1" smtClean="0"/>
              <a:t>von</a:t>
            </a:r>
            <a:r>
              <a:rPr lang="fr-FR" sz="2000" dirty="0" smtClean="0"/>
              <a:t> Willebrand, le fibrinogène, l'ADP, l'adrénaline, </a:t>
            </a:r>
            <a:r>
              <a:rPr lang="fr-FR" sz="2000" dirty="0" smtClean="0"/>
              <a:t>la thrombine</a:t>
            </a:r>
          </a:p>
          <a:p>
            <a:pPr marL="342900" indent="-342900"/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b-d'un </a:t>
            </a:r>
            <a:r>
              <a:rPr lang="fr-FR" sz="2000" dirty="0" smtClean="0">
                <a:solidFill>
                  <a:srgbClr val="FF0000"/>
                </a:solidFill>
              </a:rPr>
              <a:t>cytoplasme </a:t>
            </a:r>
            <a:r>
              <a:rPr lang="fr-FR" sz="2000" dirty="0" smtClean="0"/>
              <a:t>riche en granules : 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⇒ </a:t>
            </a:r>
            <a:r>
              <a:rPr lang="fr-FR" sz="2000" dirty="0" smtClean="0"/>
              <a:t>granules denses ou delta, riches en calcium, ATP, ADP et </a:t>
            </a:r>
            <a:r>
              <a:rPr lang="fr-FR" sz="2000" dirty="0" smtClean="0"/>
              <a:t>sérotonine</a:t>
            </a:r>
          </a:p>
          <a:p>
            <a:pPr marL="342900" indent="-342900"/>
            <a:r>
              <a:rPr lang="fr-FR" sz="2000" dirty="0" smtClean="0"/>
              <a:t> </a:t>
            </a:r>
            <a:r>
              <a:rPr lang="fr-FR" sz="2000" dirty="0" smtClean="0"/>
              <a:t>⇒ granules alpha contenant du facteur </a:t>
            </a:r>
            <a:r>
              <a:rPr lang="fr-FR" sz="2000" dirty="0" err="1" smtClean="0"/>
              <a:t>von</a:t>
            </a:r>
            <a:r>
              <a:rPr lang="fr-FR" sz="2000" dirty="0" smtClean="0"/>
              <a:t> Willebrand et des facteurs spécifiquement plaquettaires (PF4, beta-</a:t>
            </a:r>
            <a:r>
              <a:rPr lang="fr-FR" sz="2000" dirty="0" err="1" smtClean="0"/>
              <a:t>thromboglobuline</a:t>
            </a:r>
            <a:r>
              <a:rPr lang="fr-FR" sz="2000" dirty="0" smtClean="0"/>
              <a:t>) 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⇒ </a:t>
            </a:r>
            <a:r>
              <a:rPr lang="fr-FR" sz="2000" dirty="0" smtClean="0"/>
              <a:t>lysosomes  </a:t>
            </a:r>
          </a:p>
          <a:p>
            <a:pPr marL="342900" indent="-342900"/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1.3-Facteur 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</a:rPr>
              <a:t>von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 Willebrand (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</a:rPr>
              <a:t>vWF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pPr marL="342900" indent="-342900"/>
            <a:r>
              <a:rPr lang="fr-FR" sz="2000" dirty="0" smtClean="0">
                <a:latin typeface="+mj-lt"/>
              </a:rPr>
              <a:t>polymère hétérogène, synthétisé par les cellules endothéliales +mégacaryocytes; </a:t>
            </a:r>
          </a:p>
          <a:p>
            <a:pPr marL="342900" indent="-342900"/>
            <a:r>
              <a:rPr lang="fr-FR" sz="2000" dirty="0" smtClean="0">
                <a:latin typeface="+mj-lt"/>
              </a:rPr>
              <a:t>présent dans le </a:t>
            </a:r>
            <a:r>
              <a:rPr lang="fr-FR" sz="2000" dirty="0" smtClean="0">
                <a:latin typeface="+mj-lt"/>
              </a:rPr>
              <a:t>plasma</a:t>
            </a:r>
            <a:r>
              <a:rPr lang="fr-FR" sz="2000" dirty="0" smtClean="0">
                <a:latin typeface="+mj-lt"/>
              </a:rPr>
              <a:t>, les plaquettes et le sous-endothélium. Dans le plasma, il </a:t>
            </a:r>
          </a:p>
          <a:p>
            <a:pPr marL="342900" indent="-342900"/>
            <a:r>
              <a:rPr lang="fr-FR" sz="2000" dirty="0" smtClean="0">
                <a:latin typeface="+mj-lt"/>
              </a:rPr>
              <a:t>circule lié au facteur anti-hémophilique A (facteur VIII ) qu'il protège contre la </a:t>
            </a:r>
          </a:p>
          <a:p>
            <a:pPr marL="342900" indent="-342900"/>
            <a:r>
              <a:rPr lang="fr-FR" sz="2000" dirty="0" smtClean="0">
                <a:latin typeface="+mj-lt"/>
              </a:rPr>
              <a:t>protéolyse.  </a:t>
            </a:r>
          </a:p>
          <a:p>
            <a:pPr marL="342900" indent="-342900"/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1.4-Fibrinogène </a:t>
            </a:r>
          </a:p>
          <a:p>
            <a:pPr marL="342900" indent="-342900"/>
            <a:r>
              <a:rPr lang="fr-FR" sz="2000" dirty="0" smtClean="0">
                <a:latin typeface="+mj-lt"/>
              </a:rPr>
              <a:t>Un dimère. Chaque monomère est composé de trois chaînes</a:t>
            </a:r>
            <a:endParaRPr lang="fr-FR" sz="2000" dirty="0" smtClean="0">
              <a:latin typeface="+mj-lt"/>
            </a:endParaRPr>
          </a:p>
          <a:p>
            <a:pPr marL="342900" indent="-342900"/>
            <a:endParaRPr lang="fr-FR" sz="2000" dirty="0" smtClean="0"/>
          </a:p>
          <a:p>
            <a:pPr marL="342900" indent="-342900"/>
            <a:endParaRPr lang="fr-F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572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6643734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7154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000" dirty="0" smtClean="0">
                <a:latin typeface="+mj-lt"/>
              </a:rPr>
              <a:t>La phase plaquettaire de l'hémostase intervient dans les secondes qui suivent la </a:t>
            </a:r>
            <a:endParaRPr lang="fr-FR" sz="2000" dirty="0" smtClean="0">
              <a:latin typeface="+mj-lt"/>
            </a:endParaRPr>
          </a:p>
          <a:p>
            <a:pPr marL="342900" indent="-342900"/>
            <a:r>
              <a:rPr lang="fr-FR" sz="2000" dirty="0" smtClean="0">
                <a:latin typeface="+mj-lt"/>
              </a:rPr>
              <a:t>Lésion vasculaire </a:t>
            </a:r>
            <a:r>
              <a:rPr lang="fr-FR" sz="2000" dirty="0" smtClean="0">
                <a:latin typeface="+mj-lt"/>
              </a:rPr>
              <a:t>et conduit à l'adhésion des plaquettes au sous-endothélium (et </a:t>
            </a:r>
            <a:endParaRPr lang="fr-FR" sz="2000" dirty="0" smtClean="0">
              <a:latin typeface="+mj-lt"/>
            </a:endParaRPr>
          </a:p>
          <a:p>
            <a:pPr marL="342900" indent="-342900"/>
            <a:r>
              <a:rPr lang="fr-FR" sz="2000" dirty="0" smtClean="0">
                <a:latin typeface="+mj-lt"/>
              </a:rPr>
              <a:t>donc </a:t>
            </a:r>
            <a:r>
              <a:rPr lang="fr-FR" sz="2000" dirty="0" smtClean="0">
                <a:latin typeface="+mj-lt"/>
              </a:rPr>
              <a:t>à la </a:t>
            </a:r>
            <a:r>
              <a:rPr lang="fr-FR" sz="2000" dirty="0" smtClean="0">
                <a:latin typeface="+mj-lt"/>
              </a:rPr>
              <a:t>formation </a:t>
            </a:r>
            <a:r>
              <a:rPr lang="fr-FR" sz="2000" dirty="0" smtClean="0">
                <a:latin typeface="+mj-lt"/>
              </a:rPr>
              <a:t>d'un clou hémostatique), à la sécrétion de substances par </a:t>
            </a:r>
            <a:r>
              <a:rPr lang="fr-FR" sz="2000" dirty="0" smtClean="0">
                <a:latin typeface="+mj-lt"/>
              </a:rPr>
              <a:t>les</a:t>
            </a:r>
          </a:p>
          <a:p>
            <a:pPr marL="342900" indent="-342900"/>
            <a:r>
              <a:rPr lang="fr-FR" sz="2000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plaquettes et </a:t>
            </a:r>
            <a:r>
              <a:rPr lang="fr-FR" sz="2000" dirty="0" smtClean="0">
                <a:latin typeface="+mj-lt"/>
              </a:rPr>
              <a:t>à </a:t>
            </a:r>
            <a:r>
              <a:rPr lang="fr-FR" sz="2000" dirty="0" smtClean="0">
                <a:latin typeface="+mj-lt"/>
              </a:rPr>
              <a:t>l’agrégation des plaquettes entre elles. </a:t>
            </a:r>
            <a:endParaRPr lang="fr-FR" sz="2000" dirty="0" smtClean="0">
              <a:latin typeface="+mj-lt"/>
            </a:endParaRPr>
          </a:p>
          <a:p>
            <a:pPr marL="342900" indent="-342900"/>
            <a:r>
              <a:rPr lang="fr-FR" sz="2000" dirty="0" smtClean="0">
                <a:latin typeface="+mj-lt"/>
              </a:rPr>
              <a:t>Elles  </a:t>
            </a:r>
            <a:r>
              <a:rPr lang="fr-FR" sz="2000" dirty="0" smtClean="0"/>
              <a:t>adhèrent aux structures sous-endothéliales : cette adhésion nécessite la 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fixation </a:t>
            </a:r>
            <a:r>
              <a:rPr lang="fr-FR" sz="2000" dirty="0" smtClean="0"/>
              <a:t>du facteur </a:t>
            </a:r>
            <a:r>
              <a:rPr lang="fr-FR" sz="2000" dirty="0" err="1" smtClean="0"/>
              <a:t>von</a:t>
            </a:r>
            <a:r>
              <a:rPr lang="fr-FR" sz="2000" dirty="0" smtClean="0"/>
              <a:t> Willebrand au complexe </a:t>
            </a:r>
            <a:r>
              <a:rPr lang="fr-FR" sz="2000" dirty="0" err="1" smtClean="0"/>
              <a:t>glycoprotéique</a:t>
            </a:r>
            <a:r>
              <a:rPr lang="fr-FR" sz="2000" dirty="0" smtClean="0"/>
              <a:t>  </a:t>
            </a:r>
            <a:r>
              <a:rPr lang="fr-FR" sz="2000" dirty="0" err="1" smtClean="0"/>
              <a:t>GPIb</a:t>
            </a:r>
            <a:r>
              <a:rPr lang="fr-FR" sz="2000" dirty="0" smtClean="0"/>
              <a:t>-IX. 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L'adhésion plaquettaire </a:t>
            </a:r>
            <a:r>
              <a:rPr lang="fr-FR" sz="2000" dirty="0" smtClean="0"/>
              <a:t>provoque leur activation, entraînant un changement de 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forme </a:t>
            </a:r>
            <a:r>
              <a:rPr lang="fr-FR" sz="2000" dirty="0" smtClean="0"/>
              <a:t>et </a:t>
            </a:r>
            <a:r>
              <a:rPr lang="fr-FR" sz="2000" dirty="0" smtClean="0"/>
              <a:t>une expulsion </a:t>
            </a:r>
            <a:r>
              <a:rPr lang="fr-FR" sz="2000" dirty="0" smtClean="0"/>
              <a:t>du contenu des granules </a:t>
            </a:r>
            <a:r>
              <a:rPr lang="fr-FR" sz="2000" dirty="0" smtClean="0">
                <a:solidFill>
                  <a:srgbClr val="FF0000"/>
                </a:solidFill>
              </a:rPr>
              <a:t>( </a:t>
            </a:r>
            <a:r>
              <a:rPr lang="fr-FR" sz="2000" dirty="0" smtClean="0">
                <a:solidFill>
                  <a:srgbClr val="FF0000"/>
                </a:solidFill>
              </a:rPr>
              <a:t>"release"), </a:t>
            </a:r>
            <a:r>
              <a:rPr lang="fr-FR" sz="2000" dirty="0" smtClean="0"/>
              <a:t>notamment </a:t>
            </a:r>
            <a:r>
              <a:rPr lang="fr-FR" sz="2000" dirty="0" smtClean="0"/>
              <a:t>de</a:t>
            </a:r>
          </a:p>
          <a:p>
            <a:pPr marL="342900" indent="-342900"/>
            <a:r>
              <a:rPr lang="fr-FR" sz="2000" dirty="0" smtClean="0"/>
              <a:t> </a:t>
            </a:r>
            <a:r>
              <a:rPr lang="fr-FR" sz="2000" dirty="0" smtClean="0"/>
              <a:t>l'ADP, ce qui va  </a:t>
            </a:r>
            <a:r>
              <a:rPr lang="fr-FR" sz="2000" dirty="0" smtClean="0"/>
              <a:t>provoquer </a:t>
            </a:r>
            <a:r>
              <a:rPr lang="fr-FR" sz="2000" dirty="0" smtClean="0"/>
              <a:t>l'activation d'autres plaquettes et leur agrégation </a:t>
            </a:r>
          </a:p>
          <a:p>
            <a:pPr marL="342900" indent="-342900"/>
            <a:r>
              <a:rPr lang="fr-FR" sz="2000" dirty="0" smtClean="0"/>
              <a:t>entre </a:t>
            </a:r>
            <a:r>
              <a:rPr lang="fr-FR" sz="2000" dirty="0" smtClean="0"/>
              <a:t>elles</a:t>
            </a:r>
            <a:r>
              <a:rPr lang="fr-FR" sz="2000" dirty="0" smtClean="0"/>
              <a:t>.</a:t>
            </a:r>
          </a:p>
          <a:p>
            <a:pPr marL="342900" indent="-342900"/>
            <a:endParaRPr lang="fr-FR" sz="2000" dirty="0" smtClean="0">
              <a:latin typeface="+mj-lt"/>
            </a:endParaRPr>
          </a:p>
          <a:p>
            <a:pPr marL="342900" indent="-342900"/>
            <a:r>
              <a:rPr lang="fr-FR" sz="2000" dirty="0" smtClean="0">
                <a:solidFill>
                  <a:srgbClr val="FF0000"/>
                </a:solidFill>
              </a:rPr>
              <a:t>Le collagène et la thrombine </a:t>
            </a:r>
            <a:r>
              <a:rPr lang="fr-FR" sz="2000" dirty="0" smtClean="0"/>
              <a:t>sont par ailleurs capables d'activer la voie de l'acide 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arachidonique</a:t>
            </a:r>
            <a:r>
              <a:rPr lang="fr-FR" sz="2000" dirty="0" smtClean="0"/>
              <a:t>, conduisant à la production de </a:t>
            </a:r>
            <a:r>
              <a:rPr lang="fr-FR" sz="2000" dirty="0" smtClean="0">
                <a:solidFill>
                  <a:srgbClr val="FF0000"/>
                </a:solidFill>
              </a:rPr>
              <a:t>thromboxane A2 </a:t>
            </a:r>
            <a:r>
              <a:rPr lang="fr-FR" sz="2000" dirty="0" smtClean="0"/>
              <a:t>qui a une action 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vasoconstrictrice </a:t>
            </a:r>
            <a:r>
              <a:rPr lang="fr-FR" sz="2000" dirty="0" smtClean="0"/>
              <a:t>et induit elle-même l'agrégation et la sécrétion plaquettaires. 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Ces </a:t>
            </a:r>
            <a:r>
              <a:rPr lang="fr-FR" sz="2000" dirty="0" smtClean="0"/>
              <a:t>réactions aboutissent à la formation du clou plaquettaire permettant l'arrêt </a:t>
            </a:r>
            <a:endParaRPr lang="fr-FR" sz="2000" dirty="0" smtClean="0"/>
          </a:p>
          <a:p>
            <a:pPr marL="342900" indent="-342900"/>
            <a:r>
              <a:rPr lang="fr-FR" sz="2000" dirty="0" smtClean="0"/>
              <a:t>transitoire </a:t>
            </a:r>
            <a:r>
              <a:rPr lang="fr-FR" sz="2000" dirty="0" smtClean="0"/>
              <a:t>du saignement. </a:t>
            </a:r>
          </a:p>
          <a:p>
            <a:pPr marL="342900" indent="-342900"/>
            <a:endParaRPr lang="fr-FR" sz="2000" dirty="0" smtClean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1704</Words>
  <PresentationFormat>Affichage à l'écran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Pctec</dc:creator>
  <cp:lastModifiedBy>Pctec</cp:lastModifiedBy>
  <cp:revision>26</cp:revision>
  <dcterms:created xsi:type="dcterms:W3CDTF">2017-01-12T20:49:20Z</dcterms:created>
  <dcterms:modified xsi:type="dcterms:W3CDTF">2017-01-13T22:59:56Z</dcterms:modified>
</cp:coreProperties>
</file>