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7" r:id="rId2"/>
    <p:sldId id="272" r:id="rId3"/>
    <p:sldId id="324" r:id="rId4"/>
    <p:sldId id="299" r:id="rId5"/>
    <p:sldId id="298" r:id="rId6"/>
    <p:sldId id="300" r:id="rId7"/>
    <p:sldId id="301" r:id="rId8"/>
    <p:sldId id="303" r:id="rId9"/>
    <p:sldId id="304" r:id="rId10"/>
    <p:sldId id="305" r:id="rId11"/>
    <p:sldId id="302"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3" r:id="rId29"/>
    <p:sldId id="322" r:id="rId30"/>
  </p:sldIdLst>
  <p:sldSz cx="9144000" cy="6858000" type="screen4x3"/>
  <p:notesSz cx="6858000" cy="9144000"/>
  <p:defaultTextStyle>
    <a:defPPr>
      <a:defRPr lang="zh-CN"/>
    </a:defPPr>
    <a:lvl1pPr algn="l" rtl="0" fontAlgn="base">
      <a:spcBef>
        <a:spcPct val="0"/>
      </a:spcBef>
      <a:spcAft>
        <a:spcPct val="0"/>
      </a:spcAft>
      <a:defRPr i="1" kern="1200">
        <a:solidFill>
          <a:schemeClr val="tx1"/>
        </a:solidFill>
        <a:latin typeface="Arial" charset="0"/>
        <a:ea typeface="华文细黑" pitchFamily="2" charset="-122"/>
        <a:cs typeface="+mn-cs"/>
      </a:defRPr>
    </a:lvl1pPr>
    <a:lvl2pPr marL="457200" algn="l" rtl="0" fontAlgn="base">
      <a:spcBef>
        <a:spcPct val="0"/>
      </a:spcBef>
      <a:spcAft>
        <a:spcPct val="0"/>
      </a:spcAft>
      <a:defRPr i="1" kern="1200">
        <a:solidFill>
          <a:schemeClr val="tx1"/>
        </a:solidFill>
        <a:latin typeface="Arial" charset="0"/>
        <a:ea typeface="华文细黑" pitchFamily="2" charset="-122"/>
        <a:cs typeface="+mn-cs"/>
      </a:defRPr>
    </a:lvl2pPr>
    <a:lvl3pPr marL="914400" algn="l" rtl="0" fontAlgn="base">
      <a:spcBef>
        <a:spcPct val="0"/>
      </a:spcBef>
      <a:spcAft>
        <a:spcPct val="0"/>
      </a:spcAft>
      <a:defRPr i="1" kern="1200">
        <a:solidFill>
          <a:schemeClr val="tx1"/>
        </a:solidFill>
        <a:latin typeface="Arial" charset="0"/>
        <a:ea typeface="华文细黑" pitchFamily="2" charset="-122"/>
        <a:cs typeface="+mn-cs"/>
      </a:defRPr>
    </a:lvl3pPr>
    <a:lvl4pPr marL="1371600" algn="l" rtl="0" fontAlgn="base">
      <a:spcBef>
        <a:spcPct val="0"/>
      </a:spcBef>
      <a:spcAft>
        <a:spcPct val="0"/>
      </a:spcAft>
      <a:defRPr i="1" kern="1200">
        <a:solidFill>
          <a:schemeClr val="tx1"/>
        </a:solidFill>
        <a:latin typeface="Arial" charset="0"/>
        <a:ea typeface="华文细黑" pitchFamily="2" charset="-122"/>
        <a:cs typeface="+mn-cs"/>
      </a:defRPr>
    </a:lvl4pPr>
    <a:lvl5pPr marL="1828800" algn="l" rtl="0" fontAlgn="base">
      <a:spcBef>
        <a:spcPct val="0"/>
      </a:spcBef>
      <a:spcAft>
        <a:spcPct val="0"/>
      </a:spcAft>
      <a:defRPr i="1" kern="1200">
        <a:solidFill>
          <a:schemeClr val="tx1"/>
        </a:solidFill>
        <a:latin typeface="Arial" charset="0"/>
        <a:ea typeface="华文细黑" pitchFamily="2" charset="-122"/>
        <a:cs typeface="+mn-cs"/>
      </a:defRPr>
    </a:lvl5pPr>
    <a:lvl6pPr marL="2286000" algn="l" defTabSz="914400" rtl="0" eaLnBrk="1" latinLnBrk="0" hangingPunct="1">
      <a:defRPr i="1" kern="1200">
        <a:solidFill>
          <a:schemeClr val="tx1"/>
        </a:solidFill>
        <a:latin typeface="Arial" charset="0"/>
        <a:ea typeface="华文细黑" pitchFamily="2" charset="-122"/>
        <a:cs typeface="+mn-cs"/>
      </a:defRPr>
    </a:lvl6pPr>
    <a:lvl7pPr marL="2743200" algn="l" defTabSz="914400" rtl="0" eaLnBrk="1" latinLnBrk="0" hangingPunct="1">
      <a:defRPr i="1" kern="1200">
        <a:solidFill>
          <a:schemeClr val="tx1"/>
        </a:solidFill>
        <a:latin typeface="Arial" charset="0"/>
        <a:ea typeface="华文细黑" pitchFamily="2" charset="-122"/>
        <a:cs typeface="+mn-cs"/>
      </a:defRPr>
    </a:lvl7pPr>
    <a:lvl8pPr marL="3200400" algn="l" defTabSz="914400" rtl="0" eaLnBrk="1" latinLnBrk="0" hangingPunct="1">
      <a:defRPr i="1" kern="1200">
        <a:solidFill>
          <a:schemeClr val="tx1"/>
        </a:solidFill>
        <a:latin typeface="Arial" charset="0"/>
        <a:ea typeface="华文细黑" pitchFamily="2" charset="-122"/>
        <a:cs typeface="+mn-cs"/>
      </a:defRPr>
    </a:lvl8pPr>
    <a:lvl9pPr marL="3657600" algn="l" defTabSz="914400" rtl="0" eaLnBrk="1" latinLnBrk="0" hangingPunct="1">
      <a:defRPr i="1" kern="1200">
        <a:solidFill>
          <a:schemeClr val="tx1"/>
        </a:solidFill>
        <a:latin typeface="Arial" charset="0"/>
        <a:ea typeface="华文细黑"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imgSz="1024x768" encoding="gb2312"/>
  <p:clrMru>
    <a:srgbClr val="008000"/>
    <a:srgbClr val="FF99CC"/>
    <a:srgbClr val="FF6699"/>
    <a:srgbClr val="993366"/>
    <a:srgbClr val="996600"/>
    <a:srgbClr val="FF0066"/>
    <a:srgbClr val="FFCC99"/>
    <a:srgbClr val="99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681" autoAdjust="0"/>
    <p:restoredTop sz="94548" autoAdjust="0"/>
  </p:normalViewPr>
  <p:slideViewPr>
    <p:cSldViewPr snapToGrid="0">
      <p:cViewPr varScale="1">
        <p:scale>
          <a:sx n="69" d="100"/>
          <a:sy n="69" d="100"/>
        </p:scale>
        <p:origin x="-12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69AEA1-2007-4AB3-8AC3-6E84F6AB953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DC7E21FD-8B12-4B8C-BD37-C939FA3CFDCF}">
      <dgm:prSet phldrT="[Texte]"/>
      <dgm:spPr/>
      <dgm:t>
        <a:bodyPr/>
        <a:lstStyle/>
        <a:p>
          <a:r>
            <a:rPr lang="fr-FR" dirty="0" smtClean="0"/>
            <a:t>Ascite</a:t>
          </a:r>
          <a:endParaRPr lang="fr-FR" dirty="0"/>
        </a:p>
      </dgm:t>
    </dgm:pt>
    <dgm:pt modelId="{34C88A02-4D65-4834-9596-5000156F3FEB}" type="parTrans" cxnId="{B2A26090-E5D2-4052-93AA-0715BAC74F1C}">
      <dgm:prSet/>
      <dgm:spPr/>
      <dgm:t>
        <a:bodyPr/>
        <a:lstStyle/>
        <a:p>
          <a:endParaRPr lang="fr-FR"/>
        </a:p>
      </dgm:t>
    </dgm:pt>
    <dgm:pt modelId="{5FA3DE0D-1D72-4033-954D-3F5FBC7B8151}" type="sibTrans" cxnId="{B2A26090-E5D2-4052-93AA-0715BAC74F1C}">
      <dgm:prSet/>
      <dgm:spPr/>
      <dgm:t>
        <a:bodyPr/>
        <a:lstStyle/>
        <a:p>
          <a:endParaRPr lang="fr-FR"/>
        </a:p>
      </dgm:t>
    </dgm:pt>
    <dgm:pt modelId="{085DF429-3C58-43B7-9736-4ACF9BDAA738}">
      <dgm:prSet phldrT="[Texte]"/>
      <dgm:spPr/>
      <dgm:t>
        <a:bodyPr/>
        <a:lstStyle/>
        <a:p>
          <a:r>
            <a:rPr lang="fr-FR" b="1" dirty="0" smtClean="0">
              <a:solidFill>
                <a:srgbClr val="FF0000"/>
              </a:solidFill>
            </a:rPr>
            <a:t>inflammatoire</a:t>
          </a:r>
          <a:endParaRPr lang="fr-FR" dirty="0"/>
        </a:p>
      </dgm:t>
    </dgm:pt>
    <dgm:pt modelId="{41967E6E-7476-488D-9BF5-4201415E4264}" type="parTrans" cxnId="{8DFF4B22-8ED3-4D45-958E-8A47F28ECC16}">
      <dgm:prSet/>
      <dgm:spPr/>
      <dgm:t>
        <a:bodyPr/>
        <a:lstStyle/>
        <a:p>
          <a:endParaRPr lang="fr-FR"/>
        </a:p>
      </dgm:t>
    </dgm:pt>
    <dgm:pt modelId="{1A06D2F7-5FFC-4A9D-A929-24F0460B0B3E}" type="sibTrans" cxnId="{8DFF4B22-8ED3-4D45-958E-8A47F28ECC16}">
      <dgm:prSet/>
      <dgm:spPr/>
      <dgm:t>
        <a:bodyPr/>
        <a:lstStyle/>
        <a:p>
          <a:endParaRPr lang="fr-FR"/>
        </a:p>
      </dgm:t>
    </dgm:pt>
    <dgm:pt modelId="{9349983C-B49D-4797-BB81-C2FD7C2CA663}">
      <dgm:prSet phldrT="[Texte]"/>
      <dgm:spPr/>
      <dgm:t>
        <a:bodyPr/>
        <a:lstStyle/>
        <a:p>
          <a:r>
            <a:rPr lang="fr-FR" b="1" dirty="0" smtClean="0">
              <a:solidFill>
                <a:srgbClr val="002060"/>
              </a:solidFill>
            </a:rPr>
            <a:t>mécanique.</a:t>
          </a:r>
          <a:endParaRPr lang="fr-FR" dirty="0"/>
        </a:p>
      </dgm:t>
    </dgm:pt>
    <dgm:pt modelId="{233D7374-2E68-4BB4-9A4F-FBDEB75788E3}" type="sibTrans" cxnId="{07ACF7A8-042C-443C-805E-A718D6D1F310}">
      <dgm:prSet/>
      <dgm:spPr/>
      <dgm:t>
        <a:bodyPr/>
        <a:lstStyle/>
        <a:p>
          <a:endParaRPr lang="fr-FR"/>
        </a:p>
      </dgm:t>
    </dgm:pt>
    <dgm:pt modelId="{91921A43-2C2E-46C4-9317-A3152610A868}" type="parTrans" cxnId="{07ACF7A8-042C-443C-805E-A718D6D1F310}">
      <dgm:prSet/>
      <dgm:spPr/>
      <dgm:t>
        <a:bodyPr/>
        <a:lstStyle/>
        <a:p>
          <a:endParaRPr lang="fr-FR"/>
        </a:p>
      </dgm:t>
    </dgm:pt>
    <dgm:pt modelId="{F416DA24-E879-488C-8879-AAB1FDE3FD96}" type="pres">
      <dgm:prSet presAssocID="{9469AEA1-2007-4AB3-8AC3-6E84F6AB953A}" presName="hierChild1" presStyleCnt="0">
        <dgm:presLayoutVars>
          <dgm:chPref val="1"/>
          <dgm:dir/>
          <dgm:animOne val="branch"/>
          <dgm:animLvl val="lvl"/>
          <dgm:resizeHandles/>
        </dgm:presLayoutVars>
      </dgm:prSet>
      <dgm:spPr/>
      <dgm:t>
        <a:bodyPr/>
        <a:lstStyle/>
        <a:p>
          <a:endParaRPr lang="fr-FR"/>
        </a:p>
      </dgm:t>
    </dgm:pt>
    <dgm:pt modelId="{B51A140E-12BF-4075-96CE-ED6E97BE7C8B}" type="pres">
      <dgm:prSet presAssocID="{DC7E21FD-8B12-4B8C-BD37-C939FA3CFDCF}" presName="hierRoot1" presStyleCnt="0"/>
      <dgm:spPr/>
    </dgm:pt>
    <dgm:pt modelId="{920FBF62-3154-47CD-9CFC-1CC8E74CB042}" type="pres">
      <dgm:prSet presAssocID="{DC7E21FD-8B12-4B8C-BD37-C939FA3CFDCF}" presName="composite" presStyleCnt="0"/>
      <dgm:spPr/>
    </dgm:pt>
    <dgm:pt modelId="{27DD8155-92F6-4060-B81C-B57A6986C988}" type="pres">
      <dgm:prSet presAssocID="{DC7E21FD-8B12-4B8C-BD37-C939FA3CFDCF}" presName="background" presStyleLbl="node0" presStyleIdx="0" presStyleCnt="1"/>
      <dgm:spPr/>
    </dgm:pt>
    <dgm:pt modelId="{9D2E5EED-1449-4155-BF76-453FA0CCC84B}" type="pres">
      <dgm:prSet presAssocID="{DC7E21FD-8B12-4B8C-BD37-C939FA3CFDCF}" presName="text" presStyleLbl="fgAcc0" presStyleIdx="0" presStyleCnt="1">
        <dgm:presLayoutVars>
          <dgm:chPref val="3"/>
        </dgm:presLayoutVars>
      </dgm:prSet>
      <dgm:spPr/>
      <dgm:t>
        <a:bodyPr/>
        <a:lstStyle/>
        <a:p>
          <a:endParaRPr lang="fr-FR"/>
        </a:p>
      </dgm:t>
    </dgm:pt>
    <dgm:pt modelId="{E4DEE1E0-8F71-42C9-87EF-5689D384E464}" type="pres">
      <dgm:prSet presAssocID="{DC7E21FD-8B12-4B8C-BD37-C939FA3CFDCF}" presName="hierChild2" presStyleCnt="0"/>
      <dgm:spPr/>
    </dgm:pt>
    <dgm:pt modelId="{7CC7447D-3715-4EBE-8927-559697712C62}" type="pres">
      <dgm:prSet presAssocID="{41967E6E-7476-488D-9BF5-4201415E4264}" presName="Name10" presStyleLbl="parChTrans1D2" presStyleIdx="0" presStyleCnt="2"/>
      <dgm:spPr/>
      <dgm:t>
        <a:bodyPr/>
        <a:lstStyle/>
        <a:p>
          <a:endParaRPr lang="fr-FR"/>
        </a:p>
      </dgm:t>
    </dgm:pt>
    <dgm:pt modelId="{B6B9281B-BCE3-428B-9DAE-05CDDC3347A4}" type="pres">
      <dgm:prSet presAssocID="{085DF429-3C58-43B7-9736-4ACF9BDAA738}" presName="hierRoot2" presStyleCnt="0"/>
      <dgm:spPr/>
    </dgm:pt>
    <dgm:pt modelId="{FCAAAA92-9038-4C8A-B2E8-3FF5D2AE4368}" type="pres">
      <dgm:prSet presAssocID="{085DF429-3C58-43B7-9736-4ACF9BDAA738}" presName="composite2" presStyleCnt="0"/>
      <dgm:spPr/>
    </dgm:pt>
    <dgm:pt modelId="{09EC66F3-6202-4056-8841-81830CA3CE0A}" type="pres">
      <dgm:prSet presAssocID="{085DF429-3C58-43B7-9736-4ACF9BDAA738}" presName="background2" presStyleLbl="node2" presStyleIdx="0" presStyleCnt="2"/>
      <dgm:spPr/>
    </dgm:pt>
    <dgm:pt modelId="{A4E01176-DE3C-4128-A963-D5B5301B6944}" type="pres">
      <dgm:prSet presAssocID="{085DF429-3C58-43B7-9736-4ACF9BDAA738}" presName="text2" presStyleLbl="fgAcc2" presStyleIdx="0" presStyleCnt="2">
        <dgm:presLayoutVars>
          <dgm:chPref val="3"/>
        </dgm:presLayoutVars>
      </dgm:prSet>
      <dgm:spPr/>
      <dgm:t>
        <a:bodyPr/>
        <a:lstStyle/>
        <a:p>
          <a:endParaRPr lang="fr-FR"/>
        </a:p>
      </dgm:t>
    </dgm:pt>
    <dgm:pt modelId="{E711990D-3A37-4145-B6C7-E64895E8C374}" type="pres">
      <dgm:prSet presAssocID="{085DF429-3C58-43B7-9736-4ACF9BDAA738}" presName="hierChild3" presStyleCnt="0"/>
      <dgm:spPr/>
    </dgm:pt>
    <dgm:pt modelId="{1CE88B88-876E-4A8D-A1E6-0C09F43A31CE}" type="pres">
      <dgm:prSet presAssocID="{91921A43-2C2E-46C4-9317-A3152610A868}" presName="Name10" presStyleLbl="parChTrans1D2" presStyleIdx="1" presStyleCnt="2"/>
      <dgm:spPr/>
      <dgm:t>
        <a:bodyPr/>
        <a:lstStyle/>
        <a:p>
          <a:endParaRPr lang="fr-FR"/>
        </a:p>
      </dgm:t>
    </dgm:pt>
    <dgm:pt modelId="{3531B4F1-E5F4-4E66-A838-A7259F036697}" type="pres">
      <dgm:prSet presAssocID="{9349983C-B49D-4797-BB81-C2FD7C2CA663}" presName="hierRoot2" presStyleCnt="0"/>
      <dgm:spPr/>
    </dgm:pt>
    <dgm:pt modelId="{34E35DF9-488A-4125-9D5D-D02C7B1DE198}" type="pres">
      <dgm:prSet presAssocID="{9349983C-B49D-4797-BB81-C2FD7C2CA663}" presName="composite2" presStyleCnt="0"/>
      <dgm:spPr/>
    </dgm:pt>
    <dgm:pt modelId="{6D37C602-97BD-419E-BB6F-C8C1CF2FD6C5}" type="pres">
      <dgm:prSet presAssocID="{9349983C-B49D-4797-BB81-C2FD7C2CA663}" presName="background2" presStyleLbl="node2" presStyleIdx="1" presStyleCnt="2"/>
      <dgm:spPr/>
    </dgm:pt>
    <dgm:pt modelId="{9F5918D0-FE76-49BB-8A6B-671761CC66CD}" type="pres">
      <dgm:prSet presAssocID="{9349983C-B49D-4797-BB81-C2FD7C2CA663}" presName="text2" presStyleLbl="fgAcc2" presStyleIdx="1" presStyleCnt="2">
        <dgm:presLayoutVars>
          <dgm:chPref val="3"/>
        </dgm:presLayoutVars>
      </dgm:prSet>
      <dgm:spPr/>
      <dgm:t>
        <a:bodyPr/>
        <a:lstStyle/>
        <a:p>
          <a:endParaRPr lang="fr-FR"/>
        </a:p>
      </dgm:t>
    </dgm:pt>
    <dgm:pt modelId="{C2DF073B-4337-4E49-98A5-0007A40A883D}" type="pres">
      <dgm:prSet presAssocID="{9349983C-B49D-4797-BB81-C2FD7C2CA663}" presName="hierChild3" presStyleCnt="0"/>
      <dgm:spPr/>
    </dgm:pt>
  </dgm:ptLst>
  <dgm:cxnLst>
    <dgm:cxn modelId="{07ACF7A8-042C-443C-805E-A718D6D1F310}" srcId="{DC7E21FD-8B12-4B8C-BD37-C939FA3CFDCF}" destId="{9349983C-B49D-4797-BB81-C2FD7C2CA663}" srcOrd="1" destOrd="0" parTransId="{91921A43-2C2E-46C4-9317-A3152610A868}" sibTransId="{233D7374-2E68-4BB4-9A4F-FBDEB75788E3}"/>
    <dgm:cxn modelId="{B2A26090-E5D2-4052-93AA-0715BAC74F1C}" srcId="{9469AEA1-2007-4AB3-8AC3-6E84F6AB953A}" destId="{DC7E21FD-8B12-4B8C-BD37-C939FA3CFDCF}" srcOrd="0" destOrd="0" parTransId="{34C88A02-4D65-4834-9596-5000156F3FEB}" sibTransId="{5FA3DE0D-1D72-4033-954D-3F5FBC7B8151}"/>
    <dgm:cxn modelId="{08717A3D-8A91-4D15-85AE-670B3836F9E9}" type="presOf" srcId="{91921A43-2C2E-46C4-9317-A3152610A868}" destId="{1CE88B88-876E-4A8D-A1E6-0C09F43A31CE}" srcOrd="0" destOrd="0" presId="urn:microsoft.com/office/officeart/2005/8/layout/hierarchy1"/>
    <dgm:cxn modelId="{200465CE-76D9-4A9B-B787-4D4C6536CD54}" type="presOf" srcId="{9349983C-B49D-4797-BB81-C2FD7C2CA663}" destId="{9F5918D0-FE76-49BB-8A6B-671761CC66CD}" srcOrd="0" destOrd="0" presId="urn:microsoft.com/office/officeart/2005/8/layout/hierarchy1"/>
    <dgm:cxn modelId="{8DFF4B22-8ED3-4D45-958E-8A47F28ECC16}" srcId="{DC7E21FD-8B12-4B8C-BD37-C939FA3CFDCF}" destId="{085DF429-3C58-43B7-9736-4ACF9BDAA738}" srcOrd="0" destOrd="0" parTransId="{41967E6E-7476-488D-9BF5-4201415E4264}" sibTransId="{1A06D2F7-5FFC-4A9D-A929-24F0460B0B3E}"/>
    <dgm:cxn modelId="{45693CB5-5FF5-4E86-8FB0-C66D5CEB71E7}" type="presOf" srcId="{DC7E21FD-8B12-4B8C-BD37-C939FA3CFDCF}" destId="{9D2E5EED-1449-4155-BF76-453FA0CCC84B}" srcOrd="0" destOrd="0" presId="urn:microsoft.com/office/officeart/2005/8/layout/hierarchy1"/>
    <dgm:cxn modelId="{FAC7E50E-9027-4AD4-A3E4-0F37EA4DF335}" type="presOf" srcId="{9469AEA1-2007-4AB3-8AC3-6E84F6AB953A}" destId="{F416DA24-E879-488C-8879-AAB1FDE3FD96}" srcOrd="0" destOrd="0" presId="urn:microsoft.com/office/officeart/2005/8/layout/hierarchy1"/>
    <dgm:cxn modelId="{BC99F7E7-72BD-4C60-83D2-631AB3BC2426}" type="presOf" srcId="{085DF429-3C58-43B7-9736-4ACF9BDAA738}" destId="{A4E01176-DE3C-4128-A963-D5B5301B6944}" srcOrd="0" destOrd="0" presId="urn:microsoft.com/office/officeart/2005/8/layout/hierarchy1"/>
    <dgm:cxn modelId="{AB180C79-0B6D-4824-80E7-2C6B873A40FA}" type="presOf" srcId="{41967E6E-7476-488D-9BF5-4201415E4264}" destId="{7CC7447D-3715-4EBE-8927-559697712C62}" srcOrd="0" destOrd="0" presId="urn:microsoft.com/office/officeart/2005/8/layout/hierarchy1"/>
    <dgm:cxn modelId="{C5ADA593-F4F3-4863-A9B0-680C8C1CBD1B}" type="presParOf" srcId="{F416DA24-E879-488C-8879-AAB1FDE3FD96}" destId="{B51A140E-12BF-4075-96CE-ED6E97BE7C8B}" srcOrd="0" destOrd="0" presId="urn:microsoft.com/office/officeart/2005/8/layout/hierarchy1"/>
    <dgm:cxn modelId="{B95B1E68-EA79-452C-9B67-303D7F96B1C1}" type="presParOf" srcId="{B51A140E-12BF-4075-96CE-ED6E97BE7C8B}" destId="{920FBF62-3154-47CD-9CFC-1CC8E74CB042}" srcOrd="0" destOrd="0" presId="urn:microsoft.com/office/officeart/2005/8/layout/hierarchy1"/>
    <dgm:cxn modelId="{6BE7394A-09BA-49C4-BFA2-0971474E0135}" type="presParOf" srcId="{920FBF62-3154-47CD-9CFC-1CC8E74CB042}" destId="{27DD8155-92F6-4060-B81C-B57A6986C988}" srcOrd="0" destOrd="0" presId="urn:microsoft.com/office/officeart/2005/8/layout/hierarchy1"/>
    <dgm:cxn modelId="{777BF422-D2B4-41A6-BC2B-6F700FBEC3EA}" type="presParOf" srcId="{920FBF62-3154-47CD-9CFC-1CC8E74CB042}" destId="{9D2E5EED-1449-4155-BF76-453FA0CCC84B}" srcOrd="1" destOrd="0" presId="urn:microsoft.com/office/officeart/2005/8/layout/hierarchy1"/>
    <dgm:cxn modelId="{B03A916E-F05C-4A7A-9283-B3EC4B4ABA0C}" type="presParOf" srcId="{B51A140E-12BF-4075-96CE-ED6E97BE7C8B}" destId="{E4DEE1E0-8F71-42C9-87EF-5689D384E464}" srcOrd="1" destOrd="0" presId="urn:microsoft.com/office/officeart/2005/8/layout/hierarchy1"/>
    <dgm:cxn modelId="{FCE8384A-7B39-41F7-B96F-FAC244A422E7}" type="presParOf" srcId="{E4DEE1E0-8F71-42C9-87EF-5689D384E464}" destId="{7CC7447D-3715-4EBE-8927-559697712C62}" srcOrd="0" destOrd="0" presId="urn:microsoft.com/office/officeart/2005/8/layout/hierarchy1"/>
    <dgm:cxn modelId="{DFFFD474-8B3D-44D4-9014-904789F01A9A}" type="presParOf" srcId="{E4DEE1E0-8F71-42C9-87EF-5689D384E464}" destId="{B6B9281B-BCE3-428B-9DAE-05CDDC3347A4}" srcOrd="1" destOrd="0" presId="urn:microsoft.com/office/officeart/2005/8/layout/hierarchy1"/>
    <dgm:cxn modelId="{B4779FD9-607F-472D-B65F-5F513CBD8BDB}" type="presParOf" srcId="{B6B9281B-BCE3-428B-9DAE-05CDDC3347A4}" destId="{FCAAAA92-9038-4C8A-B2E8-3FF5D2AE4368}" srcOrd="0" destOrd="0" presId="urn:microsoft.com/office/officeart/2005/8/layout/hierarchy1"/>
    <dgm:cxn modelId="{9CBECEA8-3C0C-420C-B46F-9F99C65DBC8F}" type="presParOf" srcId="{FCAAAA92-9038-4C8A-B2E8-3FF5D2AE4368}" destId="{09EC66F3-6202-4056-8841-81830CA3CE0A}" srcOrd="0" destOrd="0" presId="urn:microsoft.com/office/officeart/2005/8/layout/hierarchy1"/>
    <dgm:cxn modelId="{6B4E98CC-65BE-41E7-B957-3FC77F21E948}" type="presParOf" srcId="{FCAAAA92-9038-4C8A-B2E8-3FF5D2AE4368}" destId="{A4E01176-DE3C-4128-A963-D5B5301B6944}" srcOrd="1" destOrd="0" presId="urn:microsoft.com/office/officeart/2005/8/layout/hierarchy1"/>
    <dgm:cxn modelId="{FE6391C4-77C7-4017-9028-C6BCEB7513D8}" type="presParOf" srcId="{B6B9281B-BCE3-428B-9DAE-05CDDC3347A4}" destId="{E711990D-3A37-4145-B6C7-E64895E8C374}" srcOrd="1" destOrd="0" presId="urn:microsoft.com/office/officeart/2005/8/layout/hierarchy1"/>
    <dgm:cxn modelId="{7625218A-5FB2-4EE0-A270-AB40F01B6B83}" type="presParOf" srcId="{E4DEE1E0-8F71-42C9-87EF-5689D384E464}" destId="{1CE88B88-876E-4A8D-A1E6-0C09F43A31CE}" srcOrd="2" destOrd="0" presId="urn:microsoft.com/office/officeart/2005/8/layout/hierarchy1"/>
    <dgm:cxn modelId="{CCC4B73C-288A-4D4E-85F2-7CAEC1C4D259}" type="presParOf" srcId="{E4DEE1E0-8F71-42C9-87EF-5689D384E464}" destId="{3531B4F1-E5F4-4E66-A838-A7259F036697}" srcOrd="3" destOrd="0" presId="urn:microsoft.com/office/officeart/2005/8/layout/hierarchy1"/>
    <dgm:cxn modelId="{6D9A800E-5739-45EC-84E3-EDF4163CEFCC}" type="presParOf" srcId="{3531B4F1-E5F4-4E66-A838-A7259F036697}" destId="{34E35DF9-488A-4125-9D5D-D02C7B1DE198}" srcOrd="0" destOrd="0" presId="urn:microsoft.com/office/officeart/2005/8/layout/hierarchy1"/>
    <dgm:cxn modelId="{DBA70079-D137-4759-A5E2-017B2F17DCDF}" type="presParOf" srcId="{34E35DF9-488A-4125-9D5D-D02C7B1DE198}" destId="{6D37C602-97BD-419E-BB6F-C8C1CF2FD6C5}" srcOrd="0" destOrd="0" presId="urn:microsoft.com/office/officeart/2005/8/layout/hierarchy1"/>
    <dgm:cxn modelId="{E6EF655D-5C66-4820-AB21-09BE1E90FF60}" type="presParOf" srcId="{34E35DF9-488A-4125-9D5D-D02C7B1DE198}" destId="{9F5918D0-FE76-49BB-8A6B-671761CC66CD}" srcOrd="1" destOrd="0" presId="urn:microsoft.com/office/officeart/2005/8/layout/hierarchy1"/>
    <dgm:cxn modelId="{2E73E9BF-A251-4AC1-8AF8-FDCA47D378F8}" type="presParOf" srcId="{3531B4F1-E5F4-4E66-A838-A7259F036697}" destId="{C2DF073B-4337-4E49-98A5-0007A40A883D}"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vl1pPr>
          </a:lstStyle>
          <a:p>
            <a:endParaRPr lang="en-US" altLang="zh-CN"/>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vl1pPr>
          </a:lstStyle>
          <a:p>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lvl1pPr>
          </a:lstStyle>
          <a:p>
            <a:endParaRPr lang="en-US" altLang="zh-CN"/>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vl1pPr>
          </a:lstStyle>
          <a:p>
            <a:fld id="{EA854DE1-1ED0-482B-A97C-14F92CECBE78}" type="slidenum">
              <a:rPr lang="en-US" altLang="zh-CN"/>
              <a:pPr/>
              <a:t>‹N°›</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4" name="Picture 2" descr="websbook_2279434.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Rectangle 2"/>
          <p:cNvSpPr>
            <a:spLocks noGrp="1" noChangeArrowheads="1"/>
          </p:cNvSpPr>
          <p:nvPr>
            <p:ph type="ctrTitle"/>
          </p:nvPr>
        </p:nvSpPr>
        <p:spPr>
          <a:xfrm>
            <a:off x="2701925" y="2130425"/>
            <a:ext cx="4800600" cy="1470025"/>
          </a:xfrm>
          <a:prstGeom prst="rect">
            <a:avLst/>
          </a:prstGeom>
        </p:spPr>
        <p:txBody>
          <a:bodyPr/>
          <a:lstStyle>
            <a:lvl1pPr algn="l">
              <a:buClr>
                <a:srgbClr val="FFFFFF"/>
              </a:buClr>
              <a:defRPr sz="3600"/>
            </a:lvl1pPr>
          </a:lstStyle>
          <a:p>
            <a:r>
              <a:rPr lang="fr-FR" smtClean="0"/>
              <a:t>Cliquez pour modifier le style du titre</a:t>
            </a:r>
            <a:endParaRPr lang="en-US" dirty="0"/>
          </a:p>
        </p:txBody>
      </p:sp>
      <p:sp>
        <p:nvSpPr>
          <p:cNvPr id="8" name="Rectangle 3"/>
          <p:cNvSpPr>
            <a:spLocks noGrp="1" noChangeArrowheads="1"/>
          </p:cNvSpPr>
          <p:nvPr>
            <p:ph type="subTitle" idx="1"/>
          </p:nvPr>
        </p:nvSpPr>
        <p:spPr>
          <a:xfrm>
            <a:off x="2701925" y="3886200"/>
            <a:ext cx="4114800" cy="1752600"/>
          </a:xfrm>
          <a:prstGeom prst="rect">
            <a:avLst/>
          </a:prstGeom>
        </p:spPr>
        <p:txBody>
          <a:bodyPr/>
          <a:lstStyle>
            <a:lvl1pPr marL="0" indent="0">
              <a:buClr>
                <a:srgbClr val="FFFFFF"/>
              </a:buClr>
              <a:buFontTx/>
              <a:buNone/>
              <a:defRPr sz="3500" baseline="0"/>
            </a:lvl1pPr>
          </a:lstStyle>
          <a:p>
            <a:r>
              <a:rPr lang="fr-FR" smtClean="0"/>
              <a:t>Cliquez pour modifier le style des sous-titres du masque</a:t>
            </a:r>
            <a:endParaRPr lang="en-US" dirty="0"/>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5" name="Title 1"/>
          <p:cNvSpPr>
            <a:spLocks noGrp="1"/>
          </p:cNvSpPr>
          <p:nvPr>
            <p:ph type="title"/>
          </p:nvPr>
        </p:nvSpPr>
        <p:spPr>
          <a:xfrm>
            <a:off x="2703513" y="274638"/>
            <a:ext cx="6316662" cy="1143000"/>
          </a:xfrm>
          <a:prstGeom prst="rect">
            <a:avLst/>
          </a:prstGeom>
        </p:spPr>
        <p:txBody>
          <a:bodyPr/>
          <a:lstStyle/>
          <a:p>
            <a:r>
              <a:rPr lang="fr-FR" smtClean="0"/>
              <a:t>Cliquez pour modifier le style du titre</a:t>
            </a:r>
            <a:endParaRPr lang="en-US"/>
          </a:p>
        </p:txBody>
      </p:sp>
      <p:sp>
        <p:nvSpPr>
          <p:cNvPr id="6" name="Content Placeholder 2"/>
          <p:cNvSpPr>
            <a:spLocks noGrp="1"/>
          </p:cNvSpPr>
          <p:nvPr>
            <p:ph idx="1"/>
          </p:nvPr>
        </p:nvSpPr>
        <p:spPr>
          <a:xfrm>
            <a:off x="2693988" y="1600200"/>
            <a:ext cx="6326187"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539750" y="1341438"/>
            <a:ext cx="3956050" cy="4784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
        <p:nvSpPr>
          <p:cNvPr id="4" name="内容占位符 3"/>
          <p:cNvSpPr>
            <a:spLocks noGrp="1"/>
          </p:cNvSpPr>
          <p:nvPr>
            <p:ph sz="half" idx="2"/>
          </p:nvPr>
        </p:nvSpPr>
        <p:spPr>
          <a:xfrm>
            <a:off x="4648200" y="1341438"/>
            <a:ext cx="3956050" cy="4784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4" name="Title 1"/>
          <p:cNvSpPr>
            <a:spLocks noGrp="1"/>
          </p:cNvSpPr>
          <p:nvPr>
            <p:ph type="title"/>
          </p:nvPr>
        </p:nvSpPr>
        <p:spPr>
          <a:xfrm>
            <a:off x="2703513" y="274638"/>
            <a:ext cx="6316662" cy="1143000"/>
          </a:xfrm>
          <a:prstGeom prst="rect">
            <a:avLst/>
          </a:prstGeom>
        </p:spPr>
        <p:txBody>
          <a:bodyPr/>
          <a:lstStyle/>
          <a:p>
            <a:r>
              <a:rPr lang="fr-FR" smtClean="0"/>
              <a:t>Cliquez pour modifier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ltLang="zh-CN" smtClean="0"/>
              <a:t>Cliquez pour modifier le style du titre</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altLang="zh-CN" noProof="0" smtClean="0"/>
              <a:t>Cliquez sur l'icône pour ajouter une image</a:t>
            </a:r>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ltLang="zh-CN"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843213" y="404813"/>
            <a:ext cx="5832475" cy="692150"/>
          </a:xfrm>
          <a:prstGeom prst="rect">
            <a:avLst/>
          </a:prstGeom>
        </p:spPr>
        <p:txBody>
          <a:bodyPr/>
          <a:lstStyle/>
          <a:p>
            <a:r>
              <a:rPr lang="fr-FR" altLang="zh-CN" smtClean="0"/>
              <a:t>Cliquez pour modifier le style du titre</a:t>
            </a:r>
            <a:endParaRPr lang="zh-CN" altLang="en-US"/>
          </a:p>
        </p:txBody>
      </p:sp>
      <p:sp>
        <p:nvSpPr>
          <p:cNvPr id="3" name="竖排文字占位符 2"/>
          <p:cNvSpPr>
            <a:spLocks noGrp="1"/>
          </p:cNvSpPr>
          <p:nvPr>
            <p:ph type="body" orient="vert" idx="1"/>
          </p:nvPr>
        </p:nvSpPr>
        <p:spPr>
          <a:xfrm>
            <a:off x="468313" y="1298575"/>
            <a:ext cx="8207375" cy="4827588"/>
          </a:xfrm>
          <a:prstGeom prst="rect">
            <a:avLst/>
          </a:prstGeom>
        </p:spPr>
        <p:txBody>
          <a:bodyPr vert="eaVert"/>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260350"/>
            <a:ext cx="2057400" cy="5865813"/>
          </a:xfrm>
          <a:prstGeom prst="rect">
            <a:avLst/>
          </a:prstGeom>
        </p:spPr>
        <p:txBody>
          <a:bodyPr vert="eaVert"/>
          <a:lstStyle/>
          <a:p>
            <a:r>
              <a:rPr lang="fr-FR" altLang="zh-CN" smtClean="0"/>
              <a:t>Cliquez pour modifier le style du titre</a:t>
            </a:r>
            <a:endParaRPr lang="zh-CN" altLang="en-US"/>
          </a:p>
        </p:txBody>
      </p:sp>
      <p:sp>
        <p:nvSpPr>
          <p:cNvPr id="3" name="竖排文字占位符 2"/>
          <p:cNvSpPr>
            <a:spLocks noGrp="1"/>
          </p:cNvSpPr>
          <p:nvPr>
            <p:ph type="body" orient="vert" idx="1"/>
          </p:nvPr>
        </p:nvSpPr>
        <p:spPr>
          <a:xfrm>
            <a:off x="468313" y="260350"/>
            <a:ext cx="6019800" cy="5865813"/>
          </a:xfrm>
          <a:prstGeom prst="rect">
            <a:avLst/>
          </a:prstGeom>
        </p:spPr>
        <p:txBody>
          <a:bodyPr vert="eaVert"/>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a:prstGeom prst="rect">
            <a:avLst/>
          </a:prstGeo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935480"/>
            <a:ext cx="8229600" cy="4389120"/>
          </a:xfrm>
          <a:prstGeom prst="rect">
            <a:avLst/>
          </a:prstGeo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27DE792C-2558-46B7-9EFB-D07EF2C322D7}" type="datetimeFigureOut">
              <a:rPr lang="fr-FR" smtClean="0"/>
              <a:pPr/>
              <a:t>31/01/2017</a:t>
            </a:fld>
            <a:endParaRPr lang="fr-FR"/>
          </a:p>
        </p:txBody>
      </p:sp>
      <p:sp>
        <p:nvSpPr>
          <p:cNvPr id="5" name="Espace réservé du pied de page 4"/>
          <p:cNvSpPr>
            <a:spLocks noGrp="1"/>
          </p:cNvSpPr>
          <p:nvPr>
            <p:ph type="ftr" sz="quarter" idx="11"/>
          </p:nvPr>
        </p:nvSpPr>
        <p:spPr>
          <a:xfrm>
            <a:off x="2667000" y="6356350"/>
            <a:ext cx="3352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7924800" y="6356350"/>
            <a:ext cx="762000" cy="365125"/>
          </a:xfrm>
          <a:prstGeom prst="rect">
            <a:avLst/>
          </a:prstGeom>
        </p:spPr>
        <p:txBody>
          <a:bodyPr/>
          <a:lstStyle/>
          <a:p>
            <a:fld id="{F1858317-B53D-4067-8DED-1A626C5BC5B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a:prstGeom prst="rect">
            <a:avLst/>
          </a:prstGeo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27DE792C-2558-46B7-9EFB-D07EF2C322D7}" type="datetimeFigureOut">
              <a:rPr lang="fr-FR" smtClean="0"/>
              <a:pPr/>
              <a:t>31/01/2017</a:t>
            </a:fld>
            <a:endParaRPr lang="fr-FR"/>
          </a:p>
        </p:txBody>
      </p:sp>
      <p:sp>
        <p:nvSpPr>
          <p:cNvPr id="6" name="Espace réservé du pied de page 5"/>
          <p:cNvSpPr>
            <a:spLocks noGrp="1"/>
          </p:cNvSpPr>
          <p:nvPr>
            <p:ph type="ftr" sz="quarter" idx="11"/>
          </p:nvPr>
        </p:nvSpPr>
        <p:spPr>
          <a:xfrm>
            <a:off x="2667000" y="6356350"/>
            <a:ext cx="33528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7924800" y="6356350"/>
            <a:ext cx="762000" cy="365125"/>
          </a:xfrm>
          <a:prstGeom prst="rect">
            <a:avLst/>
          </a:prstGeom>
        </p:spPr>
        <p:txBody>
          <a:bodyPr/>
          <a:lstStyle/>
          <a:p>
            <a:fld id="{F1858317-B53D-4067-8DED-1A626C5BC5B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websbook_227943411.jpg"/>
          <p:cNvPicPr>
            <a:picLocks noChangeAspect="1"/>
          </p:cNvPicPr>
          <p:nvPr/>
        </p:nvPicPr>
        <p:blipFill>
          <a:blip r:embed="rId11"/>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7" r:id="rId1"/>
    <p:sldLayoutId id="2147483811" r:id="rId2"/>
    <p:sldLayoutId id="2147483812" r:id="rId3"/>
    <p:sldLayoutId id="2147483813" r:id="rId4"/>
    <p:sldLayoutId id="2147483814" r:id="rId5"/>
    <p:sldLayoutId id="2147483815" r:id="rId6"/>
    <p:sldLayoutId id="2147483816" r:id="rId7"/>
    <p:sldLayoutId id="2147483818" r:id="rId8"/>
    <p:sldLayoutId id="2147483819" r:id="rId9"/>
  </p:sldLayoutIdLst>
  <p:timing>
    <p:tnLst>
      <p:par>
        <p:cTn id="1" dur="indefinite" restart="never" nodeType="tmRoot"/>
      </p:par>
    </p:tnLst>
  </p:timing>
  <p:hf hdr="0" ftr="0"/>
  <p:txStyles>
    <p:titleStyle>
      <a:lvl1pPr algn="r" rtl="0" eaLnBrk="1" fontAlgn="base" hangingPunct="1">
        <a:spcBef>
          <a:spcPct val="0"/>
        </a:spcBef>
        <a:spcAft>
          <a:spcPct val="0"/>
        </a:spcAft>
        <a:defRPr sz="2400">
          <a:solidFill>
            <a:schemeClr val="tx1"/>
          </a:solidFill>
          <a:latin typeface="+mj-lt"/>
          <a:ea typeface="华文细黑" pitchFamily="2" charset="-122"/>
          <a:cs typeface="+mj-cs"/>
        </a:defRPr>
      </a:lvl1pPr>
      <a:lvl2pPr algn="r" rtl="0" eaLnBrk="1" fontAlgn="base" hangingPunct="1">
        <a:spcBef>
          <a:spcPct val="0"/>
        </a:spcBef>
        <a:spcAft>
          <a:spcPct val="0"/>
        </a:spcAft>
        <a:defRPr sz="2400">
          <a:solidFill>
            <a:schemeClr val="tx1"/>
          </a:solidFill>
          <a:latin typeface="Arial" charset="0"/>
          <a:ea typeface="华文细黑" pitchFamily="2" charset="-122"/>
        </a:defRPr>
      </a:lvl2pPr>
      <a:lvl3pPr algn="r" rtl="0" eaLnBrk="1" fontAlgn="base" hangingPunct="1">
        <a:spcBef>
          <a:spcPct val="0"/>
        </a:spcBef>
        <a:spcAft>
          <a:spcPct val="0"/>
        </a:spcAft>
        <a:defRPr sz="2400">
          <a:solidFill>
            <a:schemeClr val="tx1"/>
          </a:solidFill>
          <a:latin typeface="Arial" charset="0"/>
          <a:ea typeface="华文细黑" pitchFamily="2" charset="-122"/>
        </a:defRPr>
      </a:lvl3pPr>
      <a:lvl4pPr algn="r" rtl="0" eaLnBrk="1" fontAlgn="base" hangingPunct="1">
        <a:spcBef>
          <a:spcPct val="0"/>
        </a:spcBef>
        <a:spcAft>
          <a:spcPct val="0"/>
        </a:spcAft>
        <a:defRPr sz="2400">
          <a:solidFill>
            <a:schemeClr val="tx1"/>
          </a:solidFill>
          <a:latin typeface="Arial" charset="0"/>
          <a:ea typeface="华文细黑" pitchFamily="2" charset="-122"/>
        </a:defRPr>
      </a:lvl4pPr>
      <a:lvl5pPr algn="r" rtl="0" eaLnBrk="1" fontAlgn="base" hangingPunct="1">
        <a:spcBef>
          <a:spcPct val="0"/>
        </a:spcBef>
        <a:spcAft>
          <a:spcPct val="0"/>
        </a:spcAft>
        <a:defRPr sz="2400">
          <a:solidFill>
            <a:schemeClr val="tx1"/>
          </a:solidFill>
          <a:latin typeface="Arial" charset="0"/>
          <a:ea typeface="华文细黑" pitchFamily="2" charset="-122"/>
        </a:defRPr>
      </a:lvl5pPr>
      <a:lvl6pPr marL="457200" algn="l" rtl="0" eaLnBrk="1" fontAlgn="base" hangingPunct="1">
        <a:spcBef>
          <a:spcPct val="0"/>
        </a:spcBef>
        <a:spcAft>
          <a:spcPct val="0"/>
        </a:spcAft>
        <a:defRPr sz="2800">
          <a:solidFill>
            <a:schemeClr val="bg1"/>
          </a:solidFill>
          <a:latin typeface="Arial" charset="0"/>
          <a:ea typeface="黑体" pitchFamily="2" charset="-122"/>
        </a:defRPr>
      </a:lvl6pPr>
      <a:lvl7pPr marL="914400" algn="l" rtl="0" eaLnBrk="1" fontAlgn="base" hangingPunct="1">
        <a:spcBef>
          <a:spcPct val="0"/>
        </a:spcBef>
        <a:spcAft>
          <a:spcPct val="0"/>
        </a:spcAft>
        <a:defRPr sz="2800">
          <a:solidFill>
            <a:schemeClr val="bg1"/>
          </a:solidFill>
          <a:latin typeface="Arial" charset="0"/>
          <a:ea typeface="黑体" pitchFamily="2" charset="-122"/>
        </a:defRPr>
      </a:lvl7pPr>
      <a:lvl8pPr marL="1371600" algn="l" rtl="0" eaLnBrk="1" fontAlgn="base" hangingPunct="1">
        <a:spcBef>
          <a:spcPct val="0"/>
        </a:spcBef>
        <a:spcAft>
          <a:spcPct val="0"/>
        </a:spcAft>
        <a:defRPr sz="2800">
          <a:solidFill>
            <a:schemeClr val="bg1"/>
          </a:solidFill>
          <a:latin typeface="Arial" charset="0"/>
          <a:ea typeface="黑体" pitchFamily="2" charset="-122"/>
        </a:defRPr>
      </a:lvl8pPr>
      <a:lvl9pPr marL="1828800" algn="l" rtl="0" eaLnBrk="1" fontAlgn="base" hangingPunct="1">
        <a:spcBef>
          <a:spcPct val="0"/>
        </a:spcBef>
        <a:spcAft>
          <a:spcPct val="0"/>
        </a:spcAft>
        <a:defRPr sz="2800">
          <a:solidFill>
            <a:schemeClr val="bg1"/>
          </a:solidFill>
          <a:latin typeface="Arial" charset="0"/>
          <a:ea typeface="黑体" pitchFamily="2" charset="-122"/>
        </a:defRPr>
      </a:lvl9pPr>
    </p:titleStyle>
    <p:bodyStyle>
      <a:lvl1pPr marL="342900" indent="-342900" algn="l" rtl="0" eaLnBrk="1" fontAlgn="base" hangingPunct="1">
        <a:spcBef>
          <a:spcPct val="20000"/>
        </a:spcBef>
        <a:spcAft>
          <a:spcPct val="0"/>
        </a:spcAft>
        <a:buClr>
          <a:schemeClr val="accent1"/>
        </a:buClr>
        <a:buFont typeface="Wingdings" pitchFamily="2" charset="2"/>
        <a:buChar char="n"/>
        <a:defRPr sz="2000">
          <a:solidFill>
            <a:schemeClr val="tx1"/>
          </a:solidFill>
          <a:latin typeface="+mn-lt"/>
          <a:ea typeface="华文细黑" pitchFamily="2" charset="-122"/>
          <a:cs typeface="+mn-cs"/>
        </a:defRPr>
      </a:lvl1pPr>
      <a:lvl2pPr marL="742950" indent="-285750" algn="l" rtl="0" eaLnBrk="1" fontAlgn="base" hangingPunct="1">
        <a:spcBef>
          <a:spcPct val="20000"/>
        </a:spcBef>
        <a:spcAft>
          <a:spcPct val="0"/>
        </a:spcAft>
        <a:buClr>
          <a:schemeClr val="accent1"/>
        </a:buClr>
        <a:buFont typeface="Wingdings" pitchFamily="2" charset="2"/>
        <a:buChar char="n"/>
        <a:defRPr>
          <a:solidFill>
            <a:schemeClr val="tx1"/>
          </a:solidFill>
          <a:latin typeface="+mn-lt"/>
          <a:ea typeface="华文细黑" pitchFamily="2" charset="-122"/>
        </a:defRPr>
      </a:lvl2pPr>
      <a:lvl3pPr marL="1143000" indent="-228600" algn="l" rtl="0" eaLnBrk="1" fontAlgn="base" hangingPunct="1">
        <a:spcBef>
          <a:spcPct val="20000"/>
        </a:spcBef>
        <a:spcAft>
          <a:spcPct val="0"/>
        </a:spcAft>
        <a:buClr>
          <a:schemeClr val="accent2"/>
        </a:buClr>
        <a:buFont typeface="Wingdings" pitchFamily="2" charset="2"/>
        <a:buChar char="n"/>
        <a:defRPr sz="1600">
          <a:solidFill>
            <a:schemeClr val="tx1"/>
          </a:solidFill>
          <a:latin typeface="+mn-lt"/>
          <a:ea typeface="华文细黑" pitchFamily="2" charset="-122"/>
        </a:defRPr>
      </a:lvl3pPr>
      <a:lvl4pPr marL="1600200" indent="-228600" algn="l" rtl="0" eaLnBrk="1" fontAlgn="base" hangingPunct="1">
        <a:spcBef>
          <a:spcPct val="20000"/>
        </a:spcBef>
        <a:spcAft>
          <a:spcPct val="0"/>
        </a:spcAft>
        <a:buClr>
          <a:schemeClr val="hlink"/>
        </a:buClr>
        <a:buFont typeface="Wingdings" pitchFamily="2" charset="2"/>
        <a:buChar char="n"/>
        <a:defRPr sz="1400">
          <a:solidFill>
            <a:schemeClr val="tx1"/>
          </a:solidFill>
          <a:latin typeface="+mn-lt"/>
          <a:ea typeface="华文细黑" pitchFamily="2" charset="-122"/>
        </a:defRPr>
      </a:lvl4pPr>
      <a:lvl5pPr marL="2057400" indent="-228600" algn="l" rtl="0" eaLnBrk="1" fontAlgn="base" hangingPunct="1">
        <a:spcBef>
          <a:spcPct val="20000"/>
        </a:spcBef>
        <a:spcAft>
          <a:spcPct val="0"/>
        </a:spcAft>
        <a:buChar char="»"/>
        <a:defRPr>
          <a:solidFill>
            <a:schemeClr val="tx1"/>
          </a:solidFill>
          <a:latin typeface="+mn-lt"/>
          <a:ea typeface="华文细黑" pitchFamily="2" charset="-122"/>
        </a:defRPr>
      </a:lvl5pPr>
      <a:lvl6pPr marL="2514600" indent="-228600" algn="l" rtl="0" eaLnBrk="1" fontAlgn="base" hangingPunct="1">
        <a:spcBef>
          <a:spcPct val="20000"/>
        </a:spcBef>
        <a:spcAft>
          <a:spcPct val="0"/>
        </a:spcAft>
        <a:defRPr sz="2000">
          <a:solidFill>
            <a:schemeClr val="bg1"/>
          </a:solidFill>
          <a:latin typeface="+mn-lt"/>
          <a:ea typeface="+mn-ea"/>
        </a:defRPr>
      </a:lvl6pPr>
      <a:lvl7pPr marL="2971800" indent="-228600" algn="l" rtl="0" eaLnBrk="1" fontAlgn="base" hangingPunct="1">
        <a:spcBef>
          <a:spcPct val="20000"/>
        </a:spcBef>
        <a:spcAft>
          <a:spcPct val="0"/>
        </a:spcAft>
        <a:defRPr sz="2000">
          <a:solidFill>
            <a:schemeClr val="bg1"/>
          </a:solidFill>
          <a:latin typeface="+mn-lt"/>
          <a:ea typeface="+mn-ea"/>
        </a:defRPr>
      </a:lvl7pPr>
      <a:lvl8pPr marL="3429000" indent="-228600" algn="l" rtl="0" eaLnBrk="1" fontAlgn="base" hangingPunct="1">
        <a:spcBef>
          <a:spcPct val="20000"/>
        </a:spcBef>
        <a:spcAft>
          <a:spcPct val="0"/>
        </a:spcAft>
        <a:defRPr sz="2000">
          <a:solidFill>
            <a:schemeClr val="bg1"/>
          </a:solidFill>
          <a:latin typeface="+mn-lt"/>
          <a:ea typeface="+mn-ea"/>
        </a:defRPr>
      </a:lvl8pPr>
      <a:lvl9pPr marL="3886200" indent="-228600" algn="l" rtl="0" eaLnBrk="1" fontAlgn="base" hangingPunct="1">
        <a:spcBef>
          <a:spcPct val="20000"/>
        </a:spcBef>
        <a:spcAft>
          <a:spcPct val="0"/>
        </a:spcAft>
        <a:defRPr sz="2000">
          <a:solidFill>
            <a:schemeClr val="bg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hyperlink" Target="https://fr.wikipedia.org/w/index.php?title=Espace_inter-h%C3%A9pato-r%C3%A9nal&amp;action=edit&amp;redlink=1" TargetMode="External"/><Relationship Id="rId2" Type="http://schemas.openxmlformats.org/officeDocument/2006/relationships/hyperlink" Target="https://fr.wikipedia.org/wiki/%C3%89chographie" TargetMode="External"/><Relationship Id="rId1" Type="http://schemas.openxmlformats.org/officeDocument/2006/relationships/slideLayout" Target="../slideLayouts/slideLayout8.xml"/><Relationship Id="rId5" Type="http://schemas.openxmlformats.org/officeDocument/2006/relationships/image" Target="../media/image19.png"/><Relationship Id="rId4" Type="http://schemas.openxmlformats.org/officeDocument/2006/relationships/hyperlink" Target="https://fr.wikipedia.org/wiki/Cul-de-sac_de_Dougla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ln>
            <a:miter lim="800000"/>
            <a:headEnd/>
            <a:tailEnd/>
          </a:ln>
        </p:spPr>
        <p:txBody>
          <a:bodyPr/>
          <a:lstStyle/>
          <a:p>
            <a:endParaRPr lang="en-US" sz="3600" dirty="0" smtClean="0"/>
          </a:p>
        </p:txBody>
      </p:sp>
      <p:sp>
        <p:nvSpPr>
          <p:cNvPr id="4099" name="Title 5"/>
          <p:cNvSpPr>
            <a:spLocks noGrp="1"/>
          </p:cNvSpPr>
          <p:nvPr>
            <p:ph type="title"/>
          </p:nvPr>
        </p:nvSpPr>
        <p:spPr bwMode="auto">
          <a:xfrm>
            <a:off x="2843213" y="404813"/>
            <a:ext cx="5832475" cy="692150"/>
          </a:xfrm>
          <a:noFill/>
          <a:ln>
            <a:miter lim="800000"/>
            <a:headEnd/>
            <a:tailEnd/>
          </a:ln>
        </p:spPr>
        <p:txBody>
          <a:bodyPr vert="horz" wrap="square" lIns="91440" tIns="45720" rIns="91440" bIns="45720" numCol="1" anchor="t" anchorCtr="0" compatLnSpc="1">
            <a:prstTxWarp prst="textNoShape">
              <a:avLst/>
            </a:prstTxWarp>
          </a:bodyPr>
          <a:lstStyle/>
          <a:p>
            <a:endParaRPr lang="en-US" sz="3200" dirty="0" smtClean="0"/>
          </a:p>
        </p:txBody>
      </p:sp>
      <p:pic>
        <p:nvPicPr>
          <p:cNvPr id="1026" name="Picture 2" descr="C:\Users\user\Downloads\images.jpg"/>
          <p:cNvPicPr>
            <a:picLocks noChangeAspect="1" noChangeArrowheads="1"/>
          </p:cNvPicPr>
          <p:nvPr/>
        </p:nvPicPr>
        <p:blipFill>
          <a:blip r:embed="rId2"/>
          <a:srcRect/>
          <a:stretch>
            <a:fillRect/>
          </a:stretch>
        </p:blipFill>
        <p:spPr bwMode="auto">
          <a:xfrm>
            <a:off x="2291052" y="2565256"/>
            <a:ext cx="2205037" cy="1838325"/>
          </a:xfrm>
          <a:prstGeom prst="rect">
            <a:avLst/>
          </a:prstGeom>
          <a:noFill/>
        </p:spPr>
      </p:pic>
      <p:pic>
        <p:nvPicPr>
          <p:cNvPr id="1027" name="Picture 3" descr="C:\Users\user\Downloads\index.jpg"/>
          <p:cNvPicPr>
            <a:picLocks noChangeAspect="1" noChangeArrowheads="1"/>
          </p:cNvPicPr>
          <p:nvPr/>
        </p:nvPicPr>
        <p:blipFill>
          <a:blip r:embed="rId3"/>
          <a:srcRect/>
          <a:stretch>
            <a:fillRect/>
          </a:stretch>
        </p:blipFill>
        <p:spPr bwMode="auto">
          <a:xfrm>
            <a:off x="329191" y="3206894"/>
            <a:ext cx="1639887" cy="2465387"/>
          </a:xfrm>
          <a:prstGeom prst="rect">
            <a:avLst/>
          </a:prstGeom>
          <a:noFill/>
        </p:spPr>
      </p:pic>
      <p:pic>
        <p:nvPicPr>
          <p:cNvPr id="1028" name="Picture 4" descr="C:\Users\user\Downloads\index1.jpg"/>
          <p:cNvPicPr>
            <a:picLocks noChangeAspect="1" noChangeArrowheads="1"/>
          </p:cNvPicPr>
          <p:nvPr/>
        </p:nvPicPr>
        <p:blipFill>
          <a:blip r:embed="rId4"/>
          <a:srcRect/>
          <a:stretch>
            <a:fillRect/>
          </a:stretch>
        </p:blipFill>
        <p:spPr bwMode="auto">
          <a:xfrm>
            <a:off x="0" y="331066"/>
            <a:ext cx="1631950" cy="2482850"/>
          </a:xfrm>
          <a:prstGeom prst="rect">
            <a:avLst/>
          </a:prstGeom>
          <a:noFill/>
        </p:spPr>
      </p:pic>
      <p:pic>
        <p:nvPicPr>
          <p:cNvPr id="1029" name="Picture 5" descr="C:\Users\user\Downloads\index2.jpg"/>
          <p:cNvPicPr>
            <a:picLocks noChangeAspect="1" noChangeArrowheads="1"/>
          </p:cNvPicPr>
          <p:nvPr/>
        </p:nvPicPr>
        <p:blipFill>
          <a:blip r:embed="rId5"/>
          <a:srcRect/>
          <a:stretch>
            <a:fillRect/>
          </a:stretch>
        </p:blipFill>
        <p:spPr bwMode="auto">
          <a:xfrm>
            <a:off x="4946073" y="2022763"/>
            <a:ext cx="3702773" cy="2796743"/>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Donc </a:t>
            </a:r>
            <a:endParaRPr lang="fr-FR" dirty="0"/>
          </a:p>
        </p:txBody>
      </p:sp>
      <p:sp>
        <p:nvSpPr>
          <p:cNvPr id="3" name="Espace réservé du contenu 2"/>
          <p:cNvSpPr>
            <a:spLocks noGrp="1"/>
          </p:cNvSpPr>
          <p:nvPr>
            <p:ph idx="1"/>
          </p:nvPr>
        </p:nvSpPr>
        <p:spPr/>
        <p:txBody>
          <a:bodyPr/>
          <a:lstStyle/>
          <a:p>
            <a:r>
              <a:rPr lang="fr-FR" dirty="0" smtClean="0">
                <a:solidFill>
                  <a:srgbClr val="FF0000"/>
                </a:solidFill>
              </a:rPr>
              <a:t>L'exsudat </a:t>
            </a:r>
            <a:r>
              <a:rPr lang="fr-FR" dirty="0" smtClean="0"/>
              <a:t>est un liquide organique riche en protéines, due à une irritation du péritoine (inflammatoire ou néoplasique). Il s'ensuit une augmentation de la perméabilité capillaire. L'ascite est riche en albumine et en cellules.</a:t>
            </a:r>
          </a:p>
          <a:p>
            <a:endParaRPr lang="fr-FR" dirty="0" smtClean="0"/>
          </a:p>
          <a:p>
            <a:endParaRPr lang="fr-FR" dirty="0" smtClean="0"/>
          </a:p>
          <a:p>
            <a:r>
              <a:rPr lang="fr-FR" dirty="0" smtClean="0">
                <a:solidFill>
                  <a:srgbClr val="002060"/>
                </a:solidFill>
              </a:rPr>
              <a:t>Le transsudat</a:t>
            </a:r>
            <a:r>
              <a:rPr lang="fr-FR" dirty="0" smtClean="0"/>
              <a:t>, par rapport à l’exsudat, est composé de substances qui franchissent facilement les membranes : eau, sels minéraux, substances dont le poids moléculaire est faible. résulte d'un déséquilibre des échanges en eau et en électrolytes (avec passage dans la cavité péritonéale sans réabsorption équivalente au niveau des veines et des lymphatiques).</a:t>
            </a:r>
          </a:p>
          <a:p>
            <a:endParaRPr lang="fr-FR" dirty="0"/>
          </a:p>
        </p:txBody>
      </p:sp>
      <p:sp>
        <p:nvSpPr>
          <p:cNvPr id="4" name="Espace réservé de la date 3"/>
          <p:cNvSpPr>
            <a:spLocks noGrp="1"/>
          </p:cNvSpPr>
          <p:nvPr>
            <p:ph type="dt" sz="half" idx="10"/>
          </p:nvPr>
        </p:nvSpPr>
        <p:spPr/>
        <p:txBody>
          <a:bodyPr/>
          <a:lstStyle/>
          <a:p>
            <a:fld id="{8C3DC69D-646B-4850-B718-571B4A6965E9}"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Ainsi</a:t>
            </a:r>
            <a:endParaRPr lang="fr-FR" dirty="0"/>
          </a:p>
        </p:txBody>
      </p:sp>
      <p:sp>
        <p:nvSpPr>
          <p:cNvPr id="3" name="Espace réservé du contenu 2"/>
          <p:cNvSpPr>
            <a:spLocks noGrp="1"/>
          </p:cNvSpPr>
          <p:nvPr>
            <p:ph idx="1"/>
          </p:nvPr>
        </p:nvSpPr>
        <p:spPr/>
        <p:txBody>
          <a:bodyPr/>
          <a:lstStyle/>
          <a:p>
            <a:pPr>
              <a:buFont typeface="Wingdings" pitchFamily="2" charset="2"/>
              <a:buChar char="q"/>
            </a:pPr>
            <a:r>
              <a:rPr lang="fr-FR" b="1" dirty="0" smtClean="0">
                <a:solidFill>
                  <a:srgbClr val="FF0000"/>
                </a:solidFill>
              </a:rPr>
              <a:t>Ascites d'origine inflammatoire </a:t>
            </a:r>
            <a:r>
              <a:rPr lang="fr-FR" b="1" dirty="0" smtClean="0"/>
              <a:t>: elles sont dues à une irritation du péritoine :</a:t>
            </a:r>
          </a:p>
          <a:p>
            <a:pPr>
              <a:buFont typeface="Wingdings" pitchFamily="2" charset="2"/>
              <a:buChar char="v"/>
            </a:pPr>
            <a:r>
              <a:rPr lang="fr-FR" dirty="0" smtClean="0"/>
              <a:t>infection tuberculeuse du péritoine.</a:t>
            </a:r>
          </a:p>
          <a:p>
            <a:pPr>
              <a:buFont typeface="Wingdings" pitchFamily="2" charset="2"/>
              <a:buChar char="v"/>
            </a:pPr>
            <a:r>
              <a:rPr lang="fr-FR" dirty="0" smtClean="0"/>
              <a:t>Métastase au niveau du péritoine d'un cancer développé à distance : exemple : cancer de l'ovaire.</a:t>
            </a:r>
          </a:p>
          <a:p>
            <a:pPr>
              <a:buFont typeface="Wingdings" pitchFamily="2" charset="2"/>
              <a:buChar char="q"/>
            </a:pPr>
            <a:r>
              <a:rPr lang="fr-FR" b="1" dirty="0" smtClean="0">
                <a:solidFill>
                  <a:srgbClr val="002060"/>
                </a:solidFill>
              </a:rPr>
              <a:t> Ascites d'origine mécanique </a:t>
            </a:r>
            <a:r>
              <a:rPr lang="fr-FR" b="1" dirty="0" smtClean="0"/>
              <a:t>:</a:t>
            </a:r>
          </a:p>
          <a:p>
            <a:pPr>
              <a:buFont typeface="Wingdings" pitchFamily="2" charset="2"/>
              <a:buChar char="v"/>
            </a:pPr>
            <a:r>
              <a:rPr lang="fr-FR" dirty="0" smtClean="0"/>
              <a:t> Elles sont en rapport avec une rétention hydrique, elles entrent alors dans le cadre d'un syndrome </a:t>
            </a:r>
            <a:r>
              <a:rPr lang="fr-FR" dirty="0" err="1" smtClean="0"/>
              <a:t>oedémateux</a:t>
            </a:r>
            <a:r>
              <a:rPr lang="fr-FR" dirty="0" smtClean="0"/>
              <a:t> généralisé : d'origine cardiaque, d'origine hépatique ou d'origine rénale.</a:t>
            </a:r>
          </a:p>
        </p:txBody>
      </p:sp>
      <p:sp>
        <p:nvSpPr>
          <p:cNvPr id="4" name="Espace réservé de la date 3"/>
          <p:cNvSpPr>
            <a:spLocks noGrp="1"/>
          </p:cNvSpPr>
          <p:nvPr>
            <p:ph type="dt" sz="half" idx="10"/>
          </p:nvPr>
        </p:nvSpPr>
        <p:spPr/>
        <p:txBody>
          <a:bodyPr/>
          <a:lstStyle/>
          <a:p>
            <a:fld id="{9556419C-6538-4688-A469-FAB66665921F}"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3-Classification</a:t>
            </a:r>
            <a:br>
              <a:rPr lang="fr-FR" b="1" dirty="0" smtClean="0"/>
            </a:br>
            <a:endParaRPr lang="fr-FR" dirty="0"/>
          </a:p>
        </p:txBody>
      </p:sp>
      <p:sp>
        <p:nvSpPr>
          <p:cNvPr id="3" name="Espace réservé du contenu 2"/>
          <p:cNvSpPr>
            <a:spLocks noGrp="1"/>
          </p:cNvSpPr>
          <p:nvPr>
            <p:ph idx="1"/>
          </p:nvPr>
        </p:nvSpPr>
        <p:spPr/>
        <p:txBody>
          <a:bodyPr/>
          <a:lstStyle/>
          <a:p>
            <a:r>
              <a:rPr lang="fr-FR" dirty="0" smtClean="0"/>
              <a:t>L'ascite est décrite en trois stades:</a:t>
            </a:r>
          </a:p>
          <a:p>
            <a:r>
              <a:rPr lang="fr-FR" dirty="0" smtClean="0"/>
              <a:t>grade 1 : légère, visible uniquement à l'échographie ou au scanner</a:t>
            </a:r>
          </a:p>
          <a:p>
            <a:endParaRPr lang="fr-FR" dirty="0" smtClean="0"/>
          </a:p>
          <a:p>
            <a:r>
              <a:rPr lang="fr-FR" dirty="0" smtClean="0"/>
              <a:t>grade 2 : détectable avec la distension abdominale et une matité déclive</a:t>
            </a:r>
          </a:p>
          <a:p>
            <a:endParaRPr lang="fr-FR" dirty="0" smtClean="0"/>
          </a:p>
          <a:p>
            <a:r>
              <a:rPr lang="fr-FR" dirty="0" smtClean="0"/>
              <a:t>grade 3 : directement visible.</a:t>
            </a:r>
            <a:endParaRPr lang="fr-FR" dirty="0"/>
          </a:p>
        </p:txBody>
      </p:sp>
      <p:sp>
        <p:nvSpPr>
          <p:cNvPr id="4" name="Espace réservé de la date 3"/>
          <p:cNvSpPr>
            <a:spLocks noGrp="1"/>
          </p:cNvSpPr>
          <p:nvPr>
            <p:ph type="dt" sz="half" idx="10"/>
          </p:nvPr>
        </p:nvSpPr>
        <p:spPr/>
        <p:txBody>
          <a:bodyPr/>
          <a:lstStyle/>
          <a:p>
            <a:fld id="{03A94BB0-9218-4983-B52A-BFF18F1F48C0}"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smtClean="0"/>
              <a:t>4- signes sémiologiques:</a:t>
            </a:r>
            <a:r>
              <a:rPr lang="fr-FR" i="1" dirty="0" smtClean="0"/>
              <a:t> A- Le signe du flot</a:t>
            </a:r>
            <a:endParaRPr lang="fr-FR" dirty="0"/>
          </a:p>
        </p:txBody>
      </p:sp>
      <p:sp>
        <p:nvSpPr>
          <p:cNvPr id="3" name="Espace réservé du contenu 2"/>
          <p:cNvSpPr>
            <a:spLocks noGrp="1"/>
          </p:cNvSpPr>
          <p:nvPr>
            <p:ph idx="1"/>
          </p:nvPr>
        </p:nvSpPr>
        <p:spPr/>
        <p:txBody>
          <a:bodyPr/>
          <a:lstStyle/>
          <a:p>
            <a:r>
              <a:rPr lang="fr-FR" dirty="0" smtClean="0"/>
              <a:t>chez le malade en décubitus dorsal, une main posée à plat sur un flanc perçoit une vibration liquidienne déterminée par une chiquenaude sur le flanc opposé. Il faut demander à un aide de comprimer légèrement l'abdomen. avec le bord cubital de la main appliquée sur la ligne médiane afin d'éliminer la transmission pariétale des vibrations: </a:t>
            </a:r>
            <a:r>
              <a:rPr lang="fr-FR" dirty="0" smtClean="0">
                <a:solidFill>
                  <a:srgbClr val="FF0000"/>
                </a:solidFill>
              </a:rPr>
              <a:t>en cas d'ascite, l'onde sonore est transmise à travers le liquide et elle est perçue par la main gauche de l'examinateur.</a:t>
            </a:r>
          </a:p>
          <a:p>
            <a:endParaRPr lang="fr-FR" dirty="0"/>
          </a:p>
        </p:txBody>
      </p:sp>
      <p:sp>
        <p:nvSpPr>
          <p:cNvPr id="4" name="Espace réservé de la date 3"/>
          <p:cNvSpPr>
            <a:spLocks noGrp="1"/>
          </p:cNvSpPr>
          <p:nvPr>
            <p:ph type="dt" sz="half" idx="10"/>
          </p:nvPr>
        </p:nvSpPr>
        <p:spPr/>
        <p:txBody>
          <a:bodyPr/>
          <a:lstStyle/>
          <a:p>
            <a:fld id="{8CBC0FE5-73E2-45DF-A116-AD098E14F560}"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13</a:t>
            </a:fld>
            <a:endParaRPr lang="fr-FR"/>
          </a:p>
        </p:txBody>
      </p:sp>
      <p:pic>
        <p:nvPicPr>
          <p:cNvPr id="6" name="Picture 2"/>
          <p:cNvPicPr>
            <a:picLocks noChangeAspect="1" noChangeArrowheads="1"/>
          </p:cNvPicPr>
          <p:nvPr/>
        </p:nvPicPr>
        <p:blipFill>
          <a:blip r:embed="rId2"/>
          <a:srcRect/>
          <a:stretch>
            <a:fillRect/>
          </a:stretch>
        </p:blipFill>
        <p:spPr bwMode="auto">
          <a:xfrm>
            <a:off x="2008910" y="4364182"/>
            <a:ext cx="5666508" cy="22365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B- Signe du glaçon</a:t>
            </a:r>
            <a:br>
              <a:rPr lang="fr-FR" b="1" dirty="0" smtClean="0"/>
            </a:b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r>
              <a:rPr lang="fr-FR" dirty="0" smtClean="0"/>
              <a:t>en cas de gros foie ou de grosse rate, lorsqu'on déprime brusquement la région hépatique ou splénique, la main, ressent une sorte de choc en retour caractéristique (car les organes flottent dans l'ascite)</a:t>
            </a:r>
          </a:p>
          <a:p>
            <a:endParaRPr lang="fr-FR" dirty="0"/>
          </a:p>
        </p:txBody>
      </p:sp>
      <p:sp>
        <p:nvSpPr>
          <p:cNvPr id="4" name="Espace réservé de la date 3"/>
          <p:cNvSpPr>
            <a:spLocks noGrp="1"/>
          </p:cNvSpPr>
          <p:nvPr>
            <p:ph type="dt" sz="half" idx="10"/>
          </p:nvPr>
        </p:nvSpPr>
        <p:spPr/>
        <p:txBody>
          <a:bodyPr/>
          <a:lstStyle/>
          <a:p>
            <a:fld id="{2716F706-D9B9-4F7C-A00E-C1225408E31E}" type="datetime1">
              <a:rPr lang="fr-FR" smtClean="0"/>
              <a:pPr/>
              <a:t>01/02/2017</a:t>
            </a:fld>
            <a:endParaRPr lang="fr-FR" dirty="0"/>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14</a:t>
            </a:fld>
            <a:endParaRPr lang="fr-FR"/>
          </a:p>
        </p:txBody>
      </p:sp>
      <p:pic>
        <p:nvPicPr>
          <p:cNvPr id="3074" name="Picture 2" descr="C:\Users\user\Downloads\index1.jpg"/>
          <p:cNvPicPr>
            <a:picLocks noChangeAspect="1" noChangeArrowheads="1"/>
          </p:cNvPicPr>
          <p:nvPr/>
        </p:nvPicPr>
        <p:blipFill>
          <a:blip r:embed="rId2"/>
          <a:srcRect/>
          <a:stretch>
            <a:fillRect/>
          </a:stretch>
        </p:blipFill>
        <p:spPr bwMode="auto">
          <a:xfrm>
            <a:off x="0" y="0"/>
            <a:ext cx="1693863" cy="2393950"/>
          </a:xfrm>
          <a:prstGeom prst="rect">
            <a:avLst/>
          </a:prstGeom>
          <a:noFill/>
        </p:spPr>
      </p:pic>
      <p:pic>
        <p:nvPicPr>
          <p:cNvPr id="7" name="Picture 2" descr="C:\Users\user\Desktop\index.png"/>
          <p:cNvPicPr>
            <a:picLocks noChangeAspect="1" noChangeArrowheads="1"/>
          </p:cNvPicPr>
          <p:nvPr/>
        </p:nvPicPr>
        <p:blipFill>
          <a:blip r:embed="rId3"/>
          <a:srcRect/>
          <a:stretch>
            <a:fillRect/>
          </a:stretch>
        </p:blipFill>
        <p:spPr bwMode="auto">
          <a:xfrm>
            <a:off x="3617339" y="4364182"/>
            <a:ext cx="3929090" cy="223666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 Le test RIVALTA</a:t>
            </a:r>
            <a:endParaRPr lang="fr-FR" dirty="0"/>
          </a:p>
        </p:txBody>
      </p:sp>
      <p:sp>
        <p:nvSpPr>
          <p:cNvPr id="3" name="Espace réservé du contenu 2"/>
          <p:cNvSpPr>
            <a:spLocks noGrp="1"/>
          </p:cNvSpPr>
          <p:nvPr>
            <p:ph idx="1"/>
          </p:nvPr>
        </p:nvSpPr>
        <p:spPr/>
        <p:txBody>
          <a:bodyPr/>
          <a:lstStyle/>
          <a:p>
            <a:r>
              <a:rPr lang="fr-FR" dirty="0" smtClean="0"/>
              <a:t>Épreuve permettant de différencier un épanchement d'origine inflammatoire est un épanchement d'origine mécanique.</a:t>
            </a:r>
          </a:p>
          <a:p>
            <a:endParaRPr lang="fr-FR" dirty="0" smtClean="0"/>
          </a:p>
          <a:p>
            <a:r>
              <a:rPr lang="fr-FR" dirty="0" smtClean="0"/>
              <a:t>L' épreuve consiste à laisser tomber quelques gouttes de sérosité dans de l'eau distillée à laquelle on a rajouté un peu d'acide acétique. </a:t>
            </a:r>
          </a:p>
          <a:p>
            <a:endParaRPr lang="fr-FR" dirty="0" smtClean="0"/>
          </a:p>
          <a:p>
            <a:r>
              <a:rPr lang="fr-FR" dirty="0" smtClean="0"/>
              <a:t>Dans ce cas le liquide </a:t>
            </a:r>
            <a:r>
              <a:rPr lang="fr-FR" dirty="0" smtClean="0">
                <a:solidFill>
                  <a:srgbClr val="FF0000"/>
                </a:solidFill>
              </a:rPr>
              <a:t>devient trouble </a:t>
            </a:r>
            <a:r>
              <a:rPr lang="fr-FR" dirty="0" smtClean="0"/>
              <a:t>quand il provient d'un </a:t>
            </a:r>
            <a:r>
              <a:rPr lang="fr-FR" dirty="0" smtClean="0">
                <a:solidFill>
                  <a:srgbClr val="FF0000"/>
                </a:solidFill>
              </a:rPr>
              <a:t>exsudat (RIVALTA + )</a:t>
            </a:r>
            <a:r>
              <a:rPr lang="fr-FR" dirty="0" smtClean="0"/>
              <a:t>. Quand il s'agit d'un</a:t>
            </a:r>
            <a:r>
              <a:rPr lang="fr-FR" dirty="0" smtClean="0">
                <a:solidFill>
                  <a:srgbClr val="002060"/>
                </a:solidFill>
              </a:rPr>
              <a:t> transsudat </a:t>
            </a:r>
            <a:r>
              <a:rPr lang="fr-FR" dirty="0" smtClean="0"/>
              <a:t>le liquide </a:t>
            </a:r>
            <a:r>
              <a:rPr lang="fr-FR" dirty="0" smtClean="0">
                <a:solidFill>
                  <a:srgbClr val="002060"/>
                </a:solidFill>
              </a:rPr>
              <a:t>reste limpide (RIVALTA - )</a:t>
            </a:r>
            <a:r>
              <a:rPr lang="fr-FR" dirty="0" smtClean="0"/>
              <a:t>.</a:t>
            </a:r>
          </a:p>
          <a:p>
            <a:endParaRPr lang="fr-FR" dirty="0"/>
          </a:p>
        </p:txBody>
      </p:sp>
      <p:sp>
        <p:nvSpPr>
          <p:cNvPr id="4" name="Espace réservé de la date 3"/>
          <p:cNvSpPr>
            <a:spLocks noGrp="1"/>
          </p:cNvSpPr>
          <p:nvPr>
            <p:ph type="dt" sz="half" idx="10"/>
          </p:nvPr>
        </p:nvSpPr>
        <p:spPr/>
        <p:txBody>
          <a:bodyPr/>
          <a:lstStyle/>
          <a:p>
            <a:fld id="{552B6716-6913-4053-9B53-0BF3FB9C513D}"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5- clinique:</a:t>
            </a:r>
            <a:r>
              <a:rPr lang="fr-FR" b="1" i="1" dirty="0" smtClean="0"/>
              <a:t> T.D.D Ascite de grande abondance</a:t>
            </a:r>
            <a:r>
              <a:rPr lang="fr-FR" b="1" dirty="0" smtClean="0"/>
              <a:t>  </a:t>
            </a:r>
            <a:endParaRPr lang="fr-FR" b="1" dirty="0"/>
          </a:p>
        </p:txBody>
      </p:sp>
      <p:sp>
        <p:nvSpPr>
          <p:cNvPr id="3" name="Espace réservé du contenu 2"/>
          <p:cNvSpPr>
            <a:spLocks noGrp="1"/>
          </p:cNvSpPr>
          <p:nvPr>
            <p:ph idx="1"/>
          </p:nvPr>
        </p:nvSpPr>
        <p:spPr/>
        <p:txBody>
          <a:bodyPr/>
          <a:lstStyle/>
          <a:p>
            <a:r>
              <a:rPr lang="fr-FR" i="1" dirty="0" smtClean="0"/>
              <a:t>Les signes fonctionnels : sont souvent très bruyants : dyspnée, palpitations, constipation </a:t>
            </a:r>
            <a:r>
              <a:rPr lang="fr-FR" dirty="0" smtClean="0"/>
              <a:t>et oligurie.</a:t>
            </a:r>
          </a:p>
          <a:p>
            <a:r>
              <a:rPr lang="fr-FR" i="1" dirty="0" smtClean="0"/>
              <a:t>Les signes physiques : </a:t>
            </a:r>
          </a:p>
          <a:p>
            <a:pPr>
              <a:buFont typeface="Wingdings" pitchFamily="2" charset="2"/>
              <a:buChar char="q"/>
            </a:pPr>
            <a:r>
              <a:rPr lang="fr-FR" i="1" dirty="0" smtClean="0"/>
              <a:t>L'inspection :  l'abdomen est énorme;</a:t>
            </a:r>
            <a:r>
              <a:rPr lang="fr-FR" dirty="0" smtClean="0"/>
              <a:t> l'ombilic est déplissé, retourné « en doigt de gant »;  la peau est tendue à l'extrême, amincie, luisante.</a:t>
            </a:r>
          </a:p>
          <a:p>
            <a:pPr>
              <a:buFont typeface="Wingdings" pitchFamily="2" charset="2"/>
              <a:buChar char="q"/>
            </a:pPr>
            <a:r>
              <a:rPr lang="fr-FR" dirty="0" smtClean="0"/>
              <a:t>il existe des œdèmes infiltrant les membres inférieurs.</a:t>
            </a:r>
          </a:p>
          <a:p>
            <a:endParaRPr lang="fr-FR" dirty="0"/>
          </a:p>
        </p:txBody>
      </p:sp>
      <p:sp>
        <p:nvSpPr>
          <p:cNvPr id="4" name="Espace réservé de la date 3"/>
          <p:cNvSpPr>
            <a:spLocks noGrp="1"/>
          </p:cNvSpPr>
          <p:nvPr>
            <p:ph type="dt" sz="half" idx="10"/>
          </p:nvPr>
        </p:nvSpPr>
        <p:spPr/>
        <p:txBody>
          <a:bodyPr/>
          <a:lstStyle/>
          <a:p>
            <a:fld id="{49A04076-CB4D-4C4D-AE26-79857598EC97}"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i="1" dirty="0" smtClean="0"/>
              <a:t>Percussion de la matité dans les flancs (décubitus dorsal).</a:t>
            </a:r>
          </a:p>
          <a:p>
            <a:pPr>
              <a:buFont typeface="Wingdings" pitchFamily="2" charset="2"/>
              <a:buChar char="q"/>
            </a:pPr>
            <a:r>
              <a:rPr lang="fr-FR" i="1" dirty="0" smtClean="0"/>
              <a:t>La percussion : met en évidence une matité de tout l'abdomen :</a:t>
            </a:r>
          </a:p>
          <a:p>
            <a:pPr>
              <a:buNone/>
            </a:pPr>
            <a:r>
              <a:rPr lang="fr-FR" dirty="0" smtClean="0"/>
              <a:t>       franche, hydrique, déclive, mobilisable, à limite supérieure horizontale</a:t>
            </a:r>
          </a:p>
          <a:p>
            <a:pPr>
              <a:buFont typeface="Wingdings" pitchFamily="2" charset="2"/>
              <a:buChar char="q"/>
            </a:pPr>
            <a:r>
              <a:rPr lang="fr-FR" dirty="0" smtClean="0"/>
              <a:t> </a:t>
            </a:r>
            <a:r>
              <a:rPr lang="fr-FR" i="1" dirty="0" smtClean="0"/>
              <a:t>La palpation : l'abdomen donne une sensation de résistance extrême; </a:t>
            </a:r>
          </a:p>
          <a:p>
            <a:pPr>
              <a:buFont typeface="Wingdings" pitchFamily="2" charset="2"/>
              <a:buChar char="q"/>
            </a:pPr>
            <a:r>
              <a:rPr lang="fr-FR" i="1" dirty="0" smtClean="0"/>
              <a:t>Les touchers pelviens : les </a:t>
            </a:r>
            <a:r>
              <a:rPr lang="fr-FR" i="1" dirty="0" err="1" smtClean="0"/>
              <a:t>culs-de-sac</a:t>
            </a:r>
            <a:r>
              <a:rPr lang="fr-FR" i="1" dirty="0" smtClean="0"/>
              <a:t> vaginaux et le cul-de-sac de Douglas sont bombés</a:t>
            </a:r>
            <a:r>
              <a:rPr lang="fr-FR" dirty="0" smtClean="0"/>
              <a:t>.</a:t>
            </a:r>
          </a:p>
          <a:p>
            <a:endParaRPr lang="fr-FR" dirty="0"/>
          </a:p>
        </p:txBody>
      </p:sp>
      <p:sp>
        <p:nvSpPr>
          <p:cNvPr id="4" name="Espace réservé de la date 3"/>
          <p:cNvSpPr>
            <a:spLocks noGrp="1"/>
          </p:cNvSpPr>
          <p:nvPr>
            <p:ph type="dt" sz="half" idx="10"/>
          </p:nvPr>
        </p:nvSpPr>
        <p:spPr/>
        <p:txBody>
          <a:bodyPr/>
          <a:lstStyle/>
          <a:p>
            <a:fld id="{02CC7A97-DA06-4C0B-B749-C9FA6CE3C310}"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17</a:t>
            </a:fld>
            <a:endParaRPr lang="fr-FR"/>
          </a:p>
        </p:txBody>
      </p:sp>
      <p:pic>
        <p:nvPicPr>
          <p:cNvPr id="6" name="Picture 2"/>
          <p:cNvPicPr>
            <a:picLocks noChangeAspect="1" noChangeArrowheads="1"/>
          </p:cNvPicPr>
          <p:nvPr/>
        </p:nvPicPr>
        <p:blipFill>
          <a:blip r:embed="rId2"/>
          <a:stretch>
            <a:fillRect/>
          </a:stretch>
        </p:blipFill>
        <p:spPr bwMode="auto">
          <a:xfrm>
            <a:off x="3879273" y="4561785"/>
            <a:ext cx="4038600" cy="22962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i="1" dirty="0" smtClean="0"/>
              <a:t>Les signes accompagnateurs: </a:t>
            </a:r>
          </a:p>
          <a:p>
            <a:r>
              <a:rPr lang="fr-FR" i="1" dirty="0" smtClean="0"/>
              <a:t>Du </a:t>
            </a:r>
            <a:r>
              <a:rPr lang="fr-FR" i="1" dirty="0" smtClean="0"/>
              <a:t>fait de son abondance, l'ascite va être accompagnée de </a:t>
            </a:r>
            <a:r>
              <a:rPr lang="fr-FR" dirty="0" smtClean="0"/>
              <a:t>signes d'intolérance qui sont dus à la compression des organes </a:t>
            </a:r>
            <a:r>
              <a:rPr lang="fr-FR" dirty="0" err="1" smtClean="0"/>
              <a:t>intrathoraciques</a:t>
            </a:r>
            <a:r>
              <a:rPr lang="fr-FR" dirty="0" smtClean="0"/>
              <a:t> : cyanose, pouls petit, rapide, parfois irrégulier, tension artérielle basse, bruits du cœur assourdis et rapides.</a:t>
            </a:r>
          </a:p>
          <a:p>
            <a:endParaRPr lang="fr-FR" dirty="0"/>
          </a:p>
        </p:txBody>
      </p:sp>
      <p:sp>
        <p:nvSpPr>
          <p:cNvPr id="4" name="Espace réservé de la date 3"/>
          <p:cNvSpPr>
            <a:spLocks noGrp="1"/>
          </p:cNvSpPr>
          <p:nvPr>
            <p:ph type="dt" sz="half" idx="10"/>
          </p:nvPr>
        </p:nvSpPr>
        <p:spPr/>
        <p:txBody>
          <a:bodyPr/>
          <a:lstStyle/>
          <a:p>
            <a:fld id="{043F1A5B-BA85-4DDD-AAE8-01840A456FC5}"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u="sng" dirty="0" smtClean="0"/>
              <a:t>Cas particuliers: </a:t>
            </a:r>
            <a:endParaRPr lang="fr-FR" b="1" u="sng" dirty="0" smtClean="0"/>
          </a:p>
          <a:p>
            <a:r>
              <a:rPr lang="fr-FR" i="1" dirty="0" smtClean="0">
                <a:solidFill>
                  <a:srgbClr val="002060"/>
                </a:solidFill>
              </a:rPr>
              <a:t>Ascite </a:t>
            </a:r>
            <a:r>
              <a:rPr lang="fr-FR" i="1" dirty="0" smtClean="0">
                <a:solidFill>
                  <a:srgbClr val="002060"/>
                </a:solidFill>
              </a:rPr>
              <a:t>de petite </a:t>
            </a:r>
            <a:r>
              <a:rPr lang="fr-FR" i="1" dirty="0" smtClean="0">
                <a:solidFill>
                  <a:srgbClr val="002060"/>
                </a:solidFill>
              </a:rPr>
              <a:t>abondance:</a:t>
            </a:r>
            <a:endParaRPr lang="fr-FR" b="1" u="sng" dirty="0" smtClean="0">
              <a:solidFill>
                <a:srgbClr val="002060"/>
              </a:solidFill>
            </a:endParaRPr>
          </a:p>
          <a:p>
            <a:r>
              <a:rPr lang="fr-FR" i="1" dirty="0" smtClean="0"/>
              <a:t>elle est de diagnostic difficile.</a:t>
            </a:r>
          </a:p>
          <a:p>
            <a:r>
              <a:rPr lang="fr-FR" dirty="0" smtClean="0"/>
              <a:t>L'inspection est en règle normale.</a:t>
            </a:r>
          </a:p>
          <a:p>
            <a:r>
              <a:rPr lang="fr-FR" i="1" dirty="0" smtClean="0"/>
              <a:t>La percussion :</a:t>
            </a:r>
            <a:r>
              <a:rPr lang="fr-FR" dirty="0" smtClean="0"/>
              <a:t>matité des flancs : apparaissant ou s'accentuant en décubitus latéral droit et gauche;</a:t>
            </a:r>
          </a:p>
          <a:p>
            <a:r>
              <a:rPr lang="fr-FR" dirty="0" smtClean="0">
                <a:solidFill>
                  <a:srgbClr val="002060"/>
                </a:solidFill>
              </a:rPr>
              <a:t>Les ascites cloisonnées</a:t>
            </a:r>
            <a:r>
              <a:rPr lang="fr-FR" dirty="0" smtClean="0"/>
              <a:t>: </a:t>
            </a:r>
            <a:r>
              <a:rPr lang="fr-FR" b="1" dirty="0" smtClean="0"/>
              <a:t> elles sont responsables à la palpation d'une sensation </a:t>
            </a:r>
            <a:r>
              <a:rPr lang="fr-FR" dirty="0" smtClean="0"/>
              <a:t>d'empâtement de l'abdomen.</a:t>
            </a:r>
          </a:p>
          <a:p>
            <a:endParaRPr lang="fr-FR" dirty="0"/>
          </a:p>
        </p:txBody>
      </p:sp>
      <p:sp>
        <p:nvSpPr>
          <p:cNvPr id="4" name="Espace réservé de la date 3"/>
          <p:cNvSpPr>
            <a:spLocks noGrp="1"/>
          </p:cNvSpPr>
          <p:nvPr>
            <p:ph type="dt" sz="half" idx="10"/>
          </p:nvPr>
        </p:nvSpPr>
        <p:spPr/>
        <p:txBody>
          <a:bodyPr/>
          <a:lstStyle/>
          <a:p>
            <a:fld id="{7BCADE40-6A37-45B7-87A1-F963149B3F7B}"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r>
              <a:rPr lang="fr-FR" sz="5000" dirty="0" smtClean="0"/>
              <a:t>L’Ascite</a:t>
            </a:r>
            <a:endParaRPr lang="en-US" sz="5000" dirty="0" smtClean="0"/>
          </a:p>
        </p:txBody>
      </p:sp>
      <p:sp>
        <p:nvSpPr>
          <p:cNvPr id="3075" name="Rectangle 3"/>
          <p:cNvSpPr>
            <a:spLocks noGrp="1" noChangeArrowheads="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US" sz="3600" smtClean="0"/>
          </a:p>
        </p:txBody>
      </p:sp>
      <p:pic>
        <p:nvPicPr>
          <p:cNvPr id="4" name="Picture 2" descr="C:\Users\user\Desktop\260px-Hepaticfailure.jpg"/>
          <p:cNvPicPr>
            <a:picLocks noChangeAspect="1" noChangeArrowheads="1"/>
          </p:cNvPicPr>
          <p:nvPr/>
        </p:nvPicPr>
        <p:blipFill>
          <a:blip r:embed="rId2"/>
          <a:srcRect/>
          <a:stretch>
            <a:fillRect/>
          </a:stretch>
        </p:blipFill>
        <p:spPr bwMode="auto">
          <a:xfrm>
            <a:off x="2748377" y="3111378"/>
            <a:ext cx="4500594" cy="305389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6- Diagnostic </a:t>
            </a:r>
            <a:r>
              <a:rPr lang="fr-FR" b="1" dirty="0" smtClean="0"/>
              <a:t>différentiel :</a:t>
            </a:r>
            <a:br>
              <a:rPr lang="fr-FR" b="1" dirty="0" smtClean="0"/>
            </a:br>
            <a:endParaRPr lang="fr-FR" dirty="0"/>
          </a:p>
        </p:txBody>
      </p:sp>
      <p:sp>
        <p:nvSpPr>
          <p:cNvPr id="3" name="Espace réservé du contenu 2"/>
          <p:cNvSpPr>
            <a:spLocks noGrp="1"/>
          </p:cNvSpPr>
          <p:nvPr>
            <p:ph idx="1"/>
          </p:nvPr>
        </p:nvSpPr>
        <p:spPr/>
        <p:txBody>
          <a:bodyPr/>
          <a:lstStyle/>
          <a:p>
            <a:r>
              <a:rPr lang="fr-FR" dirty="0" smtClean="0"/>
              <a:t>Une ascite ne doit pas être confondue avec :</a:t>
            </a:r>
          </a:p>
          <a:p>
            <a:r>
              <a:rPr lang="fr-FR" b="1" dirty="0" smtClean="0"/>
              <a:t>Une adiposité pariétale</a:t>
            </a:r>
          </a:p>
          <a:p>
            <a:r>
              <a:rPr lang="fr-FR" b="1" dirty="0" smtClean="0"/>
              <a:t>Un météorisme abdominal : </a:t>
            </a:r>
            <a:r>
              <a:rPr lang="fr-FR" dirty="0" smtClean="0"/>
              <a:t>tympanisme diffus.</a:t>
            </a:r>
          </a:p>
          <a:p>
            <a:r>
              <a:rPr lang="fr-FR" b="1" dirty="0" smtClean="0"/>
              <a:t>Un globe vésical : s'accompagne d'une matité sous-ombilicale.</a:t>
            </a:r>
            <a:endParaRPr lang="fr-FR" dirty="0" smtClean="0"/>
          </a:p>
          <a:p>
            <a:r>
              <a:rPr lang="fr-FR" b="1" dirty="0" smtClean="0"/>
              <a:t>Un kyste de l'ovaire à développement abdominal.</a:t>
            </a:r>
          </a:p>
          <a:p>
            <a:r>
              <a:rPr lang="fr-FR" b="1" dirty="0" smtClean="0"/>
              <a:t>Certaines tumeurs </a:t>
            </a:r>
            <a:r>
              <a:rPr lang="fr-FR" b="1" dirty="0" err="1" smtClean="0"/>
              <a:t>rétropéritonéales</a:t>
            </a:r>
            <a:endParaRPr lang="fr-FR" b="1" dirty="0" smtClean="0">
              <a:solidFill>
                <a:srgbClr val="FF0000"/>
              </a:solidFill>
            </a:endParaRPr>
          </a:p>
          <a:p>
            <a:endParaRPr lang="fr-FR" dirty="0"/>
          </a:p>
        </p:txBody>
      </p:sp>
      <p:sp>
        <p:nvSpPr>
          <p:cNvPr id="4" name="Espace réservé de la date 3"/>
          <p:cNvSpPr>
            <a:spLocks noGrp="1"/>
          </p:cNvSpPr>
          <p:nvPr>
            <p:ph type="dt" sz="half" idx="10"/>
          </p:nvPr>
        </p:nvSpPr>
        <p:spPr/>
        <p:txBody>
          <a:bodyPr/>
          <a:lstStyle/>
          <a:p>
            <a:fld id="{75949EED-809D-4070-AC48-5A8A03F5D7E8}"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7- Le diagnostic étiologique</a:t>
            </a:r>
            <a:endParaRPr lang="fr-FR" dirty="0"/>
          </a:p>
        </p:txBody>
      </p:sp>
      <p:sp>
        <p:nvSpPr>
          <p:cNvPr id="3" name="Espace réservé du contenu 2"/>
          <p:cNvSpPr>
            <a:spLocks noGrp="1"/>
          </p:cNvSpPr>
          <p:nvPr>
            <p:ph idx="1"/>
          </p:nvPr>
        </p:nvSpPr>
        <p:spPr/>
        <p:txBody>
          <a:bodyPr/>
          <a:lstStyle/>
          <a:p>
            <a:r>
              <a:rPr lang="fr-FR" i="1" dirty="0" smtClean="0">
                <a:solidFill>
                  <a:srgbClr val="002060"/>
                </a:solidFill>
              </a:rPr>
              <a:t>l'interrogatoire </a:t>
            </a:r>
            <a:r>
              <a:rPr lang="fr-FR" i="1" dirty="0" smtClean="0"/>
              <a:t>: habitudes alimentaires, notion d'éthylisme chronique, notion de </a:t>
            </a:r>
            <a:r>
              <a:rPr lang="fr-FR" dirty="0" smtClean="0"/>
              <a:t>contage tuberculeux...</a:t>
            </a:r>
          </a:p>
          <a:p>
            <a:r>
              <a:rPr lang="fr-FR" i="1" dirty="0" smtClean="0">
                <a:solidFill>
                  <a:srgbClr val="002060"/>
                </a:solidFill>
              </a:rPr>
              <a:t>L'examen clinique </a:t>
            </a:r>
            <a:r>
              <a:rPr lang="fr-FR" i="1" dirty="0" smtClean="0"/>
              <a:t>: recherchera une circulation veineuse collatérale, des angiomes </a:t>
            </a:r>
            <a:r>
              <a:rPr lang="fr-FR" dirty="0" smtClean="0"/>
              <a:t>stellaires, des signes d'insuffisance cardiaque.</a:t>
            </a:r>
          </a:p>
          <a:p>
            <a:r>
              <a:rPr lang="fr-FR" i="1" dirty="0" smtClean="0">
                <a:solidFill>
                  <a:srgbClr val="002060"/>
                </a:solidFill>
              </a:rPr>
              <a:t>La ponction d'ascite :</a:t>
            </a:r>
            <a:br>
              <a:rPr lang="fr-FR" i="1" dirty="0" smtClean="0">
                <a:solidFill>
                  <a:srgbClr val="002060"/>
                </a:solidFill>
              </a:rPr>
            </a:br>
            <a:r>
              <a:rPr lang="fr-FR" i="1" dirty="0" smtClean="0"/>
              <a:t>Technique : se pratique avec une aiguille de </a:t>
            </a:r>
            <a:r>
              <a:rPr lang="fr-FR" i="1" dirty="0" err="1" smtClean="0"/>
              <a:t>Kuss</a:t>
            </a:r>
            <a:r>
              <a:rPr lang="fr-FR" i="1" dirty="0" smtClean="0"/>
              <a:t>, on pique à </a:t>
            </a:r>
            <a:r>
              <a:rPr lang="fr-FR" i="1" dirty="0" smtClean="0">
                <a:solidFill>
                  <a:srgbClr val="FF0000"/>
                </a:solidFill>
              </a:rPr>
              <a:t>l'union du tiers externe et </a:t>
            </a:r>
            <a:r>
              <a:rPr lang="fr-FR" dirty="0" smtClean="0">
                <a:solidFill>
                  <a:srgbClr val="FF0000"/>
                </a:solidFill>
              </a:rPr>
              <a:t>des deux tiers internes de la ligne joignant l'ombilic à l'épine iliaque </a:t>
            </a:r>
            <a:r>
              <a:rPr lang="fr-FR" dirty="0" err="1" smtClean="0">
                <a:solidFill>
                  <a:srgbClr val="FF0000"/>
                </a:solidFill>
              </a:rPr>
              <a:t>antéro</a:t>
            </a:r>
            <a:r>
              <a:rPr lang="fr-FR" dirty="0" smtClean="0">
                <a:solidFill>
                  <a:srgbClr val="FF0000"/>
                </a:solidFill>
              </a:rPr>
              <a:t>-supérieure gauche</a:t>
            </a:r>
            <a:r>
              <a:rPr lang="fr-FR" dirty="0" smtClean="0"/>
              <a:t>; on évitera de piquer à droite car risque de blessure du </a:t>
            </a:r>
            <a:r>
              <a:rPr lang="fr-FR" dirty="0" err="1" smtClean="0"/>
              <a:t>caecum</a:t>
            </a:r>
            <a:r>
              <a:rPr lang="fr-FR" dirty="0" smtClean="0"/>
              <a:t> qui est superficiel.</a:t>
            </a:r>
          </a:p>
          <a:p>
            <a:endParaRPr lang="fr-FR" dirty="0"/>
          </a:p>
        </p:txBody>
      </p:sp>
      <p:sp>
        <p:nvSpPr>
          <p:cNvPr id="4" name="Espace réservé de la date 3"/>
          <p:cNvSpPr>
            <a:spLocks noGrp="1"/>
          </p:cNvSpPr>
          <p:nvPr>
            <p:ph type="dt" sz="half" idx="10"/>
          </p:nvPr>
        </p:nvSpPr>
        <p:spPr/>
        <p:txBody>
          <a:bodyPr/>
          <a:lstStyle/>
          <a:p>
            <a:fld id="{B12DAE02-3DA1-499F-8B31-3578552A3418}" type="datetime1">
              <a:rPr lang="fr-FR" smtClean="0"/>
              <a:pPr/>
              <a:t>31/01/2017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21</a:t>
            </a:fld>
            <a:endParaRPr lang="fr-FR"/>
          </a:p>
        </p:txBody>
      </p:sp>
      <p:pic>
        <p:nvPicPr>
          <p:cNvPr id="6" name="Picture 3" descr="C:\Users\user\Desktop\index.jpg"/>
          <p:cNvPicPr>
            <a:picLocks noChangeAspect="1" noChangeArrowheads="1"/>
          </p:cNvPicPr>
          <p:nvPr/>
        </p:nvPicPr>
        <p:blipFill>
          <a:blip r:embed="rId2"/>
          <a:srcRect/>
          <a:stretch>
            <a:fillRect/>
          </a:stretch>
        </p:blipFill>
        <p:spPr bwMode="auto">
          <a:xfrm>
            <a:off x="2143563" y="5181600"/>
            <a:ext cx="2857500" cy="1676400"/>
          </a:xfrm>
          <a:prstGeom prst="rect">
            <a:avLst/>
          </a:prstGeom>
          <a:noFill/>
        </p:spPr>
      </p:pic>
      <p:pic>
        <p:nvPicPr>
          <p:cNvPr id="7" name="Picture 2" descr="C:\Users\user\Desktop\1.jpg"/>
          <p:cNvPicPr>
            <a:picLocks noChangeAspect="1" noChangeArrowheads="1"/>
          </p:cNvPicPr>
          <p:nvPr/>
        </p:nvPicPr>
        <p:blipFill>
          <a:blip r:embed="rId3"/>
          <a:srcRect/>
          <a:stretch>
            <a:fillRect/>
          </a:stretch>
        </p:blipFill>
        <p:spPr bwMode="auto">
          <a:xfrm>
            <a:off x="5038301" y="5141329"/>
            <a:ext cx="2857520" cy="171667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84910" y="1741517"/>
            <a:ext cx="8229600" cy="4389120"/>
          </a:xfrm>
        </p:spPr>
        <p:txBody>
          <a:bodyPr/>
          <a:lstStyle/>
          <a:p>
            <a:r>
              <a:rPr lang="fr-FR" i="1" dirty="0" smtClean="0">
                <a:solidFill>
                  <a:srgbClr val="002060"/>
                </a:solidFill>
              </a:rPr>
              <a:t>Résultats :</a:t>
            </a:r>
          </a:p>
          <a:p>
            <a:r>
              <a:rPr lang="fr-FR" b="1" i="1" dirty="0" smtClean="0"/>
              <a:t>aspect macroscopique </a:t>
            </a:r>
            <a:r>
              <a:rPr lang="fr-FR" i="1" dirty="0" smtClean="0"/>
              <a:t>du liquide : clair, jaune citrin, parfois </a:t>
            </a:r>
            <a:r>
              <a:rPr lang="fr-FR" i="1" dirty="0" err="1" smtClean="0"/>
              <a:t>séro</a:t>
            </a:r>
            <a:r>
              <a:rPr lang="fr-FR" i="1" dirty="0" smtClean="0"/>
              <a:t>-hémorragique, </a:t>
            </a:r>
            <a:r>
              <a:rPr lang="fr-FR" dirty="0" smtClean="0"/>
              <a:t>exceptionnellement chyleux ;</a:t>
            </a:r>
          </a:p>
          <a:p>
            <a:r>
              <a:rPr lang="fr-FR" b="1" dirty="0" smtClean="0"/>
              <a:t>étude chimique </a:t>
            </a:r>
            <a:r>
              <a:rPr lang="fr-FR" dirty="0" smtClean="0"/>
              <a:t>: elle permet de distinguer les transsudats des exsudais :</a:t>
            </a:r>
          </a:p>
          <a:p>
            <a:pPr>
              <a:buFont typeface="Wingdings" pitchFamily="2" charset="2"/>
              <a:buChar char="q"/>
            </a:pPr>
            <a:r>
              <a:rPr lang="fr-FR" dirty="0" smtClean="0"/>
              <a:t> le transsudat : pauvre en protides (</a:t>
            </a:r>
            <a:r>
              <a:rPr lang="fr-FR" dirty="0" smtClean="0">
                <a:solidFill>
                  <a:srgbClr val="FF0000"/>
                </a:solidFill>
              </a:rPr>
              <a:t>taux inférieur à 30 g/1</a:t>
            </a:r>
            <a:r>
              <a:rPr lang="fr-FR" dirty="0" smtClean="0"/>
              <a:t>) et </a:t>
            </a:r>
            <a:r>
              <a:rPr lang="fr-FR" dirty="0" err="1" smtClean="0"/>
              <a:t>Rivalta</a:t>
            </a:r>
            <a:r>
              <a:rPr lang="fr-FR" dirty="0" smtClean="0"/>
              <a:t> négatif,</a:t>
            </a:r>
          </a:p>
          <a:p>
            <a:pPr>
              <a:buFont typeface="Wingdings" pitchFamily="2" charset="2"/>
              <a:buChar char="q"/>
            </a:pPr>
            <a:r>
              <a:rPr lang="fr-FR" dirty="0" smtClean="0"/>
              <a:t>l'exsudat : riche en protides (</a:t>
            </a:r>
            <a:r>
              <a:rPr lang="fr-FR" dirty="0" smtClean="0">
                <a:solidFill>
                  <a:srgbClr val="FF0000"/>
                </a:solidFill>
              </a:rPr>
              <a:t>taux supérieur à 30 g/1</a:t>
            </a:r>
            <a:r>
              <a:rPr lang="fr-FR" dirty="0" smtClean="0"/>
              <a:t>) et </a:t>
            </a:r>
            <a:r>
              <a:rPr lang="fr-FR" dirty="0" err="1" smtClean="0"/>
              <a:t>Rivalta</a:t>
            </a:r>
            <a:r>
              <a:rPr lang="fr-FR" dirty="0" smtClean="0"/>
              <a:t> positif;</a:t>
            </a:r>
          </a:p>
          <a:p>
            <a:r>
              <a:rPr lang="fr-FR" b="1" dirty="0" smtClean="0"/>
              <a:t>étude </a:t>
            </a:r>
            <a:r>
              <a:rPr lang="fr-FR" b="1" dirty="0" err="1" smtClean="0"/>
              <a:t>cyto-bactériologique</a:t>
            </a:r>
            <a:r>
              <a:rPr lang="fr-FR" b="1" dirty="0" smtClean="0"/>
              <a:t> :</a:t>
            </a:r>
          </a:p>
          <a:p>
            <a:pPr>
              <a:buFont typeface="Wingdings" pitchFamily="2" charset="2"/>
              <a:buChar char="q"/>
            </a:pPr>
            <a:r>
              <a:rPr lang="fr-FR" dirty="0" smtClean="0"/>
              <a:t>numération </a:t>
            </a:r>
            <a:r>
              <a:rPr lang="fr-FR" dirty="0" smtClean="0"/>
              <a:t>des éléments blancs, équilibre (lymphocytes, polynucléaires, cellules </a:t>
            </a:r>
            <a:r>
              <a:rPr lang="fr-FR" dirty="0" err="1" smtClean="0"/>
              <a:t>mésothéliales</a:t>
            </a:r>
            <a:r>
              <a:rPr lang="fr-FR" dirty="0" smtClean="0"/>
              <a:t>) et recherche de cellules malignes,  recherche de BK.</a:t>
            </a:r>
          </a:p>
          <a:p>
            <a:endParaRPr lang="fr-FR" dirty="0" smtClean="0"/>
          </a:p>
        </p:txBody>
      </p:sp>
      <p:sp>
        <p:nvSpPr>
          <p:cNvPr id="4" name="Espace réservé de la date 3"/>
          <p:cNvSpPr>
            <a:spLocks noGrp="1"/>
          </p:cNvSpPr>
          <p:nvPr>
            <p:ph type="dt" sz="half" idx="10"/>
          </p:nvPr>
        </p:nvSpPr>
        <p:spPr/>
        <p:txBody>
          <a:bodyPr/>
          <a:lstStyle/>
          <a:p>
            <a:fld id="{53C11A38-181C-4B87-9715-135B9D41B20B}" type="datetime1">
              <a:rPr lang="fr-FR" smtClean="0"/>
              <a:pPr/>
              <a:t>31/01/2017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22</a:t>
            </a:fld>
            <a:endParaRPr lang="fr-FR"/>
          </a:p>
        </p:txBody>
      </p:sp>
      <p:pic>
        <p:nvPicPr>
          <p:cNvPr id="1026" name="Picture 2" descr="C:\Users\user\Downloads\index.jpg"/>
          <p:cNvPicPr>
            <a:picLocks noChangeAspect="1" noChangeArrowheads="1"/>
          </p:cNvPicPr>
          <p:nvPr/>
        </p:nvPicPr>
        <p:blipFill>
          <a:blip r:embed="rId2"/>
          <a:srcRect/>
          <a:stretch>
            <a:fillRect/>
          </a:stretch>
        </p:blipFill>
        <p:spPr bwMode="auto">
          <a:xfrm>
            <a:off x="0" y="1"/>
            <a:ext cx="2070100" cy="163483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N.B:</a:t>
            </a:r>
            <a:endParaRPr lang="fr-FR" dirty="0"/>
          </a:p>
        </p:txBody>
      </p:sp>
      <p:sp>
        <p:nvSpPr>
          <p:cNvPr id="3" name="Espace réservé du contenu 2"/>
          <p:cNvSpPr>
            <a:spLocks noGrp="1"/>
          </p:cNvSpPr>
          <p:nvPr>
            <p:ph idx="1"/>
          </p:nvPr>
        </p:nvSpPr>
        <p:spPr/>
        <p:txBody>
          <a:bodyPr/>
          <a:lstStyle/>
          <a:p>
            <a:r>
              <a:rPr lang="fr-FR" dirty="0" smtClean="0"/>
              <a:t>Le gradient (différence) d'albumine entre le sérum et l'ascite permet une meilleure analyse pour retrouver la cause d'une ascite. Un gradient élevé </a:t>
            </a:r>
            <a:r>
              <a:rPr lang="fr-FR" dirty="0" smtClean="0">
                <a:solidFill>
                  <a:srgbClr val="FF0000"/>
                </a:solidFill>
              </a:rPr>
              <a:t>(&gt; 11 g/L</a:t>
            </a:r>
            <a:r>
              <a:rPr lang="fr-FR" dirty="0" smtClean="0"/>
              <a:t>) oriente vers une ascite causée par une hypertension portale. </a:t>
            </a:r>
          </a:p>
          <a:p>
            <a:endParaRPr lang="fr-FR" dirty="0"/>
          </a:p>
        </p:txBody>
      </p:sp>
      <p:sp>
        <p:nvSpPr>
          <p:cNvPr id="4" name="Espace réservé de la date 3"/>
          <p:cNvSpPr>
            <a:spLocks noGrp="1"/>
          </p:cNvSpPr>
          <p:nvPr>
            <p:ph type="dt" sz="half" idx="10"/>
          </p:nvPr>
        </p:nvSpPr>
        <p:spPr/>
        <p:txBody>
          <a:bodyPr/>
          <a:lstStyle/>
          <a:p>
            <a:fld id="{B0535673-1D89-48F5-BAC8-A12EE837B53B}" type="datetime1">
              <a:rPr lang="fr-FR" smtClean="0"/>
              <a:pPr/>
              <a:t>31/01/2017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23</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i="1" dirty="0" smtClean="0">
                <a:solidFill>
                  <a:srgbClr val="002060"/>
                </a:solidFill>
              </a:rPr>
              <a:t>Les examens complémentaires:</a:t>
            </a:r>
          </a:p>
          <a:p>
            <a:r>
              <a:rPr lang="fr-FR" dirty="0" smtClean="0"/>
              <a:t>1- la laparoscopie est l'examen clé du diagnostic des ascites inflammatoires, elle  permet de voir les anomalies du péritoine et d'en faire la biopsie.</a:t>
            </a:r>
            <a:endParaRPr lang="fr-FR" dirty="0"/>
          </a:p>
        </p:txBody>
      </p:sp>
      <p:sp>
        <p:nvSpPr>
          <p:cNvPr id="4" name="Espace réservé de la date 3"/>
          <p:cNvSpPr>
            <a:spLocks noGrp="1"/>
          </p:cNvSpPr>
          <p:nvPr>
            <p:ph type="dt" sz="half" idx="10"/>
          </p:nvPr>
        </p:nvSpPr>
        <p:spPr/>
        <p:txBody>
          <a:bodyPr/>
          <a:lstStyle/>
          <a:p>
            <a:fld id="{A8642028-04BD-43BF-A945-A8B8DA5D939E}"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24</a:t>
            </a:fld>
            <a:endParaRPr lang="fr-FR"/>
          </a:p>
        </p:txBody>
      </p:sp>
      <p:pic>
        <p:nvPicPr>
          <p:cNvPr id="4098" name="Picture 2" descr="C:\Users\user\Downloads\inde1x.jpg"/>
          <p:cNvPicPr>
            <a:picLocks noChangeAspect="1" noChangeArrowheads="1"/>
          </p:cNvPicPr>
          <p:nvPr/>
        </p:nvPicPr>
        <p:blipFill>
          <a:blip r:embed="rId2"/>
          <a:srcRect/>
          <a:stretch>
            <a:fillRect/>
          </a:stretch>
        </p:blipFill>
        <p:spPr bwMode="auto">
          <a:xfrm>
            <a:off x="722168" y="3722832"/>
            <a:ext cx="2824596" cy="1739900"/>
          </a:xfrm>
          <a:prstGeom prst="rect">
            <a:avLst/>
          </a:prstGeom>
          <a:noFill/>
        </p:spPr>
      </p:pic>
      <p:pic>
        <p:nvPicPr>
          <p:cNvPr id="4099" name="Picture 3" descr="C:\Users\user\Downloads\index.jpg"/>
          <p:cNvPicPr>
            <a:picLocks noChangeAspect="1" noChangeArrowheads="1"/>
          </p:cNvPicPr>
          <p:nvPr/>
        </p:nvPicPr>
        <p:blipFill>
          <a:blip r:embed="rId3"/>
          <a:srcRect/>
          <a:stretch>
            <a:fillRect/>
          </a:stretch>
        </p:blipFill>
        <p:spPr bwMode="auto">
          <a:xfrm>
            <a:off x="4738256" y="3740728"/>
            <a:ext cx="2810308" cy="179373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2- </a:t>
            </a:r>
            <a:r>
              <a:rPr lang="fr-FR" dirty="0" smtClean="0">
                <a:hlinkClick r:id="rId2" tooltip="Échographie"/>
              </a:rPr>
              <a:t>Échographie</a:t>
            </a:r>
            <a:r>
              <a:rPr lang="fr-FR" dirty="0" smtClean="0"/>
              <a:t> abdominale: très sensible pour détecter les épanchements liquidiens,</a:t>
            </a:r>
          </a:p>
          <a:p>
            <a:r>
              <a:rPr lang="fr-FR" dirty="0" smtClean="0"/>
              <a:t> elle permet d'observer une lame d'ascite, notamment au niveau des flancs, de l'</a:t>
            </a:r>
            <a:r>
              <a:rPr lang="fr-FR" dirty="0" smtClean="0">
                <a:hlinkClick r:id="rId3" tooltip="Espace inter-hépato-rénal (page inexistante)"/>
              </a:rPr>
              <a:t>espace inter-hépato-rénal</a:t>
            </a:r>
            <a:r>
              <a:rPr lang="fr-FR" dirty="0" smtClean="0"/>
              <a:t> (de Morrison) et du </a:t>
            </a:r>
            <a:r>
              <a:rPr lang="fr-FR" dirty="0" smtClean="0">
                <a:hlinkClick r:id="rId4" tooltip="Cul-de-sac de Douglas"/>
              </a:rPr>
              <a:t>cul-de-sac de Douglas</a:t>
            </a:r>
            <a:endParaRPr lang="fr-FR" dirty="0"/>
          </a:p>
        </p:txBody>
      </p:sp>
      <p:sp>
        <p:nvSpPr>
          <p:cNvPr id="4" name="Espace réservé de la date 3"/>
          <p:cNvSpPr>
            <a:spLocks noGrp="1"/>
          </p:cNvSpPr>
          <p:nvPr>
            <p:ph type="dt" sz="half" idx="10"/>
          </p:nvPr>
        </p:nvSpPr>
        <p:spPr/>
        <p:txBody>
          <a:bodyPr/>
          <a:lstStyle/>
          <a:p>
            <a:fld id="{45E8ED30-53FA-4D6F-8251-DC92F592B671}"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25</a:t>
            </a:fld>
            <a:endParaRPr lang="fr-FR"/>
          </a:p>
        </p:txBody>
      </p:sp>
      <p:pic>
        <p:nvPicPr>
          <p:cNvPr id="6" name="Picture 3" descr="C:\Users\user\Desktop\220px-Auscities.PNG"/>
          <p:cNvPicPr>
            <a:picLocks noChangeAspect="1" noChangeArrowheads="1"/>
          </p:cNvPicPr>
          <p:nvPr/>
        </p:nvPicPr>
        <p:blipFill>
          <a:blip r:embed="rId5"/>
          <a:srcRect/>
          <a:stretch>
            <a:fillRect/>
          </a:stretch>
        </p:blipFill>
        <p:spPr bwMode="auto">
          <a:xfrm>
            <a:off x="4330417" y="3417735"/>
            <a:ext cx="3571868" cy="1781175"/>
          </a:xfrm>
          <a:prstGeom prst="rect">
            <a:avLst/>
          </a:prstGeom>
          <a:noFill/>
        </p:spPr>
      </p:pic>
      <p:sp>
        <p:nvSpPr>
          <p:cNvPr id="7" name="Rectangle 6"/>
          <p:cNvSpPr/>
          <p:nvPr/>
        </p:nvSpPr>
        <p:spPr>
          <a:xfrm>
            <a:off x="2036619" y="5364218"/>
            <a:ext cx="5514108" cy="923330"/>
          </a:xfrm>
          <a:prstGeom prst="rect">
            <a:avLst/>
          </a:prstGeom>
        </p:spPr>
        <p:txBody>
          <a:bodyPr wrap="square">
            <a:spAutoFit/>
          </a:bodyPr>
          <a:lstStyle/>
          <a:p>
            <a:r>
              <a:rPr lang="fr-FR" dirty="0" smtClean="0"/>
              <a:t>Ascite vue en échographie (en noir, ou </a:t>
            </a:r>
            <a:r>
              <a:rPr lang="fr-FR" dirty="0" err="1" smtClean="0"/>
              <a:t>hypoéchogène</a:t>
            </a:r>
            <a:r>
              <a:rPr lang="fr-FR" dirty="0" smtClean="0"/>
              <a:t>, en blanc ou plus </a:t>
            </a:r>
            <a:r>
              <a:rPr lang="fr-FR" dirty="0" err="1" smtClean="0"/>
              <a:t>échogène</a:t>
            </a:r>
            <a:r>
              <a:rPr lang="fr-FR" dirty="0" smtClean="0"/>
              <a:t>, on retrouve les anses digestives).</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8- Étiologies </a:t>
            </a:r>
            <a:endParaRPr lang="fr-FR" dirty="0"/>
          </a:p>
        </p:txBody>
      </p:sp>
      <p:sp>
        <p:nvSpPr>
          <p:cNvPr id="3" name="Espace réservé du contenu 2"/>
          <p:cNvSpPr>
            <a:spLocks noGrp="1"/>
          </p:cNvSpPr>
          <p:nvPr>
            <p:ph idx="1"/>
          </p:nvPr>
        </p:nvSpPr>
        <p:spPr>
          <a:xfrm>
            <a:off x="471054" y="1353589"/>
            <a:ext cx="8229600" cy="4389120"/>
          </a:xfrm>
        </p:spPr>
        <p:txBody>
          <a:bodyPr/>
          <a:lstStyle/>
          <a:p>
            <a:r>
              <a:rPr lang="fr-FR" i="1" dirty="0" smtClean="0"/>
              <a:t>Les ascites inflammatoires :</a:t>
            </a:r>
            <a:endParaRPr lang="fr-FR" dirty="0" smtClean="0"/>
          </a:p>
          <a:p>
            <a:pPr>
              <a:buNone/>
            </a:pPr>
            <a:r>
              <a:rPr lang="fr-FR" dirty="0" smtClean="0"/>
              <a:t>— L'ascite tuberculeuse, la formule cytologique du liquide est à prédominance lymphocytaire; </a:t>
            </a:r>
            <a:r>
              <a:rPr lang="fr-FR" i="1" dirty="0" smtClean="0"/>
              <a:t>la laparoscopie, montre un péritoine inflammatoire parsemé de fines granulations </a:t>
            </a:r>
            <a:r>
              <a:rPr lang="fr-FR" dirty="0" smtClean="0"/>
              <a:t>blanchâtres et permet d'en faire la biopsie.  </a:t>
            </a:r>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r>
              <a:rPr lang="fr-FR" dirty="0" smtClean="0"/>
              <a:t>— L'ascite cancéreuse : métastase d'un cancer digestif ou chez la femme d'un cancer  génital. L'examen cytologique du liquide peut montrer la présence de cellules malignes et </a:t>
            </a:r>
            <a:r>
              <a:rPr lang="fr-FR" i="1" dirty="0" smtClean="0"/>
              <a:t>la laparoscopie met en évidence de grosses granulations et permet d'en faire la biopsie.</a:t>
            </a:r>
            <a:endParaRPr lang="fr-FR" dirty="0" smtClean="0"/>
          </a:p>
          <a:p>
            <a:endParaRPr lang="fr-FR" dirty="0"/>
          </a:p>
        </p:txBody>
      </p:sp>
      <p:sp>
        <p:nvSpPr>
          <p:cNvPr id="4" name="Espace réservé de la date 3"/>
          <p:cNvSpPr>
            <a:spLocks noGrp="1"/>
          </p:cNvSpPr>
          <p:nvPr>
            <p:ph type="dt" sz="half" idx="10"/>
          </p:nvPr>
        </p:nvSpPr>
        <p:spPr/>
        <p:txBody>
          <a:bodyPr/>
          <a:lstStyle/>
          <a:p>
            <a:fld id="{B8776BDD-CAB2-40A8-A0A7-F977B42469AA}" type="datetime1">
              <a:rPr lang="fr-FR" smtClean="0"/>
              <a:pPr/>
              <a:t>31/01/2017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26</a:t>
            </a:fld>
            <a:endParaRPr lang="fr-FR"/>
          </a:p>
        </p:txBody>
      </p:sp>
      <p:pic>
        <p:nvPicPr>
          <p:cNvPr id="9" name="Picture 2" descr="C:\Users\user\Desktop\presentation oujedi\15609401_377213295948408_1843024496_o.jpg"/>
          <p:cNvPicPr>
            <a:picLocks noChangeAspect="1" noChangeArrowheads="1"/>
          </p:cNvPicPr>
          <p:nvPr/>
        </p:nvPicPr>
        <p:blipFill>
          <a:blip r:embed="rId2" cstate="print"/>
          <a:srcRect/>
          <a:stretch>
            <a:fillRect/>
          </a:stretch>
        </p:blipFill>
        <p:spPr bwMode="auto">
          <a:xfrm>
            <a:off x="5076023" y="2757055"/>
            <a:ext cx="3236704" cy="1932709"/>
          </a:xfrm>
          <a:prstGeom prst="rect">
            <a:avLst/>
          </a:prstGeom>
          <a:noFill/>
        </p:spPr>
      </p:pic>
      <p:pic>
        <p:nvPicPr>
          <p:cNvPr id="11" name="Picture 3" descr="C:\Users\user\Desktop\presentation oujedi\15658770_377213452615059_1575816174_o.jpg"/>
          <p:cNvPicPr>
            <a:picLocks noChangeAspect="1" noChangeArrowheads="1"/>
          </p:cNvPicPr>
          <p:nvPr/>
        </p:nvPicPr>
        <p:blipFill>
          <a:blip r:embed="rId3" cstate="print"/>
          <a:srcRect/>
          <a:stretch>
            <a:fillRect/>
          </a:stretch>
        </p:blipFill>
        <p:spPr bwMode="auto">
          <a:xfrm>
            <a:off x="1127478" y="3144982"/>
            <a:ext cx="2710231" cy="16002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i="1" dirty="0" smtClean="0"/>
              <a:t>Les ascites mécaniques:</a:t>
            </a:r>
            <a:endParaRPr lang="fr-FR" dirty="0" smtClean="0"/>
          </a:p>
          <a:p>
            <a:pPr>
              <a:buNone/>
            </a:pPr>
            <a:r>
              <a:rPr lang="fr-FR" dirty="0" smtClean="0"/>
              <a:t>— Les ascites cirrhotiques.</a:t>
            </a:r>
          </a:p>
          <a:p>
            <a:pPr>
              <a:buNone/>
            </a:pPr>
            <a:r>
              <a:rPr lang="fr-FR" dirty="0" smtClean="0"/>
              <a:t>— Les ascites d'origine rénale : syndrome néphrétique.</a:t>
            </a:r>
          </a:p>
          <a:p>
            <a:pPr>
              <a:buNone/>
            </a:pPr>
            <a:r>
              <a:rPr lang="fr-FR" dirty="0" smtClean="0"/>
              <a:t>— Les ascites d'origine cardiaque : insuffisance cardiaque globale, insuffisance cardiaque droite et péricardite constrictive.</a:t>
            </a:r>
          </a:p>
          <a:p>
            <a:pPr>
              <a:buNone/>
            </a:pPr>
            <a:endParaRPr lang="fr-FR" dirty="0" smtClean="0"/>
          </a:p>
          <a:p>
            <a:pPr>
              <a:buNone/>
            </a:pPr>
            <a:endParaRPr lang="fr-FR" dirty="0" smtClean="0"/>
          </a:p>
          <a:p>
            <a:endParaRPr lang="fr-FR" dirty="0"/>
          </a:p>
        </p:txBody>
      </p:sp>
      <p:sp>
        <p:nvSpPr>
          <p:cNvPr id="4" name="Espace réservé de la date 3"/>
          <p:cNvSpPr>
            <a:spLocks noGrp="1"/>
          </p:cNvSpPr>
          <p:nvPr>
            <p:ph type="dt" sz="half" idx="10"/>
          </p:nvPr>
        </p:nvSpPr>
        <p:spPr/>
        <p:txBody>
          <a:bodyPr/>
          <a:lstStyle/>
          <a:p>
            <a:fld id="{2D6D8FF4-F788-4875-B51D-B976C5331935}" type="datetime1">
              <a:rPr lang="fr-FR" smtClean="0"/>
              <a:pPr/>
              <a:t>31/01/2017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9- Conclusion</a:t>
            </a:r>
            <a:endParaRPr lang="fr-FR" dirty="0"/>
          </a:p>
        </p:txBody>
      </p:sp>
      <p:sp>
        <p:nvSpPr>
          <p:cNvPr id="4" name="Espace réservé de la date 3"/>
          <p:cNvSpPr>
            <a:spLocks noGrp="1"/>
          </p:cNvSpPr>
          <p:nvPr>
            <p:ph type="dt" sz="half" idx="10"/>
          </p:nvPr>
        </p:nvSpPr>
        <p:spPr/>
        <p:txBody>
          <a:bodyPr/>
          <a:lstStyle/>
          <a:p>
            <a:fld id="{E01D6E33-DB76-4E3B-B81D-EDD280C9F4F7}" type="datetime1">
              <a:rPr lang="fr-FR" smtClean="0"/>
              <a:pPr/>
              <a:t>31/01/2017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28</a:t>
            </a:fld>
            <a:endParaRPr lang="fr-FR"/>
          </a:p>
        </p:txBody>
      </p:sp>
      <p:sp>
        <p:nvSpPr>
          <p:cNvPr id="9" name="Espace réservé du contenu 8"/>
          <p:cNvSpPr>
            <a:spLocks noGrp="1"/>
          </p:cNvSpPr>
          <p:nvPr>
            <p:ph idx="1"/>
          </p:nvPr>
        </p:nvSpPr>
        <p:spPr/>
        <p:txBody>
          <a:bodyPr/>
          <a:lstStyle/>
          <a:p>
            <a:r>
              <a:rPr lang="fr-FR" dirty="0" smtClean="0"/>
              <a:t>Fréquente</a:t>
            </a:r>
          </a:p>
          <a:p>
            <a:r>
              <a:rPr lang="fr-FR" dirty="0" smtClean="0"/>
              <a:t>• Impose enquête étiologique </a:t>
            </a:r>
            <a:r>
              <a:rPr lang="fr-FR" dirty="0" err="1" smtClean="0"/>
              <a:t>rigoureuse,qui</a:t>
            </a:r>
            <a:r>
              <a:rPr lang="fr-FR" dirty="0" smtClean="0"/>
              <a:t> repose </a:t>
            </a:r>
            <a:r>
              <a:rPr lang="fr-FR" smtClean="0"/>
              <a:t>d’abord sur l’anamnèse </a:t>
            </a:r>
            <a:r>
              <a:rPr lang="fr-FR" dirty="0" smtClean="0"/>
              <a:t>et l’examen physique et sur l’étude du liquide d’ascite</a:t>
            </a:r>
          </a:p>
          <a:p>
            <a:r>
              <a:rPr lang="fr-FR" dirty="0" smtClean="0"/>
              <a:t>• Les causes les plus fréquentes sont la cirrhose et la </a:t>
            </a:r>
            <a:r>
              <a:rPr lang="fr-FR" dirty="0" err="1" smtClean="0"/>
              <a:t>carcinose</a:t>
            </a:r>
            <a:r>
              <a:rPr lang="fr-FR" dirty="0" smtClean="0"/>
              <a:t> péritonéale</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e la date 3"/>
          <p:cNvSpPr>
            <a:spLocks noGrp="1"/>
          </p:cNvSpPr>
          <p:nvPr>
            <p:ph type="dt" sz="half" idx="10"/>
          </p:nvPr>
        </p:nvSpPr>
        <p:spPr/>
        <p:txBody>
          <a:bodyPr/>
          <a:lstStyle/>
          <a:p>
            <a:fld id="{220CBE50-15D6-489E-83EB-6CB625F1FA07}" type="datetime1">
              <a:rPr lang="fr-FR" smtClean="0"/>
              <a:pPr/>
              <a:t>31/01/2017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29</a:t>
            </a:fld>
            <a:endParaRPr lang="fr-FR"/>
          </a:p>
        </p:txBody>
      </p:sp>
      <p:pic>
        <p:nvPicPr>
          <p:cNvPr id="6" name="Picture 2" descr="E:\Documents and Settings\easy\Bureau\image bassim\Visuel-Dr-House.jpg"/>
          <p:cNvPicPr>
            <a:picLocks noGrp="1" noChangeAspect="1" noChangeArrowheads="1"/>
          </p:cNvPicPr>
          <p:nvPr>
            <p:ph idx="1"/>
          </p:nvPr>
        </p:nvPicPr>
        <p:blipFill>
          <a:blip r:embed="rId2" cstate="print"/>
          <a:srcRect/>
          <a:stretch>
            <a:fillRect/>
          </a:stretch>
        </p:blipFill>
        <p:spPr bwMode="auto">
          <a:xfrm>
            <a:off x="1647825" y="2486819"/>
            <a:ext cx="5848350" cy="32861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Plan </a:t>
            </a:r>
            <a:endParaRPr lang="fr-FR" dirty="0"/>
          </a:p>
        </p:txBody>
      </p:sp>
      <p:sp>
        <p:nvSpPr>
          <p:cNvPr id="3" name="Espace réservé du contenu 2"/>
          <p:cNvSpPr>
            <a:spLocks noGrp="1"/>
          </p:cNvSpPr>
          <p:nvPr>
            <p:ph idx="1"/>
          </p:nvPr>
        </p:nvSpPr>
        <p:spPr/>
        <p:txBody>
          <a:bodyPr/>
          <a:lstStyle/>
          <a:p>
            <a:r>
              <a:rPr lang="fr-FR" dirty="0" smtClean="0"/>
              <a:t>1- définition </a:t>
            </a:r>
          </a:p>
          <a:p>
            <a:r>
              <a:rPr lang="fr-FR" dirty="0" smtClean="0"/>
              <a:t>2- physiopathologie</a:t>
            </a:r>
          </a:p>
          <a:p>
            <a:r>
              <a:rPr lang="fr-FR" dirty="0" smtClean="0"/>
              <a:t>3- classification </a:t>
            </a:r>
          </a:p>
          <a:p>
            <a:r>
              <a:rPr lang="fr-FR" dirty="0" smtClean="0"/>
              <a:t>4- signes sémiologiques</a:t>
            </a:r>
          </a:p>
          <a:p>
            <a:r>
              <a:rPr lang="fr-FR" dirty="0" smtClean="0"/>
              <a:t>5- clinique </a:t>
            </a:r>
          </a:p>
          <a:p>
            <a:r>
              <a:rPr lang="fr-FR" dirty="0" smtClean="0"/>
              <a:t>6- diagnostic différentiel</a:t>
            </a:r>
          </a:p>
          <a:p>
            <a:r>
              <a:rPr lang="fr-FR" dirty="0" smtClean="0"/>
              <a:t>7- diagnostic étiologique</a:t>
            </a:r>
          </a:p>
          <a:p>
            <a:r>
              <a:rPr lang="fr-FR" dirty="0" smtClean="0"/>
              <a:t>8- principales étiologies</a:t>
            </a:r>
          </a:p>
          <a:p>
            <a:r>
              <a:rPr lang="fr-FR" dirty="0" smtClean="0"/>
              <a:t>9-  conclusion </a:t>
            </a:r>
          </a:p>
          <a:p>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a:p>
        </p:txBody>
      </p:sp>
      <p:sp>
        <p:nvSpPr>
          <p:cNvPr id="4" name="Pensées 3"/>
          <p:cNvSpPr/>
          <p:nvPr/>
        </p:nvSpPr>
        <p:spPr>
          <a:xfrm>
            <a:off x="3271415" y="2102854"/>
            <a:ext cx="3357586" cy="2000264"/>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rgbClr val="7030A0"/>
                </a:solidFill>
              </a:rPr>
              <a:t>Signe</a:t>
            </a:r>
          </a:p>
          <a:p>
            <a:pPr algn="ctr"/>
            <a:r>
              <a:rPr lang="fr-FR" sz="4000" b="1" dirty="0" smtClean="0">
                <a:solidFill>
                  <a:srgbClr val="7030A0"/>
                </a:solidFill>
              </a:rPr>
              <a:t>Du flot</a:t>
            </a:r>
            <a:r>
              <a:rPr lang="fr-FR" sz="4000" dirty="0" smtClean="0">
                <a:solidFill>
                  <a:srgbClr val="7030A0"/>
                </a:solidFill>
              </a:rPr>
              <a:t> </a:t>
            </a:r>
            <a:endParaRPr lang="fr-FR" sz="4000" dirty="0">
              <a:solidFill>
                <a:srgbClr val="7030A0"/>
              </a:solidFill>
            </a:endParaRPr>
          </a:p>
        </p:txBody>
      </p:sp>
      <p:sp>
        <p:nvSpPr>
          <p:cNvPr id="7" name="Pensées 6"/>
          <p:cNvSpPr/>
          <p:nvPr/>
        </p:nvSpPr>
        <p:spPr>
          <a:xfrm>
            <a:off x="4831329" y="4676348"/>
            <a:ext cx="3714776" cy="2000264"/>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rgbClr val="002060"/>
                </a:solidFill>
              </a:rPr>
              <a:t>Signe du glaçon</a:t>
            </a:r>
            <a:r>
              <a:rPr lang="fr-FR" sz="4000" dirty="0" smtClean="0">
                <a:solidFill>
                  <a:srgbClr val="002060"/>
                </a:solidFill>
              </a:rPr>
              <a:t> </a:t>
            </a:r>
            <a:endParaRPr lang="fr-FR" sz="4000" dirty="0">
              <a:solidFill>
                <a:srgbClr val="002060"/>
              </a:solidFill>
            </a:endParaRPr>
          </a:p>
        </p:txBody>
      </p:sp>
      <p:sp>
        <p:nvSpPr>
          <p:cNvPr id="8" name="Pensées 7"/>
          <p:cNvSpPr/>
          <p:nvPr/>
        </p:nvSpPr>
        <p:spPr>
          <a:xfrm>
            <a:off x="0" y="4678937"/>
            <a:ext cx="4433455" cy="2000264"/>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rPr>
              <a:t>transsudat</a:t>
            </a:r>
            <a:endParaRPr lang="fr-FR" sz="4000" dirty="0">
              <a:solidFill>
                <a:schemeClr val="tx1"/>
              </a:solidFill>
            </a:endParaRPr>
          </a:p>
        </p:txBody>
      </p:sp>
      <p:sp>
        <p:nvSpPr>
          <p:cNvPr id="9" name="Pensées 8"/>
          <p:cNvSpPr/>
          <p:nvPr/>
        </p:nvSpPr>
        <p:spPr>
          <a:xfrm>
            <a:off x="3935553" y="277507"/>
            <a:ext cx="4584991" cy="2000264"/>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1">
                    <a:lumMod val="60000"/>
                    <a:lumOff val="40000"/>
                  </a:schemeClr>
                </a:solidFill>
              </a:rPr>
              <a:t>Cavité péritonéale </a:t>
            </a:r>
            <a:r>
              <a:rPr lang="fr-FR" sz="4000" dirty="0" smtClean="0"/>
              <a:t> </a:t>
            </a:r>
            <a:endParaRPr lang="fr-FR" sz="4000" dirty="0"/>
          </a:p>
        </p:txBody>
      </p:sp>
      <p:sp>
        <p:nvSpPr>
          <p:cNvPr id="10" name="Pensées 9"/>
          <p:cNvSpPr/>
          <p:nvPr/>
        </p:nvSpPr>
        <p:spPr>
          <a:xfrm>
            <a:off x="500034" y="-214338"/>
            <a:ext cx="3357586" cy="2000264"/>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rgbClr val="FF0000"/>
                </a:solidFill>
              </a:rPr>
              <a:t>Exsudat</a:t>
            </a:r>
            <a:r>
              <a:rPr lang="fr-FR" sz="4000" dirty="0" smtClean="0"/>
              <a:t> </a:t>
            </a:r>
            <a:endParaRPr lang="fr-FR" sz="4000" dirty="0"/>
          </a:p>
        </p:txBody>
      </p:sp>
      <p:sp>
        <p:nvSpPr>
          <p:cNvPr id="11" name="Pensées 10"/>
          <p:cNvSpPr/>
          <p:nvPr/>
        </p:nvSpPr>
        <p:spPr>
          <a:xfrm>
            <a:off x="6397349" y="2565264"/>
            <a:ext cx="3357586" cy="2000264"/>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err="1" smtClean="0">
                <a:solidFill>
                  <a:srgbClr val="7030A0"/>
                </a:solidFill>
              </a:rPr>
              <a:t>Rivaltat</a:t>
            </a:r>
            <a:r>
              <a:rPr lang="fr-FR" sz="4000" dirty="0" smtClean="0">
                <a:solidFill>
                  <a:srgbClr val="7030A0"/>
                </a:solidFill>
              </a:rPr>
              <a:t>  </a:t>
            </a:r>
            <a:endParaRPr lang="fr-FR" sz="4000" dirty="0">
              <a:solidFill>
                <a:srgbClr val="7030A0"/>
              </a:solidFill>
            </a:endParaRPr>
          </a:p>
        </p:txBody>
      </p:sp>
      <p:sp>
        <p:nvSpPr>
          <p:cNvPr id="12" name="Bulle ronde 11"/>
          <p:cNvSpPr/>
          <p:nvPr/>
        </p:nvSpPr>
        <p:spPr>
          <a:xfrm>
            <a:off x="429491" y="2071678"/>
            <a:ext cx="2785187" cy="1946140"/>
          </a:xfrm>
          <a:prstGeom prst="wedgeEllipse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000" b="1" i="0" dirty="0" smtClean="0">
                <a:solidFill>
                  <a:schemeClr val="tx1"/>
                </a:solidFill>
              </a:rPr>
              <a:t>Chyleux </a:t>
            </a:r>
            <a:endParaRPr lang="fr-FR" sz="3000" b="1" i="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endParaRPr lang="fr-FR" sz="5000" dirty="0"/>
          </a:p>
        </p:txBody>
      </p:sp>
      <p:sp>
        <p:nvSpPr>
          <p:cNvPr id="3" name="Espace réservé du contenu 2"/>
          <p:cNvSpPr>
            <a:spLocks noGrp="1"/>
          </p:cNvSpPr>
          <p:nvPr>
            <p:ph idx="1"/>
          </p:nvPr>
        </p:nvSpPr>
        <p:spPr/>
        <p:txBody>
          <a:bodyPr/>
          <a:lstStyle/>
          <a:p>
            <a:r>
              <a:rPr lang="fr-FR" dirty="0" smtClean="0"/>
              <a:t>La cavité péritonéale est un espace extrêmement fin situé entre les deux feuillets du </a:t>
            </a:r>
            <a:r>
              <a:rPr lang="fr-FR" dirty="0" smtClean="0">
                <a:solidFill>
                  <a:srgbClr val="C00000"/>
                </a:solidFill>
              </a:rPr>
              <a:t>péritoine </a:t>
            </a:r>
            <a:r>
              <a:rPr lang="fr-FR" dirty="0" smtClean="0"/>
              <a:t>:         </a:t>
            </a:r>
            <a:r>
              <a:rPr lang="fr-FR" dirty="0" smtClean="0"/>
              <a:t>le feuillet pariétal et le feuillet viscéral.</a:t>
            </a:r>
          </a:p>
          <a:p>
            <a:r>
              <a:rPr lang="fr-FR" dirty="0" smtClean="0"/>
              <a:t> Le péritoine est une membrane très mince, délimitant la </a:t>
            </a:r>
            <a:r>
              <a:rPr lang="fr-FR" dirty="0" smtClean="0">
                <a:solidFill>
                  <a:srgbClr val="C00000"/>
                </a:solidFill>
              </a:rPr>
              <a:t>cavité pelvienne </a:t>
            </a:r>
          </a:p>
          <a:p>
            <a:r>
              <a:rPr lang="fr-FR" dirty="0" smtClean="0"/>
              <a:t>La cavité péritonéale renferme uniquement une très petite quantité de liquide, produit par les cellules du péritoine : le liquide péritonéal.</a:t>
            </a:r>
          </a:p>
          <a:p>
            <a:r>
              <a:rPr lang="fr-FR" dirty="0" smtClean="0"/>
              <a:t> Ce liquide joue le rôle de lubrifiant.</a:t>
            </a:r>
            <a:endParaRPr lang="fr-FR" dirty="0"/>
          </a:p>
        </p:txBody>
      </p:sp>
      <p:pic>
        <p:nvPicPr>
          <p:cNvPr id="2050" name="Picture 2" descr="C:\Users\user\Downloads\index.jpg"/>
          <p:cNvPicPr>
            <a:picLocks noChangeAspect="1" noChangeArrowheads="1"/>
          </p:cNvPicPr>
          <p:nvPr/>
        </p:nvPicPr>
        <p:blipFill>
          <a:blip r:embed="rId2"/>
          <a:srcRect/>
          <a:stretch>
            <a:fillRect/>
          </a:stretch>
        </p:blipFill>
        <p:spPr bwMode="auto">
          <a:xfrm>
            <a:off x="277092" y="609600"/>
            <a:ext cx="2369126" cy="497378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1054" y="274597"/>
            <a:ext cx="8229600" cy="1143000"/>
          </a:xfrm>
        </p:spPr>
        <p:txBody>
          <a:bodyPr/>
          <a:lstStyle/>
          <a:p>
            <a:pPr algn="ctr"/>
            <a:r>
              <a:rPr lang="fr-FR" b="1" dirty="0" smtClean="0"/>
              <a:t>1. Définition</a:t>
            </a:r>
            <a:endParaRPr lang="fr-FR" dirty="0"/>
          </a:p>
        </p:txBody>
      </p:sp>
      <p:sp>
        <p:nvSpPr>
          <p:cNvPr id="3" name="Espace réservé du contenu 2"/>
          <p:cNvSpPr>
            <a:spLocks noGrp="1"/>
          </p:cNvSpPr>
          <p:nvPr>
            <p:ph idx="1"/>
          </p:nvPr>
        </p:nvSpPr>
        <p:spPr>
          <a:xfrm>
            <a:off x="457200" y="928255"/>
            <a:ext cx="8229600" cy="5396345"/>
          </a:xfrm>
        </p:spPr>
        <p:txBody>
          <a:bodyPr/>
          <a:lstStyle/>
          <a:p>
            <a:r>
              <a:rPr lang="fr-FR" dirty="0" smtClean="0"/>
              <a:t>C'est un épanchement par une accumulation de liquide dans la cavité péritonéale </a:t>
            </a:r>
          </a:p>
          <a:p>
            <a:r>
              <a:rPr lang="fr-FR" dirty="0" smtClean="0"/>
              <a:t>le liquide est habituellement </a:t>
            </a:r>
            <a:r>
              <a:rPr lang="fr-FR" b="1" dirty="0" smtClean="0">
                <a:solidFill>
                  <a:srgbClr val="FFC000"/>
                </a:solidFill>
              </a:rPr>
              <a:t>jaune citrin</a:t>
            </a:r>
          </a:p>
          <a:p>
            <a:r>
              <a:rPr lang="fr-FR" dirty="0" smtClean="0"/>
              <a:t> il peut être coloré: </a:t>
            </a:r>
          </a:p>
          <a:p>
            <a:pPr>
              <a:buNone/>
            </a:pPr>
            <a:r>
              <a:rPr lang="fr-FR" dirty="0" smtClean="0">
                <a:solidFill>
                  <a:schemeClr val="tx2"/>
                </a:solidFill>
              </a:rPr>
              <a:t>                              </a:t>
            </a:r>
            <a:r>
              <a:rPr lang="fr-FR" dirty="0" smtClean="0">
                <a:solidFill>
                  <a:srgbClr val="008000"/>
                </a:solidFill>
              </a:rPr>
              <a:t>en vert par de la bile (en cas d'ictère)</a:t>
            </a:r>
          </a:p>
          <a:p>
            <a:pPr>
              <a:buNone/>
            </a:pPr>
            <a:r>
              <a:rPr lang="fr-FR" dirty="0" smtClean="0"/>
              <a:t>                              </a:t>
            </a:r>
            <a:r>
              <a:rPr lang="fr-FR" dirty="0" smtClean="0">
                <a:solidFill>
                  <a:srgbClr val="FF0000"/>
                </a:solidFill>
              </a:rPr>
              <a:t>en rouge par du sang </a:t>
            </a:r>
            <a:r>
              <a:rPr lang="fr-FR" dirty="0" smtClean="0"/>
              <a:t>: ascite </a:t>
            </a:r>
            <a:r>
              <a:rPr lang="fr-FR" dirty="0" err="1" smtClean="0"/>
              <a:t>séro</a:t>
            </a:r>
            <a:r>
              <a:rPr lang="fr-FR" dirty="0" smtClean="0"/>
              <a:t>-hémorragique,</a:t>
            </a:r>
          </a:p>
          <a:p>
            <a:pPr>
              <a:buNone/>
            </a:pPr>
            <a:r>
              <a:rPr lang="fr-FR" dirty="0" smtClean="0"/>
              <a:t>                               </a:t>
            </a:r>
            <a:r>
              <a:rPr lang="fr-FR" dirty="0" smtClean="0">
                <a:solidFill>
                  <a:schemeClr val="bg2">
                    <a:lumMod val="50000"/>
                  </a:schemeClr>
                </a:solidFill>
              </a:rPr>
              <a:t>d'aspect laiteux ou crémeux </a:t>
            </a:r>
            <a:r>
              <a:rPr lang="fr-FR" dirty="0" smtClean="0"/>
              <a:t>: ascite chyleuse.</a:t>
            </a:r>
          </a:p>
          <a:p>
            <a:r>
              <a:rPr lang="fr-FR" dirty="0" smtClean="0"/>
              <a:t>L'</a:t>
            </a:r>
            <a:r>
              <a:rPr lang="fr-FR" dirty="0" err="1" smtClean="0"/>
              <a:t>hémopéritoine</a:t>
            </a:r>
            <a:r>
              <a:rPr lang="fr-FR" dirty="0" smtClean="0"/>
              <a:t> et les péritonites purulentes ne sont pas des ascites. </a:t>
            </a:r>
          </a:p>
          <a:p>
            <a:r>
              <a:rPr lang="fr-FR" i="1" dirty="0" smtClean="0"/>
              <a:t>Les ascites sont le plus souvent </a:t>
            </a:r>
            <a:r>
              <a:rPr lang="fr-FR" b="1" i="1" dirty="0" smtClean="0"/>
              <a:t>libres</a:t>
            </a:r>
            <a:r>
              <a:rPr lang="fr-FR" i="1" dirty="0" smtClean="0"/>
              <a:t> dans la </a:t>
            </a:r>
            <a:r>
              <a:rPr lang="fr-FR" dirty="0" smtClean="0"/>
              <a:t>cavité péritonéale, plus rarement il s'agit </a:t>
            </a:r>
            <a:r>
              <a:rPr lang="fr-FR" i="1" dirty="0" smtClean="0"/>
              <a:t>d'ascites </a:t>
            </a:r>
            <a:r>
              <a:rPr lang="fr-FR" b="1" i="1" dirty="0" smtClean="0"/>
              <a:t>cloisonnées </a:t>
            </a:r>
            <a:r>
              <a:rPr lang="fr-FR" i="1" dirty="0" smtClean="0"/>
              <a:t>dues à des adhérences </a:t>
            </a:r>
            <a:r>
              <a:rPr lang="fr-FR" dirty="0" smtClean="0"/>
              <a:t>divisant la séreuse en logettes irrégulières.</a:t>
            </a:r>
          </a:p>
          <a:p>
            <a:r>
              <a:rPr lang="fr-FR" dirty="0" smtClean="0"/>
              <a:t>2 situations:</a:t>
            </a:r>
          </a:p>
          <a:p>
            <a:r>
              <a:rPr lang="fr-FR" dirty="0" smtClean="0"/>
              <a:t>•Diagnostic positif facile</a:t>
            </a:r>
          </a:p>
          <a:p>
            <a:r>
              <a:rPr lang="fr-FR" dirty="0" smtClean="0"/>
              <a:t>• Problème de diagnostic étiologique</a:t>
            </a:r>
          </a:p>
          <a:p>
            <a:endParaRPr lang="fr-FR" dirty="0"/>
          </a:p>
        </p:txBody>
      </p:sp>
      <p:sp>
        <p:nvSpPr>
          <p:cNvPr id="4" name="Espace réservé de la date 3"/>
          <p:cNvSpPr>
            <a:spLocks noGrp="1"/>
          </p:cNvSpPr>
          <p:nvPr>
            <p:ph type="dt" sz="half" idx="10"/>
          </p:nvPr>
        </p:nvSpPr>
        <p:spPr/>
        <p:txBody>
          <a:bodyPr/>
          <a:lstStyle/>
          <a:p>
            <a:fld id="{CC421C7C-6F2B-41D5-BAD1-6E622F2E661D}"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6</a:t>
            </a:fld>
            <a:endParaRPr lang="fr-FR"/>
          </a:p>
        </p:txBody>
      </p:sp>
      <p:pic>
        <p:nvPicPr>
          <p:cNvPr id="6" name="Picture 2" descr="E:\Documents and Settings\easy\Bureau\image bassim\téléchargement.jpg"/>
          <p:cNvPicPr>
            <a:picLocks noChangeAspect="1" noChangeArrowheads="1"/>
          </p:cNvPicPr>
          <p:nvPr/>
        </p:nvPicPr>
        <p:blipFill>
          <a:blip r:embed="rId2" cstate="print"/>
          <a:srcRect/>
          <a:stretch>
            <a:fillRect/>
          </a:stretch>
        </p:blipFill>
        <p:spPr bwMode="auto">
          <a:xfrm>
            <a:off x="1" y="0"/>
            <a:ext cx="1066800" cy="90054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2- Physiopathologie:</a:t>
            </a:r>
            <a:r>
              <a:rPr lang="fr-FR" dirty="0" smtClean="0"/>
              <a:t/>
            </a:r>
            <a:br>
              <a:rPr lang="fr-FR" dirty="0" smtClean="0"/>
            </a:br>
            <a:r>
              <a:rPr lang="fr-FR" dirty="0" smtClean="0"/>
              <a:t/>
            </a:r>
            <a:br>
              <a:rPr lang="fr-FR" dirty="0" smtClean="0"/>
            </a:br>
            <a:r>
              <a:rPr lang="fr-FR" dirty="0" smtClean="0"/>
              <a:t>Les ascites répondent à </a:t>
            </a:r>
            <a:r>
              <a:rPr lang="fr-FR" b="1" dirty="0" smtClean="0"/>
              <a:t>deux grands </a:t>
            </a:r>
            <a:r>
              <a:rPr lang="fr-FR" dirty="0" smtClean="0"/>
              <a:t>mécanismes</a:t>
            </a:r>
            <a:endParaRPr lang="fr-FR" dirty="0"/>
          </a:p>
        </p:txBody>
      </p:sp>
      <p:graphicFrame>
        <p:nvGraphicFramePr>
          <p:cNvPr id="6" name="Espace réservé du contenu 5"/>
          <p:cNvGraphicFramePr>
            <a:graphicFrameLocks noGrp="1"/>
          </p:cNvGraphicFramePr>
          <p:nvPr>
            <p:ph idx="1"/>
          </p:nvPr>
        </p:nvGraphicFramePr>
        <p:xfrm>
          <a:off x="457200" y="1949018"/>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e la date 3"/>
          <p:cNvSpPr>
            <a:spLocks noGrp="1"/>
          </p:cNvSpPr>
          <p:nvPr>
            <p:ph type="dt" sz="half" idx="10"/>
          </p:nvPr>
        </p:nvSpPr>
        <p:spPr/>
        <p:txBody>
          <a:bodyPr/>
          <a:lstStyle/>
          <a:p>
            <a:fld id="{C4CE4460-3C32-4FA5-AE03-534D2FEA1858}"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endParaRPr lang="fr-FR" dirty="0"/>
          </a:p>
        </p:txBody>
      </p:sp>
      <p:sp>
        <p:nvSpPr>
          <p:cNvPr id="5" name="Espace réservé du contenu 4"/>
          <p:cNvSpPr>
            <a:spLocks noGrp="1"/>
          </p:cNvSpPr>
          <p:nvPr>
            <p:ph sz="half" idx="1"/>
          </p:nvPr>
        </p:nvSpPr>
        <p:spPr/>
        <p:txBody>
          <a:bodyPr>
            <a:normAutofit/>
          </a:bodyPr>
          <a:lstStyle/>
          <a:p>
            <a:endParaRPr lang="fr-FR" sz="4000" dirty="0"/>
          </a:p>
        </p:txBody>
      </p:sp>
      <p:sp>
        <p:nvSpPr>
          <p:cNvPr id="6" name="Espace réservé du contenu 5"/>
          <p:cNvSpPr>
            <a:spLocks noGrp="1"/>
          </p:cNvSpPr>
          <p:nvPr>
            <p:ph sz="half" idx="2"/>
          </p:nvPr>
        </p:nvSpPr>
        <p:spPr/>
        <p:txBody>
          <a:bodyPr>
            <a:normAutofit/>
          </a:bodyPr>
          <a:lstStyle/>
          <a:p>
            <a:pPr lvl="2"/>
            <a:endParaRPr lang="fr-FR" sz="7400" dirty="0"/>
          </a:p>
        </p:txBody>
      </p:sp>
      <p:sp>
        <p:nvSpPr>
          <p:cNvPr id="7" name="Rectangle à coins arrondis 6"/>
          <p:cNvSpPr/>
          <p:nvPr/>
        </p:nvSpPr>
        <p:spPr>
          <a:xfrm>
            <a:off x="500034" y="2500306"/>
            <a:ext cx="121444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2000232" y="2500306"/>
            <a:ext cx="114300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3428992" y="2500306"/>
            <a:ext cx="114300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à coins arrondis 11"/>
          <p:cNvSpPr/>
          <p:nvPr/>
        </p:nvSpPr>
        <p:spPr>
          <a:xfrm>
            <a:off x="357158" y="4143380"/>
            <a:ext cx="121444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à coins arrondis 12"/>
          <p:cNvSpPr/>
          <p:nvPr/>
        </p:nvSpPr>
        <p:spPr>
          <a:xfrm>
            <a:off x="3428992" y="4143380"/>
            <a:ext cx="121444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à coins arrondis 13"/>
          <p:cNvSpPr/>
          <p:nvPr/>
        </p:nvSpPr>
        <p:spPr>
          <a:xfrm>
            <a:off x="1857356" y="4143380"/>
            <a:ext cx="121444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1094510" y="3380507"/>
            <a:ext cx="193963" cy="318655"/>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Ellipse 17"/>
          <p:cNvSpPr/>
          <p:nvPr/>
        </p:nvSpPr>
        <p:spPr>
          <a:xfrm>
            <a:off x="718694" y="3697430"/>
            <a:ext cx="285752" cy="285752"/>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2895600" y="3500438"/>
            <a:ext cx="1648691" cy="642942"/>
          </a:xfrm>
          <a:prstGeom prst="ellipse">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Protéine </a:t>
            </a:r>
            <a:endParaRPr lang="fr-FR" b="1" dirty="0">
              <a:solidFill>
                <a:schemeClr val="tx1"/>
              </a:solidFill>
            </a:endParaRPr>
          </a:p>
        </p:txBody>
      </p:sp>
      <p:sp>
        <p:nvSpPr>
          <p:cNvPr id="20" name="Ellipse 19"/>
          <p:cNvSpPr/>
          <p:nvPr/>
        </p:nvSpPr>
        <p:spPr>
          <a:xfrm>
            <a:off x="3786182" y="3154075"/>
            <a:ext cx="714380" cy="28575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p:cNvSpPr/>
          <p:nvPr/>
        </p:nvSpPr>
        <p:spPr>
          <a:xfrm>
            <a:off x="1428728" y="3326825"/>
            <a:ext cx="285752" cy="28575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à coins arrondis 22"/>
          <p:cNvSpPr/>
          <p:nvPr/>
        </p:nvSpPr>
        <p:spPr>
          <a:xfrm>
            <a:off x="5004958" y="2839312"/>
            <a:ext cx="1357322"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à coins arrondis 24"/>
          <p:cNvSpPr/>
          <p:nvPr/>
        </p:nvSpPr>
        <p:spPr>
          <a:xfrm>
            <a:off x="6689597" y="2908584"/>
            <a:ext cx="142876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26"/>
          <p:cNvCxnSpPr/>
          <p:nvPr/>
        </p:nvCxnSpPr>
        <p:spPr>
          <a:xfrm rot="5400000">
            <a:off x="2143120" y="4357682"/>
            <a:ext cx="5000636" cy="1588"/>
          </a:xfrm>
          <a:prstGeom prst="line">
            <a:avLst/>
          </a:prstGeom>
          <a:ln w="63500"/>
          <a:effectLst>
            <a:innerShdw blurRad="63500" dist="50800" dir="81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5072066" y="3786190"/>
            <a:ext cx="857256" cy="400110"/>
          </a:xfrm>
          <a:prstGeom prst="rect">
            <a:avLst/>
          </a:prstGeom>
          <a:noFill/>
        </p:spPr>
        <p:txBody>
          <a:bodyPr wrap="square" rtlCol="0">
            <a:spAutoFit/>
          </a:bodyPr>
          <a:lstStyle/>
          <a:p>
            <a:r>
              <a:rPr lang="fr-FR" sz="2000" dirty="0" smtClean="0"/>
              <a:t>P</a:t>
            </a:r>
            <a:endParaRPr lang="fr-FR" sz="2000" dirty="0"/>
          </a:p>
        </p:txBody>
      </p:sp>
      <p:sp>
        <p:nvSpPr>
          <p:cNvPr id="31" name="Ellipse 30"/>
          <p:cNvSpPr/>
          <p:nvPr/>
        </p:nvSpPr>
        <p:spPr>
          <a:xfrm>
            <a:off x="6417698" y="3319027"/>
            <a:ext cx="285752" cy="285752"/>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p:cNvSpPr/>
          <p:nvPr/>
        </p:nvSpPr>
        <p:spPr>
          <a:xfrm>
            <a:off x="6375272" y="2685608"/>
            <a:ext cx="285752" cy="285752"/>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6582651" y="1093214"/>
            <a:ext cx="2357454" cy="369332"/>
          </a:xfrm>
          <a:prstGeom prst="rect">
            <a:avLst/>
          </a:prstGeom>
          <a:noFill/>
        </p:spPr>
        <p:txBody>
          <a:bodyPr wrap="square" rtlCol="0">
            <a:spAutoFit/>
          </a:bodyPr>
          <a:lstStyle/>
          <a:p>
            <a:pPr algn="ctr"/>
            <a:r>
              <a:rPr lang="fr-FR" b="1" dirty="0" smtClean="0"/>
              <a:t>mécanique</a:t>
            </a:r>
            <a:endParaRPr lang="fr-FR" b="1" dirty="0"/>
          </a:p>
        </p:txBody>
      </p:sp>
      <p:sp>
        <p:nvSpPr>
          <p:cNvPr id="34" name="Rectangle à coins arrondis 33"/>
          <p:cNvSpPr/>
          <p:nvPr/>
        </p:nvSpPr>
        <p:spPr>
          <a:xfrm>
            <a:off x="5159524" y="4905820"/>
            <a:ext cx="1357322"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à coins arrondis 34"/>
          <p:cNvSpPr/>
          <p:nvPr/>
        </p:nvSpPr>
        <p:spPr>
          <a:xfrm>
            <a:off x="7537296" y="4850401"/>
            <a:ext cx="1357322"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p:cNvSpPr/>
          <p:nvPr/>
        </p:nvSpPr>
        <p:spPr>
          <a:xfrm>
            <a:off x="6572265" y="5757857"/>
            <a:ext cx="500066" cy="6429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p:nvSpPr>
        <p:spPr>
          <a:xfrm>
            <a:off x="6878366" y="4471998"/>
            <a:ext cx="500066" cy="6429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6489560" y="6147975"/>
            <a:ext cx="3429024" cy="369332"/>
          </a:xfrm>
          <a:prstGeom prst="rect">
            <a:avLst/>
          </a:prstGeom>
          <a:noFill/>
        </p:spPr>
        <p:txBody>
          <a:bodyPr wrap="square" rtlCol="0">
            <a:spAutoFit/>
          </a:bodyPr>
          <a:lstStyle/>
          <a:p>
            <a:pPr algn="ctr"/>
            <a:r>
              <a:rPr lang="fr-FR" b="1" dirty="0" smtClean="0"/>
              <a:t>inflammatoire</a:t>
            </a:r>
            <a:endParaRPr lang="fr-FR" b="1" dirty="0"/>
          </a:p>
        </p:txBody>
      </p:sp>
      <p:cxnSp>
        <p:nvCxnSpPr>
          <p:cNvPr id="40" name="Connecteur droit 39"/>
          <p:cNvCxnSpPr/>
          <p:nvPr/>
        </p:nvCxnSpPr>
        <p:spPr>
          <a:xfrm>
            <a:off x="5072034" y="4407918"/>
            <a:ext cx="4071966"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5521042" y="2098101"/>
            <a:ext cx="782775" cy="6429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p:nvSpPr>
        <p:spPr>
          <a:xfrm>
            <a:off x="7308297" y="2299423"/>
            <a:ext cx="500066" cy="6429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4" name="Connecteur droit avec flèche 43"/>
          <p:cNvCxnSpPr>
            <a:endCxn id="18" idx="0"/>
          </p:cNvCxnSpPr>
          <p:nvPr/>
        </p:nvCxnSpPr>
        <p:spPr bwMode="auto">
          <a:xfrm rot="5400000">
            <a:off x="-60183" y="2445754"/>
            <a:ext cx="2173430" cy="32992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5" name="Connecteur droit avec flèche 44"/>
          <p:cNvCxnSpPr/>
          <p:nvPr/>
        </p:nvCxnSpPr>
        <p:spPr bwMode="auto">
          <a:xfrm rot="16200000" flipH="1">
            <a:off x="387929" y="2341419"/>
            <a:ext cx="1981196" cy="37407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9" name="ZoneTexte 48"/>
          <p:cNvSpPr txBox="1"/>
          <p:nvPr/>
        </p:nvSpPr>
        <p:spPr>
          <a:xfrm>
            <a:off x="581891" y="1177637"/>
            <a:ext cx="1496291" cy="369332"/>
          </a:xfrm>
          <a:prstGeom prst="rect">
            <a:avLst/>
          </a:prstGeom>
          <a:noFill/>
        </p:spPr>
        <p:txBody>
          <a:bodyPr wrap="square" rtlCol="0">
            <a:spAutoFit/>
          </a:bodyPr>
          <a:lstStyle/>
          <a:p>
            <a:r>
              <a:rPr lang="fr-FR" b="1" dirty="0" smtClean="0">
                <a:solidFill>
                  <a:srgbClr val="008000"/>
                </a:solidFill>
              </a:rPr>
              <a:t>Electrolytes</a:t>
            </a:r>
            <a:endParaRPr lang="fr-FR" b="1" dirty="0">
              <a:solidFill>
                <a:srgbClr val="008000"/>
              </a:solidFill>
            </a:endParaRPr>
          </a:p>
        </p:txBody>
      </p:sp>
      <p:sp>
        <p:nvSpPr>
          <p:cNvPr id="50" name="Flèche droite 49"/>
          <p:cNvSpPr/>
          <p:nvPr/>
        </p:nvSpPr>
        <p:spPr bwMode="auto">
          <a:xfrm>
            <a:off x="1856509" y="3158837"/>
            <a:ext cx="1011382" cy="734291"/>
          </a:xfrm>
          <a:prstGeom prst="rightArrow">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0000"/>
                </a:solidFill>
                <a:effectLst/>
                <a:latin typeface="Arial" charset="0"/>
                <a:ea typeface="宋体" pitchFamily="2" charset="-122"/>
              </a:rPr>
              <a:t>Sang</a:t>
            </a:r>
            <a:r>
              <a:rPr kumimoji="0" lang="fr-FR" sz="1800" b="0" i="1" u="none" strike="noStrike" cap="none" normalizeH="0" baseline="0" dirty="0" smtClean="0">
                <a:ln>
                  <a:noFill/>
                </a:ln>
                <a:solidFill>
                  <a:schemeClr val="tx1"/>
                </a:solidFill>
                <a:effectLst/>
                <a:latin typeface="Arial" charset="0"/>
                <a:ea typeface="宋体" pitchFamily="2" charset="-122"/>
              </a:rPr>
              <a:t> </a:t>
            </a:r>
          </a:p>
        </p:txBody>
      </p:sp>
      <p:sp>
        <p:nvSpPr>
          <p:cNvPr id="51" name="Arrondir un rectangle avec un coin du même côté 50"/>
          <p:cNvSpPr/>
          <p:nvPr/>
        </p:nvSpPr>
        <p:spPr bwMode="auto">
          <a:xfrm>
            <a:off x="3034145" y="5735782"/>
            <a:ext cx="2258291" cy="429491"/>
          </a:xfrm>
          <a:prstGeom prst="round2Same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fr-FR" b="1" dirty="0" smtClean="0"/>
              <a:t>Cavité péritonéale</a:t>
            </a:r>
            <a:endParaRPr lang="fr-FR" b="1" dirty="0"/>
          </a:p>
        </p:txBody>
      </p:sp>
      <p:sp>
        <p:nvSpPr>
          <p:cNvPr id="52" name="ZoneTexte 51"/>
          <p:cNvSpPr txBox="1"/>
          <p:nvPr/>
        </p:nvSpPr>
        <p:spPr>
          <a:xfrm>
            <a:off x="4849092" y="1620982"/>
            <a:ext cx="609600" cy="1323439"/>
          </a:xfrm>
          <a:prstGeom prst="rect">
            <a:avLst/>
          </a:prstGeom>
          <a:noFill/>
        </p:spPr>
        <p:txBody>
          <a:bodyPr wrap="square" rtlCol="0">
            <a:spAutoFit/>
          </a:bodyPr>
          <a:lstStyle/>
          <a:p>
            <a:r>
              <a:rPr lang="fr-FR" sz="8000" dirty="0" smtClean="0"/>
              <a:t>p</a:t>
            </a:r>
            <a:endParaRPr lang="fr-FR" sz="8000" dirty="0"/>
          </a:p>
        </p:txBody>
      </p:sp>
      <p:sp>
        <p:nvSpPr>
          <p:cNvPr id="54" name="Ellipse 53"/>
          <p:cNvSpPr/>
          <p:nvPr/>
        </p:nvSpPr>
        <p:spPr>
          <a:xfrm>
            <a:off x="5627126" y="6024555"/>
            <a:ext cx="285752" cy="285752"/>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Ellipse 54"/>
          <p:cNvSpPr/>
          <p:nvPr/>
        </p:nvSpPr>
        <p:spPr>
          <a:xfrm>
            <a:off x="5433164" y="4001790"/>
            <a:ext cx="285752" cy="285752"/>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Flèche droite 55"/>
          <p:cNvSpPr/>
          <p:nvPr/>
        </p:nvSpPr>
        <p:spPr bwMode="auto">
          <a:xfrm>
            <a:off x="6137563" y="1468583"/>
            <a:ext cx="1011382" cy="734291"/>
          </a:xfrm>
          <a:prstGeom prst="rightArrow">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0000"/>
                </a:solidFill>
                <a:effectLst/>
                <a:latin typeface="Arial" charset="0"/>
                <a:ea typeface="宋体" pitchFamily="2" charset="-122"/>
              </a:rPr>
              <a:t>Sang</a:t>
            </a:r>
            <a:r>
              <a:rPr kumimoji="0" lang="fr-FR" sz="1800" b="0" i="1" u="none" strike="noStrike" cap="none" normalizeH="0" baseline="0" dirty="0" smtClean="0">
                <a:ln>
                  <a:noFill/>
                </a:ln>
                <a:solidFill>
                  <a:schemeClr val="tx1"/>
                </a:solidFill>
                <a:effectLst/>
                <a:latin typeface="Arial" charset="0"/>
                <a:ea typeface="宋体" pitchFamily="2" charset="-122"/>
              </a:rPr>
              <a:t> </a:t>
            </a:r>
          </a:p>
        </p:txBody>
      </p:sp>
      <p:sp>
        <p:nvSpPr>
          <p:cNvPr id="57" name="Flèche courbée vers la gauche 56"/>
          <p:cNvSpPr/>
          <p:nvPr/>
        </p:nvSpPr>
        <p:spPr bwMode="auto">
          <a:xfrm>
            <a:off x="7855527" y="2576946"/>
            <a:ext cx="1094509" cy="1454727"/>
          </a:xfrm>
          <a:prstGeom prst="curvedLeftArrow">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800" b="0" i="1" u="none" strike="noStrike" cap="none" normalizeH="0" baseline="0" dirty="0" smtClean="0">
                <a:ln>
                  <a:noFill/>
                </a:ln>
                <a:solidFill>
                  <a:schemeClr val="tx1"/>
                </a:solidFill>
                <a:effectLst/>
                <a:latin typeface="Arial" charset="0"/>
                <a:ea typeface="宋体" pitchFamily="2" charset="-122"/>
              </a:rPr>
              <a:t>Liquide </a:t>
            </a:r>
          </a:p>
        </p:txBody>
      </p:sp>
      <p:sp>
        <p:nvSpPr>
          <p:cNvPr id="58" name="Flèche courbée vers la gauche 57"/>
          <p:cNvSpPr/>
          <p:nvPr/>
        </p:nvSpPr>
        <p:spPr bwMode="auto">
          <a:xfrm rot="202127" flipH="1">
            <a:off x="4625122" y="4356385"/>
            <a:ext cx="1057101" cy="1454727"/>
          </a:xfrm>
          <a:prstGeom prst="curvedLeftArrow">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800" b="0" i="1" u="none" strike="noStrike" cap="none" normalizeH="0" baseline="0" dirty="0" smtClean="0">
                <a:ln>
                  <a:noFill/>
                </a:ln>
                <a:solidFill>
                  <a:schemeClr val="tx1"/>
                </a:solidFill>
                <a:effectLst/>
                <a:latin typeface="Arial" charset="0"/>
                <a:ea typeface="宋体" pitchFamily="2" charset="-122"/>
              </a:rPr>
              <a:t>Liquide </a:t>
            </a:r>
          </a:p>
        </p:txBody>
      </p:sp>
      <p:sp>
        <p:nvSpPr>
          <p:cNvPr id="59" name="Ellipse 58"/>
          <p:cNvSpPr/>
          <p:nvPr/>
        </p:nvSpPr>
        <p:spPr>
          <a:xfrm>
            <a:off x="7301345" y="1759526"/>
            <a:ext cx="1648691" cy="402653"/>
          </a:xfrm>
          <a:prstGeom prst="ellipse">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Protéine </a:t>
            </a:r>
            <a:endParaRPr lang="fr-FR" b="1" dirty="0">
              <a:solidFill>
                <a:schemeClr val="tx1"/>
              </a:solidFill>
            </a:endParaRPr>
          </a:p>
        </p:txBody>
      </p:sp>
      <p:sp>
        <p:nvSpPr>
          <p:cNvPr id="60" name="Ellipse 59"/>
          <p:cNvSpPr/>
          <p:nvPr/>
        </p:nvSpPr>
        <p:spPr>
          <a:xfrm>
            <a:off x="5043055" y="6413783"/>
            <a:ext cx="1648691" cy="444217"/>
          </a:xfrm>
          <a:prstGeom prst="ellipse">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Protéine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Dans ce cas:</a:t>
            </a:r>
            <a:endParaRPr lang="fr-FR" dirty="0"/>
          </a:p>
        </p:txBody>
      </p:sp>
      <p:sp>
        <p:nvSpPr>
          <p:cNvPr id="3" name="Espace réservé du contenu 2"/>
          <p:cNvSpPr>
            <a:spLocks noGrp="1"/>
          </p:cNvSpPr>
          <p:nvPr>
            <p:ph idx="1"/>
          </p:nvPr>
        </p:nvSpPr>
        <p:spPr/>
        <p:txBody>
          <a:bodyPr/>
          <a:lstStyle/>
          <a:p>
            <a:r>
              <a:rPr lang="fr-FR" dirty="0" smtClean="0"/>
              <a:t>Le liquide de l’ascite « inflammatoire » = </a:t>
            </a:r>
            <a:r>
              <a:rPr lang="fr-FR" sz="4000" dirty="0" smtClean="0"/>
              <a:t>riche protéine </a:t>
            </a:r>
          </a:p>
          <a:p>
            <a:pPr algn="ctr">
              <a:buNone/>
            </a:pPr>
            <a:r>
              <a:rPr lang="fr-FR" dirty="0" smtClean="0"/>
              <a:t>    </a:t>
            </a:r>
            <a:r>
              <a:rPr lang="fr-FR" dirty="0" smtClean="0">
                <a:solidFill>
                  <a:srgbClr val="FF0000"/>
                </a:solidFill>
              </a:rPr>
              <a:t>= exsudat ou ascite exsudative </a:t>
            </a:r>
          </a:p>
          <a:p>
            <a:pPr algn="ctr">
              <a:buNone/>
            </a:pPr>
            <a:endParaRPr lang="fr-FR" dirty="0" smtClean="0">
              <a:solidFill>
                <a:srgbClr val="FF0000"/>
              </a:solidFill>
            </a:endParaRPr>
          </a:p>
          <a:p>
            <a:r>
              <a:rPr lang="fr-FR" dirty="0" smtClean="0"/>
              <a:t>Le liquide de l’ascite « mécanique » = pauvre en protéine </a:t>
            </a:r>
          </a:p>
          <a:p>
            <a:pPr algn="ctr">
              <a:buNone/>
            </a:pPr>
            <a:r>
              <a:rPr lang="fr-FR" dirty="0" smtClean="0"/>
              <a:t>     </a:t>
            </a:r>
            <a:r>
              <a:rPr lang="fr-FR" dirty="0" smtClean="0">
                <a:solidFill>
                  <a:srgbClr val="FF0000"/>
                </a:solidFill>
              </a:rPr>
              <a:t>= transsudat ou ascite </a:t>
            </a:r>
            <a:r>
              <a:rPr lang="fr-FR" dirty="0" err="1" smtClean="0">
                <a:solidFill>
                  <a:srgbClr val="FF0000"/>
                </a:solidFill>
              </a:rPr>
              <a:t>transsudative</a:t>
            </a:r>
            <a:r>
              <a:rPr lang="fr-FR" dirty="0" smtClean="0">
                <a:solidFill>
                  <a:srgbClr val="FF0000"/>
                </a:solidFill>
              </a:rPr>
              <a:t> </a:t>
            </a:r>
            <a:endParaRPr lang="fr-FR" dirty="0">
              <a:solidFill>
                <a:srgbClr val="FF0000"/>
              </a:solidFill>
            </a:endParaRPr>
          </a:p>
        </p:txBody>
      </p:sp>
      <p:sp>
        <p:nvSpPr>
          <p:cNvPr id="4" name="Espace réservé de la date 3"/>
          <p:cNvSpPr>
            <a:spLocks noGrp="1"/>
          </p:cNvSpPr>
          <p:nvPr>
            <p:ph type="dt" sz="half" idx="10"/>
          </p:nvPr>
        </p:nvSpPr>
        <p:spPr/>
        <p:txBody>
          <a:bodyPr/>
          <a:lstStyle/>
          <a:p>
            <a:fld id="{2652E900-795F-49A6-93A5-10DB73DA305E}" type="datetime1">
              <a:rPr lang="fr-FR" smtClean="0"/>
              <a:pPr/>
              <a:t>01/02/2017</a:t>
            </a:fld>
            <a:endParaRPr lang="fr-FR"/>
          </a:p>
        </p:txBody>
      </p:sp>
      <p:sp>
        <p:nvSpPr>
          <p:cNvPr id="5" name="Espace réservé du numéro de diapositive 4"/>
          <p:cNvSpPr>
            <a:spLocks noGrp="1"/>
          </p:cNvSpPr>
          <p:nvPr>
            <p:ph type="sldNum" sz="quarter" idx="12"/>
          </p:nvPr>
        </p:nvSpPr>
        <p:spPr/>
        <p:txBody>
          <a:bodyPr/>
          <a:lstStyle/>
          <a:p>
            <a:fld id="{F1858317-B53D-4067-8DED-1A626C5BC5BA}"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scite semio">
  <a:themeElements>
    <a:clrScheme name="">
      <a:dk1>
        <a:srgbClr val="000000"/>
      </a:dk1>
      <a:lt1>
        <a:srgbClr val="FFFFFF"/>
      </a:lt1>
      <a:dk2>
        <a:srgbClr val="000000"/>
      </a:dk2>
      <a:lt2>
        <a:srgbClr val="808080"/>
      </a:lt2>
      <a:accent1>
        <a:srgbClr val="336699"/>
      </a:accent1>
      <a:accent2>
        <a:srgbClr val="45ACDF"/>
      </a:accent2>
      <a:accent3>
        <a:srgbClr val="FFFFFF"/>
      </a:accent3>
      <a:accent4>
        <a:srgbClr val="000000"/>
      </a:accent4>
      <a:accent5>
        <a:srgbClr val="ADB8CA"/>
      </a:accent5>
      <a:accent6>
        <a:srgbClr val="3E9BCA"/>
      </a:accent6>
      <a:hlink>
        <a:srgbClr val="0099CC"/>
      </a:hlink>
      <a:folHlink>
        <a:srgbClr val="66CCFF"/>
      </a:folHlink>
    </a:clrScheme>
    <a:fontScheme name="NordriDesign_免费商务模板系列">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1"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1"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NordriDesign_免费商务模板系列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rdriDesign_免费商务模板系列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rdriDesign_免费商务模板系列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rdriDesign_免费商务模板系列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rdriDesign_免费商务模板系列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rdriDesign_免费商务模板系列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rdriDesign_免费商务模板系列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rdriDesign_免费商务模板系列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rdriDesign_免费商务模板系列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rdriDesign_免费商务模板系列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rdriDesign_免费商务模板系列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rdriDesign_免费商务模板系列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ordriDesign_免费商务模板系列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nordridesign.c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rdridesign.co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rdridesign.co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rdridesign.co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rdridesign.co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rdridesign.co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rdridesign.co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rdridesign.co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rdridesign.co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rdridesign.co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rdridesign.co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rdridesign.co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ordridesign.com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nordridesign.com 14">
        <a:dk1>
          <a:srgbClr val="000000"/>
        </a:dk1>
        <a:lt1>
          <a:srgbClr val="FFFFFF"/>
        </a:lt1>
        <a:dk2>
          <a:srgbClr val="000000"/>
        </a:dk2>
        <a:lt2>
          <a:srgbClr val="808080"/>
        </a:lt2>
        <a:accent1>
          <a:srgbClr val="0066CC"/>
        </a:accent1>
        <a:accent2>
          <a:srgbClr val="336699"/>
        </a:accent2>
        <a:accent3>
          <a:srgbClr val="FFFFFF"/>
        </a:accent3>
        <a:accent4>
          <a:srgbClr val="000000"/>
        </a:accent4>
        <a:accent5>
          <a:srgbClr val="AAB8E2"/>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
      <a:clrScheme name="nordridesign.com 15">
        <a:dk1>
          <a:srgbClr val="000000"/>
        </a:dk1>
        <a:lt1>
          <a:srgbClr val="FFFFFF"/>
        </a:lt1>
        <a:dk2>
          <a:srgbClr val="000000"/>
        </a:dk2>
        <a:lt2>
          <a:srgbClr val="808080"/>
        </a:lt2>
        <a:accent1>
          <a:srgbClr val="2D96FF"/>
        </a:accent1>
        <a:accent2>
          <a:srgbClr val="336699"/>
        </a:accent2>
        <a:accent3>
          <a:srgbClr val="FFFFFF"/>
        </a:accent3>
        <a:accent4>
          <a:srgbClr val="000000"/>
        </a:accent4>
        <a:accent5>
          <a:srgbClr val="ADC9FF"/>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
      <a:clrScheme name="nordridesign.com 16">
        <a:dk1>
          <a:srgbClr val="000000"/>
        </a:dk1>
        <a:lt1>
          <a:srgbClr val="FFFFFF"/>
        </a:lt1>
        <a:dk2>
          <a:srgbClr val="000000"/>
        </a:dk2>
        <a:lt2>
          <a:srgbClr val="808080"/>
        </a:lt2>
        <a:accent1>
          <a:srgbClr val="5093DC"/>
        </a:accent1>
        <a:accent2>
          <a:srgbClr val="336699"/>
        </a:accent2>
        <a:accent3>
          <a:srgbClr val="FFFFFF"/>
        </a:accent3>
        <a:accent4>
          <a:srgbClr val="000000"/>
        </a:accent4>
        <a:accent5>
          <a:srgbClr val="B3C8EB"/>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ascite semio</Template>
  <TotalTime>237</TotalTime>
  <Words>1390</Words>
  <Application>Microsoft Office PowerPoint</Application>
  <PresentationFormat>Affichage à l'écran (4:3)</PresentationFormat>
  <Paragraphs>195</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ascite semio</vt:lpstr>
      <vt:lpstr>Diapositive 1</vt:lpstr>
      <vt:lpstr>L’Ascite</vt:lpstr>
      <vt:lpstr>Plan </vt:lpstr>
      <vt:lpstr>Diapositive 4</vt:lpstr>
      <vt:lpstr>Diapositive 5</vt:lpstr>
      <vt:lpstr>1. Définition</vt:lpstr>
      <vt:lpstr>2- Physiopathologie:  Les ascites répondent à deux grands mécanismes</vt:lpstr>
      <vt:lpstr>Diapositive 8</vt:lpstr>
      <vt:lpstr>Dans ce cas:</vt:lpstr>
      <vt:lpstr>Donc </vt:lpstr>
      <vt:lpstr>Ainsi</vt:lpstr>
      <vt:lpstr>3-Classification </vt:lpstr>
      <vt:lpstr>4- signes sémiologiques: A- Le signe du flot</vt:lpstr>
      <vt:lpstr>B- Signe du glaçon </vt:lpstr>
      <vt:lpstr>C- Le test RIVALTA</vt:lpstr>
      <vt:lpstr>5- clinique: T.D.D Ascite de grande abondance  </vt:lpstr>
      <vt:lpstr>Diapositive 17</vt:lpstr>
      <vt:lpstr>Diapositive 18</vt:lpstr>
      <vt:lpstr>Diapositive 19</vt:lpstr>
      <vt:lpstr>6- Diagnostic différentiel : </vt:lpstr>
      <vt:lpstr>7- Le diagnostic étiologique</vt:lpstr>
      <vt:lpstr>Diapositive 22</vt:lpstr>
      <vt:lpstr>N.B:</vt:lpstr>
      <vt:lpstr>Diapositive 24</vt:lpstr>
      <vt:lpstr>Diapositive 25</vt:lpstr>
      <vt:lpstr>8- Étiologies </vt:lpstr>
      <vt:lpstr>Diapositive 27</vt:lpstr>
      <vt:lpstr>9- Conclusion</vt:lpstr>
      <vt:lpstr>Diapositive 29</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keywords>ppt幻灯设计/ppt模板设计</cp:keywords>
  <dc:description>nordridesign.com</dc:description>
  <cp:lastModifiedBy>user</cp:lastModifiedBy>
  <cp:revision>27</cp:revision>
  <dcterms:created xsi:type="dcterms:W3CDTF">2017-01-31T19:11:04Z</dcterms:created>
  <dcterms:modified xsi:type="dcterms:W3CDTF">2017-01-31T23:15:41Z</dcterms:modified>
</cp:coreProperties>
</file>