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7556500" cy="10693400"/>
  <p:notesSz cx="7556500" cy="10693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267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ts val="910"/>
              </a:lnSpc>
            </a:pPr>
            <a:r>
              <a:rPr spc="-25" dirty="0"/>
              <a:t>http://e­medecin.blogspot.com/2014/07/epreuves­ecrites_7664.html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11/21/2016</a:t>
            </a:fld>
            <a:endParaRPr lang="en-US"/>
          </a:p>
        </p:txBody>
      </p:sp>
      <p:sp>
        <p:nvSpPr>
          <p:cNvPr id="6" name="Holder 6"/>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ts val="910"/>
              </a:lnSpc>
            </a:pPr>
            <a:fld id="{81D60167-4931-47E6-BA6A-407CBD079E47}" type="slidenum">
              <a:rPr dirty="0"/>
              <a:pPr marL="25400">
                <a:lnSpc>
                  <a:spcPts val="910"/>
                </a:lnSpc>
              </a:pPr>
              <a:t>‹N°›</a:t>
            </a:fld>
            <a:r>
              <a:rPr spc="-25" dirty="0"/>
              <a:t>/</a:t>
            </a:r>
            <a:r>
              <a:rPr dirty="0"/>
              <a:t>6</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ts val="910"/>
              </a:lnSpc>
            </a:pPr>
            <a:r>
              <a:rPr spc="-25" dirty="0"/>
              <a:t>http://e­medecin.blogspot.com/2014/07/epreuves­ecrites_7664.html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11/21/2016</a:t>
            </a:fld>
            <a:endParaRPr lang="en-US"/>
          </a:p>
        </p:txBody>
      </p:sp>
      <p:sp>
        <p:nvSpPr>
          <p:cNvPr id="6" name="Holder 6"/>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ts val="910"/>
              </a:lnSpc>
            </a:pPr>
            <a:fld id="{81D60167-4931-47E6-BA6A-407CBD079E47}" type="slidenum">
              <a:rPr dirty="0"/>
              <a:pPr marL="25400">
                <a:lnSpc>
                  <a:spcPts val="910"/>
                </a:lnSpc>
              </a:pPr>
              <a:t>‹N°›</a:t>
            </a:fld>
            <a:r>
              <a:rPr spc="-25" dirty="0"/>
              <a:t>/</a:t>
            </a:r>
            <a:r>
              <a:rPr dirty="0"/>
              <a:t>6</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ts val="910"/>
              </a:lnSpc>
            </a:pPr>
            <a:r>
              <a:rPr spc="-25" dirty="0"/>
              <a:t>http://e­medecin.blogspot.com/2014/07/epreuves­ecrites_7664.html</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11/21/2016</a:t>
            </a:fld>
            <a:endParaRPr lang="en-US"/>
          </a:p>
        </p:txBody>
      </p:sp>
      <p:sp>
        <p:nvSpPr>
          <p:cNvPr id="7" name="Holder 7"/>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ts val="910"/>
              </a:lnSpc>
            </a:pPr>
            <a:fld id="{81D60167-4931-47E6-BA6A-407CBD079E47}" type="slidenum">
              <a:rPr dirty="0"/>
              <a:pPr marL="25400">
                <a:lnSpc>
                  <a:spcPts val="910"/>
                </a:lnSpc>
              </a:pPr>
              <a:t>‹N°›</a:t>
            </a:fld>
            <a:r>
              <a:rPr spc="-25" dirty="0"/>
              <a:t>/</a:t>
            </a:r>
            <a:r>
              <a:rPr dirty="0"/>
              <a:t>6</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ts val="910"/>
              </a:lnSpc>
            </a:pPr>
            <a:r>
              <a:rPr spc="-25" dirty="0"/>
              <a:t>http://e­medecin.blogspot.com/2014/07/epreuves­ecrites_7664.html</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11/21/2016</a:t>
            </a:fld>
            <a:endParaRPr lang="en-US"/>
          </a:p>
        </p:txBody>
      </p:sp>
      <p:sp>
        <p:nvSpPr>
          <p:cNvPr id="5" name="Holder 5"/>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ts val="910"/>
              </a:lnSpc>
            </a:pPr>
            <a:fld id="{81D60167-4931-47E6-BA6A-407CBD079E47}" type="slidenum">
              <a:rPr dirty="0"/>
              <a:pPr marL="25400">
                <a:lnSpc>
                  <a:spcPts val="910"/>
                </a:lnSpc>
              </a:pPr>
              <a:t>‹N°›</a:t>
            </a:fld>
            <a:r>
              <a:rPr spc="-25" dirty="0"/>
              <a:t>/</a:t>
            </a:r>
            <a:r>
              <a:rPr dirty="0"/>
              <a:t>6</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ts val="910"/>
              </a:lnSpc>
            </a:pPr>
            <a:r>
              <a:rPr spc="-25" dirty="0"/>
              <a:t>http://e­medecin.blogspot.com/2014/07/epreuves­ecrites_7664.html</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11/21/2016</a:t>
            </a:fld>
            <a:endParaRPr lang="en-US"/>
          </a:p>
        </p:txBody>
      </p:sp>
      <p:sp>
        <p:nvSpPr>
          <p:cNvPr id="4" name="Holder 4"/>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ts val="910"/>
              </a:lnSpc>
            </a:pPr>
            <a:fld id="{81D60167-4931-47E6-BA6A-407CBD079E47}" type="slidenum">
              <a:rPr dirty="0"/>
              <a:pPr marL="25400">
                <a:lnSpc>
                  <a:spcPts val="910"/>
                </a:lnSpc>
              </a:pPr>
              <a:t>‹N°›</a:t>
            </a:fld>
            <a:r>
              <a:rPr spc="-25" dirty="0"/>
              <a:t>/</a:t>
            </a:r>
            <a:r>
              <a:rPr dirty="0"/>
              <a:t>6</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7500" y="10382471"/>
            <a:ext cx="2880360" cy="127000"/>
          </a:xfrm>
          <a:prstGeom prst="rect">
            <a:avLst/>
          </a:prstGeom>
        </p:spPr>
        <p:txBody>
          <a:bodyPr wrap="square" lIns="0" tIns="0" rIns="0" bIns="0">
            <a:spAutoFit/>
          </a:bodyPr>
          <a:lstStyle>
            <a:lvl1pPr>
              <a:defRPr sz="800" b="0" i="0">
                <a:solidFill>
                  <a:schemeClr val="tx1"/>
                </a:solidFill>
                <a:latin typeface="Arial"/>
                <a:cs typeface="Arial"/>
              </a:defRPr>
            </a:lvl1pPr>
          </a:lstStyle>
          <a:p>
            <a:pPr marL="12700">
              <a:lnSpc>
                <a:spcPts val="910"/>
              </a:lnSpc>
            </a:pPr>
            <a:r>
              <a:rPr spc="-25" dirty="0"/>
              <a:t>http://e­medecin.blogspot.com/2014/07/epreuves­ecrites_7664.html</a:t>
            </a: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11/21/2016</a:t>
            </a:fld>
            <a:endParaRPr lang="en-US"/>
          </a:p>
        </p:txBody>
      </p:sp>
      <p:sp>
        <p:nvSpPr>
          <p:cNvPr id="6" name="Holder 6"/>
          <p:cNvSpPr>
            <a:spLocks noGrp="1"/>
          </p:cNvSpPr>
          <p:nvPr>
            <p:ph type="sldNum" sz="quarter" idx="7"/>
          </p:nvPr>
        </p:nvSpPr>
        <p:spPr>
          <a:xfrm>
            <a:off x="7073900" y="10382471"/>
            <a:ext cx="170815" cy="127000"/>
          </a:xfrm>
          <a:prstGeom prst="rect">
            <a:avLst/>
          </a:prstGeom>
        </p:spPr>
        <p:txBody>
          <a:bodyPr wrap="square" lIns="0" tIns="0" rIns="0" bIns="0">
            <a:spAutoFit/>
          </a:bodyPr>
          <a:lstStyle>
            <a:lvl1pPr>
              <a:defRPr sz="800" b="0" i="0">
                <a:solidFill>
                  <a:schemeClr val="tx1"/>
                </a:solidFill>
                <a:latin typeface="Arial"/>
                <a:cs typeface="Arial"/>
              </a:defRPr>
            </a:lvl1pPr>
          </a:lstStyle>
          <a:p>
            <a:pPr marL="25400">
              <a:lnSpc>
                <a:spcPts val="910"/>
              </a:lnSpc>
            </a:pPr>
            <a:fld id="{81D60167-4931-47E6-BA6A-407CBD079E47}" type="slidenum">
              <a:rPr dirty="0"/>
              <a:pPr marL="25400">
                <a:lnSpc>
                  <a:spcPts val="910"/>
                </a:lnSpc>
              </a:pPr>
              <a:t>‹N°›</a:t>
            </a:fld>
            <a:r>
              <a:rPr spc="-25" dirty="0"/>
              <a:t>/</a:t>
            </a:r>
            <a:r>
              <a:rPr dirty="0"/>
              <a:t>6</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876772" y="1680794"/>
            <a:ext cx="6324600" cy="0"/>
          </a:xfrm>
          <a:custGeom>
            <a:avLst/>
            <a:gdLst/>
            <a:ahLst/>
            <a:cxnLst/>
            <a:rect l="l" t="t" r="r" b="b"/>
            <a:pathLst>
              <a:path w="6324600">
                <a:moveTo>
                  <a:pt x="0" y="0"/>
                </a:moveTo>
                <a:lnTo>
                  <a:pt x="6324127" y="0"/>
                </a:lnTo>
              </a:path>
            </a:pathLst>
          </a:custGeom>
          <a:ln w="6355">
            <a:solidFill>
              <a:srgbClr val="EDEDED"/>
            </a:solidFill>
          </a:ln>
        </p:spPr>
        <p:txBody>
          <a:bodyPr wrap="square" lIns="0" tIns="0" rIns="0" bIns="0" rtlCol="0"/>
          <a:lstStyle/>
          <a:p>
            <a:endParaRPr/>
          </a:p>
        </p:txBody>
      </p:sp>
      <p:sp>
        <p:nvSpPr>
          <p:cNvPr id="7" name="object 7"/>
          <p:cNvSpPr/>
          <p:nvPr/>
        </p:nvSpPr>
        <p:spPr>
          <a:xfrm>
            <a:off x="5901118" y="1874649"/>
            <a:ext cx="0" cy="8460105"/>
          </a:xfrm>
          <a:custGeom>
            <a:avLst/>
            <a:gdLst/>
            <a:ahLst/>
            <a:cxnLst/>
            <a:rect l="l" t="t" r="r" b="b"/>
            <a:pathLst>
              <a:path h="8460105">
                <a:moveTo>
                  <a:pt x="0" y="0"/>
                </a:moveTo>
                <a:lnTo>
                  <a:pt x="0" y="8459708"/>
                </a:lnTo>
              </a:path>
            </a:pathLst>
          </a:custGeom>
          <a:ln w="6349">
            <a:solidFill>
              <a:srgbClr val="EDEDED"/>
            </a:solidFill>
          </a:ln>
        </p:spPr>
        <p:txBody>
          <a:bodyPr wrap="square" lIns="0" tIns="0" rIns="0" bIns="0" rtlCol="0"/>
          <a:lstStyle/>
          <a:p>
            <a:endParaRPr/>
          </a:p>
        </p:txBody>
      </p:sp>
      <p:sp>
        <p:nvSpPr>
          <p:cNvPr id="8" name="object 8"/>
          <p:cNvSpPr txBox="1"/>
          <p:nvPr/>
        </p:nvSpPr>
        <p:spPr>
          <a:xfrm>
            <a:off x="806450" y="469900"/>
            <a:ext cx="5029200" cy="3511859"/>
          </a:xfrm>
          <a:prstGeom prst="rect">
            <a:avLst/>
          </a:prstGeom>
        </p:spPr>
        <p:txBody>
          <a:bodyPr vert="horz" wrap="square" lIns="0" tIns="0" rIns="0" bIns="0" rtlCol="0">
            <a:spAutoFit/>
          </a:bodyPr>
          <a:lstStyle/>
          <a:p>
            <a:pPr marL="12700">
              <a:lnSpc>
                <a:spcPct val="100000"/>
              </a:lnSpc>
            </a:pPr>
            <a:r>
              <a:rPr sz="550" b="1" spc="-5" dirty="0">
                <a:solidFill>
                  <a:srgbClr val="212121"/>
                </a:solidFill>
                <a:latin typeface="Arial"/>
                <a:cs typeface="Arial"/>
              </a:rPr>
              <a:t>mercredi </a:t>
            </a:r>
            <a:r>
              <a:rPr sz="550" b="1" dirty="0">
                <a:solidFill>
                  <a:srgbClr val="212121"/>
                </a:solidFill>
                <a:latin typeface="Arial"/>
                <a:cs typeface="Arial"/>
              </a:rPr>
              <a:t>9 </a:t>
            </a:r>
            <a:r>
              <a:rPr sz="550" b="1" spc="-5" dirty="0">
                <a:solidFill>
                  <a:srgbClr val="212121"/>
                </a:solidFill>
                <a:latin typeface="Arial"/>
                <a:cs typeface="Arial"/>
              </a:rPr>
              <a:t>juillet</a:t>
            </a:r>
            <a:r>
              <a:rPr sz="550" b="1" spc="-80" dirty="0">
                <a:solidFill>
                  <a:srgbClr val="212121"/>
                </a:solidFill>
                <a:latin typeface="Arial"/>
                <a:cs typeface="Arial"/>
              </a:rPr>
              <a:t> </a:t>
            </a:r>
            <a:r>
              <a:rPr sz="550" b="1" spc="-10" dirty="0">
                <a:solidFill>
                  <a:srgbClr val="212121"/>
                </a:solidFill>
                <a:latin typeface="Arial"/>
                <a:cs typeface="Arial"/>
              </a:rPr>
              <a:t>2014</a:t>
            </a:r>
            <a:endParaRPr sz="550">
              <a:latin typeface="Arial"/>
              <a:cs typeface="Arial"/>
            </a:endParaRPr>
          </a:p>
          <a:p>
            <a:pPr>
              <a:lnSpc>
                <a:spcPct val="100000"/>
              </a:lnSpc>
              <a:spcBef>
                <a:spcPts val="50"/>
              </a:spcBef>
            </a:pPr>
            <a:endParaRPr sz="600">
              <a:latin typeface="Times New Roman"/>
              <a:cs typeface="Times New Roman"/>
            </a:endParaRPr>
          </a:p>
          <a:p>
            <a:pPr marL="12700">
              <a:lnSpc>
                <a:spcPct val="100000"/>
              </a:lnSpc>
            </a:pPr>
            <a:r>
              <a:rPr sz="1100" dirty="0">
                <a:solidFill>
                  <a:srgbClr val="212121"/>
                </a:solidFill>
                <a:latin typeface="Arial"/>
                <a:cs typeface="Arial"/>
              </a:rPr>
              <a:t>Poliomyélite antérieure</a:t>
            </a:r>
            <a:r>
              <a:rPr sz="1100" spc="-90" dirty="0">
                <a:solidFill>
                  <a:srgbClr val="212121"/>
                </a:solidFill>
                <a:latin typeface="Arial"/>
                <a:cs typeface="Arial"/>
              </a:rPr>
              <a:t> </a:t>
            </a:r>
            <a:r>
              <a:rPr sz="1100" dirty="0">
                <a:solidFill>
                  <a:srgbClr val="212121"/>
                </a:solidFill>
                <a:latin typeface="Arial"/>
                <a:cs typeface="Arial"/>
              </a:rPr>
              <a:t>aiguë</a:t>
            </a:r>
            <a:endParaRPr sz="1100">
              <a:latin typeface="Arial"/>
              <a:cs typeface="Arial"/>
            </a:endParaRPr>
          </a:p>
          <a:p>
            <a:pPr marL="12700">
              <a:lnSpc>
                <a:spcPct val="100000"/>
              </a:lnSpc>
              <a:spcBef>
                <a:spcPts val="880"/>
              </a:spcBef>
            </a:pPr>
            <a:r>
              <a:rPr sz="650" dirty="0">
                <a:latin typeface="Arial"/>
                <a:cs typeface="Arial"/>
              </a:rPr>
              <a:t>Poliomyélite </a:t>
            </a:r>
            <a:r>
              <a:rPr sz="650" spc="-10" dirty="0">
                <a:latin typeface="Arial"/>
                <a:cs typeface="Arial"/>
              </a:rPr>
              <a:t>antérieure</a:t>
            </a:r>
            <a:r>
              <a:rPr sz="650" spc="-25" dirty="0">
                <a:latin typeface="Arial"/>
                <a:cs typeface="Arial"/>
              </a:rPr>
              <a:t> </a:t>
            </a:r>
            <a:r>
              <a:rPr sz="650" spc="-10" dirty="0">
                <a:latin typeface="Arial"/>
                <a:cs typeface="Arial"/>
              </a:rPr>
              <a:t>aiguë</a:t>
            </a:r>
            <a:endParaRPr sz="650">
              <a:latin typeface="Arial"/>
              <a:cs typeface="Arial"/>
            </a:endParaRPr>
          </a:p>
          <a:p>
            <a:pPr marL="12700">
              <a:lnSpc>
                <a:spcPct val="100000"/>
              </a:lnSpc>
              <a:spcBef>
                <a:spcPts val="120"/>
              </a:spcBef>
              <a:tabLst>
                <a:tab pos="241300" algn="l"/>
              </a:tabLst>
            </a:pPr>
            <a:r>
              <a:rPr sz="650" b="1" spc="10" dirty="0">
                <a:solidFill>
                  <a:srgbClr val="2187BA"/>
                </a:solidFill>
                <a:latin typeface="Arial"/>
                <a:cs typeface="Arial"/>
              </a:rPr>
              <a:t>I.	INTRODUCTION</a:t>
            </a:r>
            <a:endParaRPr sz="650">
              <a:latin typeface="Arial"/>
              <a:cs typeface="Arial"/>
            </a:endParaRPr>
          </a:p>
          <a:p>
            <a:pPr marL="228600" indent="-215900">
              <a:lnSpc>
                <a:spcPct val="100000"/>
              </a:lnSpc>
              <a:spcBef>
                <a:spcPts val="120"/>
              </a:spcBef>
              <a:buAutoNum type="alphaUcPeriod"/>
              <a:tabLst>
                <a:tab pos="228600" algn="l"/>
                <a:tab pos="229235" algn="l"/>
              </a:tabLst>
            </a:pPr>
            <a:r>
              <a:rPr sz="650" b="1" dirty="0">
                <a:solidFill>
                  <a:srgbClr val="2187BA"/>
                </a:solidFill>
                <a:latin typeface="Arial"/>
                <a:cs typeface="Arial"/>
              </a:rPr>
              <a:t>Définition</a:t>
            </a:r>
            <a:endParaRPr sz="650">
              <a:latin typeface="Arial"/>
              <a:cs typeface="Arial"/>
            </a:endParaRPr>
          </a:p>
          <a:p>
            <a:pPr marL="254000" indent="-241300">
              <a:lnSpc>
                <a:spcPct val="100000"/>
              </a:lnSpc>
              <a:spcBef>
                <a:spcPts val="120"/>
              </a:spcBef>
              <a:buAutoNum type="alphaUcPeriod"/>
              <a:tabLst>
                <a:tab pos="254000" algn="l"/>
                <a:tab pos="254635" algn="l"/>
              </a:tabLst>
            </a:pPr>
            <a:r>
              <a:rPr sz="650" b="1" spc="-5" dirty="0">
                <a:solidFill>
                  <a:srgbClr val="2187BA"/>
                </a:solidFill>
                <a:latin typeface="Arial"/>
                <a:cs typeface="Arial"/>
              </a:rPr>
              <a:t>Intérêt</a:t>
            </a:r>
            <a:endParaRPr sz="650">
              <a:latin typeface="Arial"/>
              <a:cs typeface="Arial"/>
            </a:endParaRPr>
          </a:p>
          <a:p>
            <a:pPr marL="12700">
              <a:lnSpc>
                <a:spcPct val="100000"/>
              </a:lnSpc>
              <a:spcBef>
                <a:spcPts val="120"/>
              </a:spcBef>
              <a:tabLst>
                <a:tab pos="241300" algn="l"/>
              </a:tabLst>
            </a:pPr>
            <a:r>
              <a:rPr sz="650" b="1" spc="10" dirty="0">
                <a:solidFill>
                  <a:srgbClr val="2187BA"/>
                </a:solidFill>
                <a:latin typeface="Arial"/>
                <a:cs typeface="Arial"/>
              </a:rPr>
              <a:t>II.	SIGNES</a:t>
            </a:r>
            <a:endParaRPr sz="650">
              <a:latin typeface="Arial"/>
              <a:cs typeface="Arial"/>
            </a:endParaRPr>
          </a:p>
          <a:p>
            <a:pPr marL="228600" indent="-215900">
              <a:lnSpc>
                <a:spcPct val="100000"/>
              </a:lnSpc>
              <a:spcBef>
                <a:spcPts val="120"/>
              </a:spcBef>
              <a:buAutoNum type="alphaUcPeriod"/>
              <a:tabLst>
                <a:tab pos="228600" algn="l"/>
                <a:tab pos="229235" algn="l"/>
              </a:tabLst>
            </a:pPr>
            <a:r>
              <a:rPr sz="650" b="1" spc="10" dirty="0">
                <a:solidFill>
                  <a:srgbClr val="2187BA"/>
                </a:solidFill>
                <a:latin typeface="Arial"/>
                <a:cs typeface="Arial"/>
              </a:rPr>
              <a:t>TDD </a:t>
            </a:r>
            <a:r>
              <a:rPr sz="650" b="1" dirty="0">
                <a:solidFill>
                  <a:srgbClr val="2187BA"/>
                </a:solidFill>
                <a:latin typeface="Arial"/>
                <a:cs typeface="Arial"/>
              </a:rPr>
              <a:t>: Forme paraplégique </a:t>
            </a:r>
            <a:r>
              <a:rPr sz="650" b="1" spc="5" dirty="0">
                <a:solidFill>
                  <a:srgbClr val="2187BA"/>
                </a:solidFill>
                <a:latin typeface="Arial"/>
                <a:cs typeface="Arial"/>
              </a:rPr>
              <a:t>commune </a:t>
            </a:r>
            <a:r>
              <a:rPr sz="650" b="1" dirty="0">
                <a:solidFill>
                  <a:srgbClr val="2187BA"/>
                </a:solidFill>
                <a:latin typeface="Arial"/>
                <a:cs typeface="Arial"/>
              </a:rPr>
              <a:t>de</a:t>
            </a:r>
            <a:r>
              <a:rPr sz="650" b="1" spc="-30" dirty="0">
                <a:solidFill>
                  <a:srgbClr val="2187BA"/>
                </a:solidFill>
                <a:latin typeface="Arial"/>
                <a:cs typeface="Arial"/>
              </a:rPr>
              <a:t> </a:t>
            </a:r>
            <a:r>
              <a:rPr sz="650" b="1" spc="-5" dirty="0">
                <a:solidFill>
                  <a:srgbClr val="2187BA"/>
                </a:solidFill>
                <a:latin typeface="Arial"/>
                <a:cs typeface="Arial"/>
              </a:rPr>
              <a:t>l'enfant</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dirty="0">
                <a:solidFill>
                  <a:srgbClr val="2187BA"/>
                </a:solidFill>
                <a:latin typeface="Arial"/>
                <a:cs typeface="Arial"/>
              </a:rPr>
              <a:t>Incubation</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dirty="0">
                <a:solidFill>
                  <a:srgbClr val="2187BA"/>
                </a:solidFill>
                <a:latin typeface="Arial"/>
                <a:cs typeface="Arial"/>
              </a:rPr>
              <a:t>Période </a:t>
            </a:r>
            <a:r>
              <a:rPr sz="650" b="1" spc="-5" dirty="0">
                <a:solidFill>
                  <a:srgbClr val="2187BA"/>
                </a:solidFill>
                <a:latin typeface="Arial"/>
                <a:cs typeface="Arial"/>
              </a:rPr>
              <a:t>d'invasion </a:t>
            </a:r>
            <a:r>
              <a:rPr sz="650" b="1" dirty="0">
                <a:solidFill>
                  <a:srgbClr val="2187BA"/>
                </a:solidFill>
                <a:latin typeface="Arial"/>
                <a:cs typeface="Arial"/>
              </a:rPr>
              <a:t>ou </a:t>
            </a:r>
            <a:r>
              <a:rPr sz="650" b="1" spc="-5" dirty="0">
                <a:solidFill>
                  <a:srgbClr val="2187BA"/>
                </a:solidFill>
                <a:latin typeface="Arial"/>
                <a:cs typeface="Arial"/>
              </a:rPr>
              <a:t>phase</a:t>
            </a:r>
            <a:r>
              <a:rPr sz="650" b="1" spc="35" dirty="0">
                <a:solidFill>
                  <a:srgbClr val="2187BA"/>
                </a:solidFill>
                <a:latin typeface="Arial"/>
                <a:cs typeface="Arial"/>
              </a:rPr>
              <a:t> </a:t>
            </a:r>
            <a:r>
              <a:rPr sz="650" b="1" spc="-5" dirty="0">
                <a:solidFill>
                  <a:srgbClr val="2187BA"/>
                </a:solidFill>
                <a:latin typeface="Arial"/>
                <a:cs typeface="Arial"/>
              </a:rPr>
              <a:t>pré­paralytique</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dirty="0">
                <a:solidFill>
                  <a:srgbClr val="2187BA"/>
                </a:solidFill>
                <a:latin typeface="Arial"/>
                <a:cs typeface="Arial"/>
              </a:rPr>
              <a:t>Période </a:t>
            </a:r>
            <a:r>
              <a:rPr sz="650" b="1" spc="-10" dirty="0">
                <a:solidFill>
                  <a:srgbClr val="2187BA"/>
                </a:solidFill>
                <a:latin typeface="Arial"/>
                <a:cs typeface="Arial"/>
              </a:rPr>
              <a:t>d'état </a:t>
            </a:r>
            <a:r>
              <a:rPr sz="650" b="1" dirty="0">
                <a:solidFill>
                  <a:srgbClr val="2187BA"/>
                </a:solidFill>
                <a:latin typeface="Arial"/>
                <a:cs typeface="Arial"/>
              </a:rPr>
              <a:t>ou </a:t>
            </a:r>
            <a:r>
              <a:rPr sz="650" b="1" spc="-5" dirty="0">
                <a:solidFill>
                  <a:srgbClr val="2187BA"/>
                </a:solidFill>
                <a:latin typeface="Arial"/>
                <a:cs typeface="Arial"/>
              </a:rPr>
              <a:t>phase</a:t>
            </a:r>
            <a:r>
              <a:rPr sz="650" b="1" dirty="0">
                <a:solidFill>
                  <a:srgbClr val="2187BA"/>
                </a:solidFill>
                <a:latin typeface="Arial"/>
                <a:cs typeface="Arial"/>
              </a:rPr>
              <a:t> </a:t>
            </a:r>
            <a:r>
              <a:rPr sz="650" b="1" spc="-5" dirty="0">
                <a:solidFill>
                  <a:srgbClr val="2187BA"/>
                </a:solidFill>
                <a:latin typeface="Arial"/>
                <a:cs typeface="Arial"/>
              </a:rPr>
              <a:t>paralytique</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spc="5" dirty="0">
                <a:solidFill>
                  <a:srgbClr val="2187BA"/>
                </a:solidFill>
                <a:latin typeface="Arial"/>
                <a:cs typeface="Arial"/>
              </a:rPr>
              <a:t>Ex</a:t>
            </a:r>
            <a:r>
              <a:rPr sz="650" b="1" spc="-25" dirty="0">
                <a:solidFill>
                  <a:srgbClr val="2187BA"/>
                </a:solidFill>
                <a:latin typeface="Arial"/>
                <a:cs typeface="Arial"/>
              </a:rPr>
              <a:t> </a:t>
            </a:r>
            <a:r>
              <a:rPr sz="650" b="1" spc="-5" dirty="0">
                <a:solidFill>
                  <a:srgbClr val="2187BA"/>
                </a:solidFill>
                <a:latin typeface="Arial"/>
                <a:cs typeface="Arial"/>
              </a:rPr>
              <a:t>complémentaires</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dirty="0">
                <a:solidFill>
                  <a:srgbClr val="2187BA"/>
                </a:solidFill>
                <a:latin typeface="Arial"/>
                <a:cs typeface="Arial"/>
              </a:rPr>
              <a:t>Evolution</a:t>
            </a:r>
            <a:endParaRPr sz="650">
              <a:latin typeface="Arial"/>
              <a:cs typeface="Arial"/>
            </a:endParaRPr>
          </a:p>
          <a:p>
            <a:pPr marL="254000" indent="-241300">
              <a:lnSpc>
                <a:spcPct val="100000"/>
              </a:lnSpc>
              <a:spcBef>
                <a:spcPts val="120"/>
              </a:spcBef>
              <a:buAutoNum type="alphaUcPeriod" startAt="2"/>
              <a:tabLst>
                <a:tab pos="254000" algn="l"/>
                <a:tab pos="254635" algn="l"/>
              </a:tabLst>
            </a:pPr>
            <a:r>
              <a:rPr sz="650" b="1" dirty="0">
                <a:solidFill>
                  <a:srgbClr val="2187BA"/>
                </a:solidFill>
                <a:latin typeface="Arial"/>
                <a:cs typeface="Arial"/>
              </a:rPr>
              <a:t>Formes</a:t>
            </a:r>
            <a:r>
              <a:rPr sz="650" b="1" spc="-60" dirty="0">
                <a:solidFill>
                  <a:srgbClr val="2187BA"/>
                </a:solidFill>
                <a:latin typeface="Arial"/>
                <a:cs typeface="Arial"/>
              </a:rPr>
              <a:t> </a:t>
            </a:r>
            <a:r>
              <a:rPr sz="650" b="1" dirty="0">
                <a:solidFill>
                  <a:srgbClr val="2187BA"/>
                </a:solidFill>
                <a:latin typeface="Arial"/>
                <a:cs typeface="Arial"/>
              </a:rPr>
              <a:t>cliniques</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dirty="0">
                <a:solidFill>
                  <a:srgbClr val="2187BA"/>
                </a:solidFill>
                <a:latin typeface="Arial"/>
                <a:cs typeface="Arial"/>
              </a:rPr>
              <a:t>Formes </a:t>
            </a:r>
            <a:r>
              <a:rPr sz="650" b="1" spc="-10" dirty="0">
                <a:solidFill>
                  <a:srgbClr val="2187BA"/>
                </a:solidFill>
                <a:latin typeface="Arial"/>
                <a:cs typeface="Arial"/>
              </a:rPr>
              <a:t>avec atteinte</a:t>
            </a:r>
            <a:r>
              <a:rPr sz="650" b="1" spc="-20" dirty="0">
                <a:solidFill>
                  <a:srgbClr val="2187BA"/>
                </a:solidFill>
                <a:latin typeface="Arial"/>
                <a:cs typeface="Arial"/>
              </a:rPr>
              <a:t> </a:t>
            </a:r>
            <a:r>
              <a:rPr sz="650" b="1" dirty="0">
                <a:solidFill>
                  <a:srgbClr val="2187BA"/>
                </a:solidFill>
                <a:latin typeface="Arial"/>
                <a:cs typeface="Arial"/>
              </a:rPr>
              <a:t>neurologique</a:t>
            </a:r>
            <a:endParaRPr sz="650">
              <a:latin typeface="Arial"/>
              <a:cs typeface="Arial"/>
            </a:endParaRPr>
          </a:p>
          <a:p>
            <a:pPr marL="234950" indent="-222250">
              <a:lnSpc>
                <a:spcPct val="100000"/>
              </a:lnSpc>
              <a:spcBef>
                <a:spcPts val="120"/>
              </a:spcBef>
              <a:buAutoNum type="arabicPeriod" startAt="3"/>
              <a:tabLst>
                <a:tab pos="234950" algn="l"/>
                <a:tab pos="235585" algn="l"/>
              </a:tabLst>
            </a:pPr>
            <a:r>
              <a:rPr sz="650" b="1" dirty="0">
                <a:solidFill>
                  <a:srgbClr val="2187BA"/>
                </a:solidFill>
                <a:latin typeface="Arial"/>
                <a:cs typeface="Arial"/>
              </a:rPr>
              <a:t>Formes </a:t>
            </a:r>
            <a:r>
              <a:rPr sz="650" b="1" spc="-5" dirty="0">
                <a:solidFill>
                  <a:srgbClr val="2187BA"/>
                </a:solidFill>
                <a:latin typeface="Arial"/>
                <a:cs typeface="Arial"/>
              </a:rPr>
              <a:t>selon </a:t>
            </a:r>
            <a:r>
              <a:rPr sz="650" b="1" spc="5" dirty="0">
                <a:solidFill>
                  <a:srgbClr val="2187BA"/>
                </a:solidFill>
                <a:latin typeface="Arial"/>
                <a:cs typeface="Arial"/>
              </a:rPr>
              <a:t>l’âge </a:t>
            </a:r>
            <a:r>
              <a:rPr sz="650" b="1" dirty="0">
                <a:solidFill>
                  <a:srgbClr val="2187BA"/>
                </a:solidFill>
                <a:latin typeface="Arial"/>
                <a:cs typeface="Arial"/>
              </a:rPr>
              <a:t>: </a:t>
            </a:r>
            <a:r>
              <a:rPr sz="650" b="1" spc="5" dirty="0">
                <a:solidFill>
                  <a:srgbClr val="2187BA"/>
                </a:solidFill>
                <a:latin typeface="Arial"/>
                <a:cs typeface="Arial"/>
              </a:rPr>
              <a:t>Risque </a:t>
            </a:r>
            <a:r>
              <a:rPr sz="650" b="1" spc="-10" dirty="0">
                <a:solidFill>
                  <a:srgbClr val="2187BA"/>
                </a:solidFill>
                <a:latin typeface="Arial"/>
                <a:cs typeface="Arial"/>
              </a:rPr>
              <a:t>accru </a:t>
            </a:r>
            <a:r>
              <a:rPr sz="650" b="1" spc="-5" dirty="0">
                <a:solidFill>
                  <a:srgbClr val="2187BA"/>
                </a:solidFill>
                <a:latin typeface="Arial"/>
                <a:cs typeface="Arial"/>
              </a:rPr>
              <a:t>des formes</a:t>
            </a:r>
            <a:r>
              <a:rPr sz="650" b="1" spc="40" dirty="0">
                <a:solidFill>
                  <a:srgbClr val="2187BA"/>
                </a:solidFill>
                <a:latin typeface="Arial"/>
                <a:cs typeface="Arial"/>
              </a:rPr>
              <a:t> </a:t>
            </a:r>
            <a:r>
              <a:rPr sz="650" b="1" spc="-5" dirty="0">
                <a:solidFill>
                  <a:srgbClr val="2187BA"/>
                </a:solidFill>
                <a:latin typeface="Arial"/>
                <a:cs typeface="Arial"/>
              </a:rPr>
              <a:t>respiratoires</a:t>
            </a:r>
            <a:endParaRPr sz="650">
              <a:latin typeface="Arial"/>
              <a:cs typeface="Arial"/>
            </a:endParaRPr>
          </a:p>
          <a:p>
            <a:pPr marL="234950" indent="-222250">
              <a:lnSpc>
                <a:spcPct val="100000"/>
              </a:lnSpc>
              <a:spcBef>
                <a:spcPts val="120"/>
              </a:spcBef>
              <a:buAutoNum type="arabicPeriod" startAt="3"/>
              <a:tabLst>
                <a:tab pos="234950" algn="l"/>
                <a:tab pos="235585" algn="l"/>
              </a:tabLst>
            </a:pPr>
            <a:r>
              <a:rPr sz="650" b="1" dirty="0">
                <a:solidFill>
                  <a:srgbClr val="2187BA"/>
                </a:solidFill>
                <a:latin typeface="Arial"/>
                <a:cs typeface="Arial"/>
              </a:rPr>
              <a:t>Formes </a:t>
            </a:r>
            <a:r>
              <a:rPr sz="650" b="1" spc="-5" dirty="0">
                <a:solidFill>
                  <a:srgbClr val="2187BA"/>
                </a:solidFill>
                <a:latin typeface="Arial"/>
                <a:cs typeface="Arial"/>
              </a:rPr>
              <a:t>selon </a:t>
            </a:r>
            <a:r>
              <a:rPr sz="650" b="1" spc="10" dirty="0">
                <a:solidFill>
                  <a:srgbClr val="2187BA"/>
                </a:solidFill>
                <a:latin typeface="Arial"/>
                <a:cs typeface="Arial"/>
              </a:rPr>
              <a:t>le</a:t>
            </a:r>
            <a:r>
              <a:rPr sz="650" b="1" spc="-45" dirty="0">
                <a:solidFill>
                  <a:srgbClr val="2187BA"/>
                </a:solidFill>
                <a:latin typeface="Arial"/>
                <a:cs typeface="Arial"/>
              </a:rPr>
              <a:t> </a:t>
            </a:r>
            <a:r>
              <a:rPr sz="650" b="1" spc="-5" dirty="0">
                <a:solidFill>
                  <a:srgbClr val="2187BA"/>
                </a:solidFill>
                <a:latin typeface="Arial"/>
                <a:cs typeface="Arial"/>
              </a:rPr>
              <a:t>terrain</a:t>
            </a:r>
            <a:endParaRPr sz="650">
              <a:latin typeface="Arial"/>
              <a:cs typeface="Arial"/>
            </a:endParaRPr>
          </a:p>
          <a:p>
            <a:pPr marL="12700">
              <a:lnSpc>
                <a:spcPct val="100000"/>
              </a:lnSpc>
              <a:spcBef>
                <a:spcPts val="120"/>
              </a:spcBef>
              <a:tabLst>
                <a:tab pos="342900" algn="l"/>
              </a:tabLst>
            </a:pPr>
            <a:r>
              <a:rPr sz="650" b="1" spc="10" dirty="0">
                <a:solidFill>
                  <a:srgbClr val="2187BA"/>
                </a:solidFill>
                <a:latin typeface="Arial"/>
                <a:cs typeface="Arial"/>
              </a:rPr>
              <a:t>III.	DIAGNOSTIC</a:t>
            </a:r>
            <a:endParaRPr sz="650">
              <a:latin typeface="Arial"/>
              <a:cs typeface="Arial"/>
            </a:endParaRPr>
          </a:p>
          <a:p>
            <a:pPr marL="228600" indent="-215900">
              <a:lnSpc>
                <a:spcPct val="100000"/>
              </a:lnSpc>
              <a:spcBef>
                <a:spcPts val="120"/>
              </a:spcBef>
              <a:buAutoNum type="alphaUcPeriod"/>
              <a:tabLst>
                <a:tab pos="228600" algn="l"/>
                <a:tab pos="229235" algn="l"/>
              </a:tabLst>
            </a:pPr>
            <a:r>
              <a:rPr sz="650" b="1" dirty="0">
                <a:solidFill>
                  <a:srgbClr val="2187BA"/>
                </a:solidFill>
                <a:latin typeface="Arial"/>
                <a:cs typeface="Arial"/>
              </a:rPr>
              <a:t>Diagnostic</a:t>
            </a:r>
            <a:r>
              <a:rPr sz="650" b="1" spc="-60" dirty="0">
                <a:solidFill>
                  <a:srgbClr val="2187BA"/>
                </a:solidFill>
                <a:latin typeface="Arial"/>
                <a:cs typeface="Arial"/>
              </a:rPr>
              <a:t> </a:t>
            </a:r>
            <a:r>
              <a:rPr sz="650" b="1" dirty="0">
                <a:solidFill>
                  <a:srgbClr val="2187BA"/>
                </a:solidFill>
                <a:latin typeface="Arial"/>
                <a:cs typeface="Arial"/>
              </a:rPr>
              <a:t>positif</a:t>
            </a:r>
            <a:endParaRPr sz="650">
              <a:latin typeface="Arial"/>
              <a:cs typeface="Arial"/>
            </a:endParaRPr>
          </a:p>
          <a:p>
            <a:pPr marL="254000" indent="-241300">
              <a:lnSpc>
                <a:spcPct val="100000"/>
              </a:lnSpc>
              <a:spcBef>
                <a:spcPts val="120"/>
              </a:spcBef>
              <a:buAutoNum type="alphaUcPeriod"/>
              <a:tabLst>
                <a:tab pos="254000" algn="l"/>
                <a:tab pos="254635" algn="l"/>
              </a:tabLst>
            </a:pPr>
            <a:r>
              <a:rPr sz="650" b="1" dirty="0">
                <a:solidFill>
                  <a:srgbClr val="2187BA"/>
                </a:solidFill>
                <a:latin typeface="Arial"/>
                <a:cs typeface="Arial"/>
              </a:rPr>
              <a:t>Diagnostic</a:t>
            </a:r>
            <a:r>
              <a:rPr sz="650" b="1" spc="-40" dirty="0">
                <a:solidFill>
                  <a:srgbClr val="2187BA"/>
                </a:solidFill>
                <a:latin typeface="Arial"/>
                <a:cs typeface="Arial"/>
              </a:rPr>
              <a:t> </a:t>
            </a:r>
            <a:r>
              <a:rPr sz="650" b="1" spc="-5" dirty="0">
                <a:solidFill>
                  <a:srgbClr val="2187BA"/>
                </a:solidFill>
                <a:latin typeface="Arial"/>
                <a:cs typeface="Arial"/>
              </a:rPr>
              <a:t>Différentiel</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spc="-5" dirty="0">
                <a:solidFill>
                  <a:srgbClr val="2187BA"/>
                </a:solidFill>
                <a:latin typeface="Arial"/>
                <a:cs typeface="Arial"/>
              </a:rPr>
              <a:t>Phase</a:t>
            </a:r>
            <a:r>
              <a:rPr sz="650" b="1" spc="-65" dirty="0">
                <a:solidFill>
                  <a:srgbClr val="2187BA"/>
                </a:solidFill>
                <a:latin typeface="Arial"/>
                <a:cs typeface="Arial"/>
              </a:rPr>
              <a:t> </a:t>
            </a:r>
            <a:r>
              <a:rPr sz="650" b="1" spc="-5" dirty="0">
                <a:solidFill>
                  <a:srgbClr val="2187BA"/>
                </a:solidFill>
                <a:latin typeface="Arial"/>
                <a:cs typeface="Arial"/>
              </a:rPr>
              <a:t>pré­paralytique</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spc="-5" dirty="0">
                <a:solidFill>
                  <a:srgbClr val="2187BA"/>
                </a:solidFill>
                <a:latin typeface="Arial"/>
                <a:cs typeface="Arial"/>
              </a:rPr>
              <a:t>Phase</a:t>
            </a:r>
            <a:r>
              <a:rPr sz="650" b="1" spc="-50" dirty="0">
                <a:solidFill>
                  <a:srgbClr val="2187BA"/>
                </a:solidFill>
                <a:latin typeface="Arial"/>
                <a:cs typeface="Arial"/>
              </a:rPr>
              <a:t> </a:t>
            </a:r>
            <a:r>
              <a:rPr sz="650" b="1" spc="-5" dirty="0">
                <a:solidFill>
                  <a:srgbClr val="2187BA"/>
                </a:solidFill>
                <a:latin typeface="Arial"/>
                <a:cs typeface="Arial"/>
              </a:rPr>
              <a:t>paralytique</a:t>
            </a:r>
            <a:endParaRPr sz="650">
              <a:latin typeface="Arial"/>
              <a:cs typeface="Arial"/>
            </a:endParaRPr>
          </a:p>
          <a:p>
            <a:pPr marL="12700">
              <a:lnSpc>
                <a:spcPct val="100000"/>
              </a:lnSpc>
              <a:spcBef>
                <a:spcPts val="120"/>
              </a:spcBef>
              <a:tabLst>
                <a:tab pos="254000" algn="l"/>
              </a:tabLst>
            </a:pPr>
            <a:r>
              <a:rPr sz="650" b="1" spc="15" dirty="0">
                <a:solidFill>
                  <a:srgbClr val="2187BA"/>
                </a:solidFill>
                <a:latin typeface="Arial"/>
                <a:cs typeface="Arial"/>
              </a:rPr>
              <a:t>C.	</a:t>
            </a:r>
            <a:r>
              <a:rPr sz="650" b="1" dirty="0">
                <a:solidFill>
                  <a:srgbClr val="2187BA"/>
                </a:solidFill>
                <a:latin typeface="Arial"/>
                <a:cs typeface="Arial"/>
              </a:rPr>
              <a:t>Diagnostic</a:t>
            </a:r>
            <a:r>
              <a:rPr sz="650" b="1" spc="-35" dirty="0">
                <a:solidFill>
                  <a:srgbClr val="2187BA"/>
                </a:solidFill>
                <a:latin typeface="Arial"/>
                <a:cs typeface="Arial"/>
              </a:rPr>
              <a:t> </a:t>
            </a:r>
            <a:r>
              <a:rPr sz="650" b="1" dirty="0">
                <a:solidFill>
                  <a:srgbClr val="2187BA"/>
                </a:solidFill>
                <a:latin typeface="Arial"/>
                <a:cs typeface="Arial"/>
              </a:rPr>
              <a:t>étiologique</a:t>
            </a:r>
            <a:endParaRPr sz="650">
              <a:latin typeface="Arial"/>
              <a:cs typeface="Arial"/>
            </a:endParaRPr>
          </a:p>
          <a:p>
            <a:pPr marL="12700">
              <a:lnSpc>
                <a:spcPct val="100000"/>
              </a:lnSpc>
              <a:spcBef>
                <a:spcPts val="120"/>
              </a:spcBef>
              <a:tabLst>
                <a:tab pos="341630" algn="l"/>
              </a:tabLst>
            </a:pPr>
            <a:r>
              <a:rPr sz="650" b="1" spc="-10" dirty="0">
                <a:solidFill>
                  <a:srgbClr val="2187BA"/>
                </a:solidFill>
                <a:latin typeface="Arial"/>
                <a:cs typeface="Arial"/>
              </a:rPr>
              <a:t>IV.	</a:t>
            </a:r>
            <a:r>
              <a:rPr sz="650" b="1" spc="10" dirty="0">
                <a:solidFill>
                  <a:srgbClr val="2187BA"/>
                </a:solidFill>
                <a:latin typeface="Arial"/>
                <a:cs typeface="Arial"/>
              </a:rPr>
              <a:t>TRAITEMENT</a:t>
            </a:r>
            <a:endParaRPr sz="650">
              <a:latin typeface="Arial"/>
              <a:cs typeface="Arial"/>
            </a:endParaRPr>
          </a:p>
          <a:p>
            <a:pPr marL="228600" indent="-215900">
              <a:lnSpc>
                <a:spcPct val="100000"/>
              </a:lnSpc>
              <a:spcBef>
                <a:spcPts val="120"/>
              </a:spcBef>
              <a:buAutoNum type="alphaUcPeriod"/>
              <a:tabLst>
                <a:tab pos="228600" algn="l"/>
                <a:tab pos="229235" algn="l"/>
              </a:tabLst>
            </a:pPr>
            <a:r>
              <a:rPr sz="650" b="1" spc="-10" dirty="0">
                <a:solidFill>
                  <a:srgbClr val="2187BA"/>
                </a:solidFill>
                <a:latin typeface="Arial"/>
                <a:cs typeface="Arial"/>
              </a:rPr>
              <a:t>Traitement</a:t>
            </a:r>
            <a:r>
              <a:rPr sz="650" b="1" spc="-55" dirty="0">
                <a:solidFill>
                  <a:srgbClr val="2187BA"/>
                </a:solidFill>
                <a:latin typeface="Arial"/>
                <a:cs typeface="Arial"/>
              </a:rPr>
              <a:t> </a:t>
            </a:r>
            <a:r>
              <a:rPr sz="650" b="1" spc="-5" dirty="0">
                <a:solidFill>
                  <a:srgbClr val="2187BA"/>
                </a:solidFill>
                <a:latin typeface="Arial"/>
                <a:cs typeface="Arial"/>
              </a:rPr>
              <a:t>curatif</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spc="10" dirty="0">
                <a:solidFill>
                  <a:srgbClr val="2187BA"/>
                </a:solidFill>
                <a:latin typeface="Arial"/>
                <a:cs typeface="Arial"/>
              </a:rPr>
              <a:t>But</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spc="-5" dirty="0">
                <a:solidFill>
                  <a:srgbClr val="2187BA"/>
                </a:solidFill>
                <a:latin typeface="Arial"/>
                <a:cs typeface="Arial"/>
              </a:rPr>
              <a:t>Moyens</a:t>
            </a:r>
            <a:endParaRPr sz="650">
              <a:latin typeface="Arial"/>
              <a:cs typeface="Arial"/>
            </a:endParaRPr>
          </a:p>
          <a:p>
            <a:pPr marL="234950" lvl="1" indent="-222250">
              <a:lnSpc>
                <a:spcPct val="100000"/>
              </a:lnSpc>
              <a:spcBef>
                <a:spcPts val="120"/>
              </a:spcBef>
              <a:buAutoNum type="arabicPeriod"/>
              <a:tabLst>
                <a:tab pos="234950" algn="l"/>
                <a:tab pos="235585" algn="l"/>
              </a:tabLst>
            </a:pPr>
            <a:r>
              <a:rPr sz="650" b="1" dirty="0">
                <a:solidFill>
                  <a:srgbClr val="2187BA"/>
                </a:solidFill>
                <a:latin typeface="Arial"/>
                <a:cs typeface="Arial"/>
              </a:rPr>
              <a:t>Indications</a:t>
            </a:r>
            <a:endParaRPr sz="650">
              <a:latin typeface="Arial"/>
              <a:cs typeface="Arial"/>
            </a:endParaRPr>
          </a:p>
          <a:p>
            <a:pPr marL="12700" marR="1541780">
              <a:lnSpc>
                <a:spcPct val="115500"/>
              </a:lnSpc>
              <a:tabLst>
                <a:tab pos="254000" algn="l"/>
              </a:tabLst>
            </a:pPr>
            <a:r>
              <a:rPr sz="650" b="1" spc="15" dirty="0">
                <a:solidFill>
                  <a:srgbClr val="2187BA"/>
                </a:solidFill>
                <a:latin typeface="Arial"/>
                <a:cs typeface="Arial"/>
              </a:rPr>
              <a:t>B.	</a:t>
            </a:r>
            <a:r>
              <a:rPr sz="650" b="1" spc="-10" dirty="0">
                <a:solidFill>
                  <a:srgbClr val="2187BA"/>
                </a:solidFill>
                <a:latin typeface="Arial"/>
                <a:cs typeface="Arial"/>
              </a:rPr>
              <a:t>Traitement</a:t>
            </a:r>
            <a:r>
              <a:rPr sz="650" b="1" spc="-60" dirty="0">
                <a:solidFill>
                  <a:srgbClr val="2187BA"/>
                </a:solidFill>
                <a:latin typeface="Arial"/>
                <a:cs typeface="Arial"/>
              </a:rPr>
              <a:t> </a:t>
            </a:r>
            <a:r>
              <a:rPr sz="650" b="1" spc="-5" dirty="0">
                <a:solidFill>
                  <a:srgbClr val="2187BA"/>
                </a:solidFill>
                <a:latin typeface="Arial"/>
                <a:cs typeface="Arial"/>
              </a:rPr>
              <a:t>préventif </a:t>
            </a:r>
            <a:r>
              <a:rPr sz="650" b="1" dirty="0">
                <a:solidFill>
                  <a:srgbClr val="2187BA"/>
                </a:solidFill>
                <a:latin typeface="Arial"/>
                <a:cs typeface="Arial"/>
              </a:rPr>
              <a:t> </a:t>
            </a:r>
            <a:r>
              <a:rPr sz="650" b="1" spc="10" dirty="0">
                <a:solidFill>
                  <a:srgbClr val="2187BA"/>
                </a:solidFill>
                <a:latin typeface="Arial"/>
                <a:cs typeface="Arial"/>
              </a:rPr>
              <a:t>CONCLUSION</a:t>
            </a:r>
            <a:endParaRPr sz="650">
              <a:latin typeface="Arial"/>
              <a:cs typeface="Arial"/>
            </a:endParaRPr>
          </a:p>
        </p:txBody>
      </p:sp>
      <p:sp>
        <p:nvSpPr>
          <p:cNvPr id="9" name="object 9"/>
          <p:cNvSpPr txBox="1"/>
          <p:nvPr/>
        </p:nvSpPr>
        <p:spPr>
          <a:xfrm>
            <a:off x="2101850" y="4813300"/>
            <a:ext cx="2237105" cy="347345"/>
          </a:xfrm>
          <a:prstGeom prst="rect">
            <a:avLst/>
          </a:prstGeom>
        </p:spPr>
        <p:txBody>
          <a:bodyPr vert="horz" wrap="square" lIns="0" tIns="0" rIns="0" bIns="0" rtlCol="0">
            <a:spAutoFit/>
          </a:bodyPr>
          <a:lstStyle/>
          <a:p>
            <a:pPr algn="ctr">
              <a:lnSpc>
                <a:spcPct val="100000"/>
              </a:lnSpc>
            </a:pPr>
            <a:r>
              <a:rPr sz="1200" b="1" dirty="0">
                <a:solidFill>
                  <a:srgbClr val="212121"/>
                </a:solidFill>
                <a:latin typeface="Calibri"/>
                <a:cs typeface="Calibri"/>
              </a:rPr>
              <a:t>POLIOMYELITE ANTERIEURE</a:t>
            </a:r>
            <a:r>
              <a:rPr sz="1200" b="1" spc="-85" dirty="0">
                <a:solidFill>
                  <a:srgbClr val="212121"/>
                </a:solidFill>
                <a:latin typeface="Calibri"/>
                <a:cs typeface="Calibri"/>
              </a:rPr>
              <a:t> </a:t>
            </a:r>
            <a:r>
              <a:rPr sz="1200" b="1" dirty="0">
                <a:solidFill>
                  <a:srgbClr val="212121"/>
                </a:solidFill>
                <a:latin typeface="Calibri"/>
                <a:cs typeface="Calibri"/>
              </a:rPr>
              <a:t>AIGUE</a:t>
            </a:r>
            <a:endParaRPr sz="1200">
              <a:latin typeface="Calibri"/>
              <a:cs typeface="Calibri"/>
            </a:endParaRPr>
          </a:p>
          <a:p>
            <a:pPr algn="ctr">
              <a:lnSpc>
                <a:spcPct val="100000"/>
              </a:lnSpc>
              <a:spcBef>
                <a:spcPts val="60"/>
              </a:spcBef>
            </a:pPr>
            <a:r>
              <a:rPr sz="900" b="1" spc="10" dirty="0">
                <a:solidFill>
                  <a:srgbClr val="212121"/>
                </a:solidFill>
                <a:latin typeface="Calibri"/>
                <a:cs typeface="Calibri"/>
              </a:rPr>
              <a:t>Signes‐Diagnostic‐Traitement</a:t>
            </a:r>
            <a:endParaRPr sz="900">
              <a:latin typeface="Calibri"/>
              <a:cs typeface="Calibri"/>
            </a:endParaRPr>
          </a:p>
        </p:txBody>
      </p:sp>
      <p:sp>
        <p:nvSpPr>
          <p:cNvPr id="10" name="object 10"/>
          <p:cNvSpPr txBox="1"/>
          <p:nvPr/>
        </p:nvSpPr>
        <p:spPr>
          <a:xfrm>
            <a:off x="471396" y="6253962"/>
            <a:ext cx="1292860" cy="381635"/>
          </a:xfrm>
          <a:prstGeom prst="rect">
            <a:avLst/>
          </a:prstGeom>
        </p:spPr>
        <p:txBody>
          <a:bodyPr vert="horz" wrap="square" lIns="0" tIns="0" rIns="0" bIns="0" rtlCol="0">
            <a:spAutoFit/>
          </a:bodyPr>
          <a:lstStyle/>
          <a:p>
            <a:pPr marL="405130">
              <a:lnSpc>
                <a:spcPts val="955"/>
              </a:lnSpc>
              <a:tabLst>
                <a:tab pos="611505" algn="l"/>
              </a:tabLst>
            </a:pPr>
            <a:r>
              <a:rPr sz="800" b="1" dirty="0">
                <a:solidFill>
                  <a:srgbClr val="2187BA"/>
                </a:solidFill>
                <a:latin typeface="Calibri"/>
                <a:cs typeface="Calibri"/>
                <a:hlinkClick r:id="rId2"/>
              </a:rPr>
              <a:t>I.	</a:t>
            </a:r>
            <a:r>
              <a:rPr sz="800" b="1" spc="-5" dirty="0">
                <a:solidFill>
                  <a:srgbClr val="2187BA"/>
                </a:solidFill>
                <a:latin typeface="Calibri"/>
                <a:cs typeface="Calibri"/>
                <a:hlinkClick r:id="rId2"/>
              </a:rPr>
              <a:t>INTRODUCTION</a:t>
            </a:r>
            <a:endParaRPr sz="800">
              <a:latin typeface="Calibri"/>
              <a:cs typeface="Calibri"/>
            </a:endParaRPr>
          </a:p>
          <a:p>
            <a:pPr marL="12700">
              <a:lnSpc>
                <a:spcPts val="950"/>
              </a:lnSpc>
            </a:pPr>
            <a:r>
              <a:rPr sz="800" b="1" dirty="0">
                <a:solidFill>
                  <a:srgbClr val="2187BA"/>
                </a:solidFill>
                <a:latin typeface="Calibri"/>
                <a:cs typeface="Calibri"/>
                <a:hlinkClick r:id="rId2"/>
              </a:rPr>
              <a:t>A. </a:t>
            </a:r>
            <a:r>
              <a:rPr sz="800" b="1" spc="70" dirty="0">
                <a:solidFill>
                  <a:srgbClr val="2187BA"/>
                </a:solidFill>
                <a:latin typeface="Calibri"/>
                <a:cs typeface="Calibri"/>
                <a:hlinkClick r:id="rId2"/>
              </a:rPr>
              <a:t> </a:t>
            </a:r>
            <a:r>
              <a:rPr sz="800" b="1" u="sng" spc="-5" dirty="0">
                <a:solidFill>
                  <a:srgbClr val="2187BA"/>
                </a:solidFill>
                <a:latin typeface="Calibri"/>
                <a:cs typeface="Calibri"/>
                <a:hlinkClick r:id="rId2"/>
              </a:rPr>
              <a:t>Déﬁnition</a:t>
            </a:r>
            <a:endParaRPr sz="800">
              <a:latin typeface="Calibri"/>
              <a:cs typeface="Calibri"/>
            </a:endParaRPr>
          </a:p>
          <a:p>
            <a:pPr marL="165100">
              <a:lnSpc>
                <a:spcPts val="955"/>
              </a:lnSpc>
            </a:pPr>
            <a:r>
              <a:rPr sz="800" b="1" dirty="0">
                <a:solidFill>
                  <a:srgbClr val="212121"/>
                </a:solidFill>
                <a:latin typeface="Calibri"/>
                <a:cs typeface="Calibri"/>
              </a:rPr>
              <a:t>Maladie de</a:t>
            </a:r>
            <a:r>
              <a:rPr sz="800" b="1" spc="-65" dirty="0">
                <a:solidFill>
                  <a:srgbClr val="212121"/>
                </a:solidFill>
                <a:latin typeface="Calibri"/>
                <a:cs typeface="Calibri"/>
              </a:rPr>
              <a:t> </a:t>
            </a:r>
            <a:r>
              <a:rPr sz="800" b="1" spc="-5" dirty="0">
                <a:solidFill>
                  <a:srgbClr val="212121"/>
                </a:solidFill>
                <a:latin typeface="Calibri"/>
                <a:cs typeface="Calibri"/>
              </a:rPr>
              <a:t>HEINE‐MEDIN</a:t>
            </a:r>
            <a:endParaRPr sz="800">
              <a:latin typeface="Calibri"/>
              <a:cs typeface="Calibri"/>
            </a:endParaRPr>
          </a:p>
        </p:txBody>
      </p:sp>
      <p:sp>
        <p:nvSpPr>
          <p:cNvPr id="11" name="object 11"/>
          <p:cNvSpPr txBox="1"/>
          <p:nvPr/>
        </p:nvSpPr>
        <p:spPr>
          <a:xfrm>
            <a:off x="2002770" y="6495487"/>
            <a:ext cx="2308225" cy="502284"/>
          </a:xfrm>
          <a:prstGeom prst="rect">
            <a:avLst/>
          </a:prstGeom>
        </p:spPr>
        <p:txBody>
          <a:bodyPr vert="horz" wrap="square" lIns="0" tIns="0" rIns="0" bIns="0" rtlCol="0">
            <a:spAutoFit/>
          </a:bodyPr>
          <a:lstStyle/>
          <a:p>
            <a:pPr marL="73660" marR="716915" indent="-61594">
              <a:lnSpc>
                <a:spcPct val="100000"/>
              </a:lnSpc>
            </a:pPr>
            <a:r>
              <a:rPr sz="800" spc="-5" dirty="0">
                <a:solidFill>
                  <a:srgbClr val="212121"/>
                </a:solidFill>
                <a:latin typeface="Calibri"/>
                <a:cs typeface="Calibri"/>
              </a:rPr>
              <a:t>est </a:t>
            </a:r>
            <a:r>
              <a:rPr sz="800" dirty="0">
                <a:solidFill>
                  <a:srgbClr val="212121"/>
                </a:solidFill>
                <a:latin typeface="Calibri"/>
                <a:cs typeface="Calibri"/>
              </a:rPr>
              <a:t>une </a:t>
            </a:r>
            <a:r>
              <a:rPr sz="800" spc="-5" dirty="0">
                <a:solidFill>
                  <a:srgbClr val="212121"/>
                </a:solidFill>
                <a:latin typeface="Calibri"/>
                <a:cs typeface="Calibri"/>
              </a:rPr>
              <a:t>virose </a:t>
            </a:r>
            <a:r>
              <a:rPr sz="800" dirty="0">
                <a:solidFill>
                  <a:srgbClr val="212121"/>
                </a:solidFill>
                <a:latin typeface="Calibri"/>
                <a:cs typeface="Calibri"/>
              </a:rPr>
              <a:t>aiguë,  endémo‐épidémique ou</a:t>
            </a:r>
            <a:r>
              <a:rPr sz="800" spc="-60" dirty="0">
                <a:solidFill>
                  <a:srgbClr val="212121"/>
                </a:solidFill>
                <a:latin typeface="Calibri"/>
                <a:cs typeface="Calibri"/>
              </a:rPr>
              <a:t> </a:t>
            </a:r>
            <a:r>
              <a:rPr sz="800" spc="-5" dirty="0">
                <a:solidFill>
                  <a:srgbClr val="212121"/>
                </a:solidFill>
                <a:latin typeface="Calibri"/>
                <a:cs typeface="Calibri"/>
              </a:rPr>
              <a:t>sporadique,  contagieuse  et</a:t>
            </a:r>
            <a:r>
              <a:rPr sz="800" spc="-20" dirty="0">
                <a:solidFill>
                  <a:srgbClr val="212121"/>
                </a:solidFill>
                <a:latin typeface="Calibri"/>
                <a:cs typeface="Calibri"/>
              </a:rPr>
              <a:t> </a:t>
            </a:r>
            <a:r>
              <a:rPr sz="800" spc="-5" dirty="0">
                <a:solidFill>
                  <a:srgbClr val="212121"/>
                </a:solidFill>
                <a:latin typeface="Calibri"/>
                <a:cs typeface="Calibri"/>
              </a:rPr>
              <a:t>immunisante,</a:t>
            </a:r>
            <a:endParaRPr sz="800">
              <a:latin typeface="Calibri"/>
              <a:cs typeface="Calibri"/>
            </a:endParaRPr>
          </a:p>
          <a:p>
            <a:pPr marL="73660">
              <a:lnSpc>
                <a:spcPts val="950"/>
              </a:lnSpc>
            </a:pPr>
            <a:r>
              <a:rPr sz="800" dirty="0">
                <a:solidFill>
                  <a:srgbClr val="212121"/>
                </a:solidFill>
                <a:latin typeface="Calibri"/>
                <a:cs typeface="Calibri"/>
              </a:rPr>
              <a:t>due à des </a:t>
            </a:r>
            <a:r>
              <a:rPr sz="800" spc="-5" dirty="0">
                <a:solidFill>
                  <a:srgbClr val="212121"/>
                </a:solidFill>
                <a:latin typeface="Calibri"/>
                <a:cs typeface="Calibri"/>
              </a:rPr>
              <a:t>entérovirus </a:t>
            </a:r>
            <a:r>
              <a:rPr sz="800" dirty="0">
                <a:solidFill>
                  <a:srgbClr val="212121"/>
                </a:solidFill>
                <a:latin typeface="Calibri"/>
                <a:cs typeface="Calibri"/>
              </a:rPr>
              <a:t>: les </a:t>
            </a:r>
            <a:r>
              <a:rPr sz="800" spc="-5" dirty="0">
                <a:solidFill>
                  <a:srgbClr val="212121"/>
                </a:solidFill>
                <a:latin typeface="Calibri"/>
                <a:cs typeface="Calibri"/>
              </a:rPr>
              <a:t>poliovirus </a:t>
            </a:r>
            <a:r>
              <a:rPr sz="800" dirty="0">
                <a:solidFill>
                  <a:srgbClr val="212121"/>
                </a:solidFill>
                <a:latin typeface="Calibri"/>
                <a:cs typeface="Calibri"/>
              </a:rPr>
              <a:t>de type 1, 2 </a:t>
            </a:r>
            <a:r>
              <a:rPr sz="800" spc="-5" dirty="0">
                <a:solidFill>
                  <a:srgbClr val="212121"/>
                </a:solidFill>
                <a:latin typeface="Calibri"/>
                <a:cs typeface="Calibri"/>
              </a:rPr>
              <a:t>et</a:t>
            </a:r>
            <a:r>
              <a:rPr sz="800" spc="-25" dirty="0">
                <a:solidFill>
                  <a:srgbClr val="212121"/>
                </a:solidFill>
                <a:latin typeface="Calibri"/>
                <a:cs typeface="Calibri"/>
              </a:rPr>
              <a:t> </a:t>
            </a:r>
            <a:r>
              <a:rPr sz="800" dirty="0">
                <a:solidFill>
                  <a:srgbClr val="212121"/>
                </a:solidFill>
                <a:latin typeface="Calibri"/>
                <a:cs typeface="Calibri"/>
              </a:rPr>
              <a:t>3.</a:t>
            </a:r>
            <a:endParaRPr sz="800">
              <a:latin typeface="Calibri"/>
              <a:cs typeface="Calibri"/>
            </a:endParaRPr>
          </a:p>
        </p:txBody>
      </p:sp>
      <p:sp>
        <p:nvSpPr>
          <p:cNvPr id="12" name="object 12"/>
          <p:cNvSpPr txBox="1"/>
          <p:nvPr/>
        </p:nvSpPr>
        <p:spPr>
          <a:xfrm>
            <a:off x="471396" y="7067518"/>
            <a:ext cx="514350" cy="133985"/>
          </a:xfrm>
          <a:prstGeom prst="rect">
            <a:avLst/>
          </a:prstGeom>
        </p:spPr>
        <p:txBody>
          <a:bodyPr vert="horz" wrap="square" lIns="0" tIns="0" rIns="0" bIns="0" rtlCol="0">
            <a:spAutoFit/>
          </a:bodyPr>
          <a:lstStyle/>
          <a:p>
            <a:pPr marL="12700">
              <a:lnSpc>
                <a:spcPct val="100000"/>
              </a:lnSpc>
            </a:pPr>
            <a:r>
              <a:rPr sz="800" b="1" dirty="0">
                <a:solidFill>
                  <a:srgbClr val="2187BA"/>
                </a:solidFill>
                <a:latin typeface="Arial"/>
                <a:cs typeface="Arial"/>
                <a:hlinkClick r:id="rId2"/>
              </a:rPr>
              <a:t>B. </a:t>
            </a:r>
            <a:r>
              <a:rPr sz="800" b="1" spc="50" dirty="0">
                <a:solidFill>
                  <a:srgbClr val="2187BA"/>
                </a:solidFill>
                <a:latin typeface="Arial"/>
                <a:cs typeface="Arial"/>
                <a:hlinkClick r:id="rId2"/>
              </a:rPr>
              <a:t> </a:t>
            </a:r>
            <a:r>
              <a:rPr sz="800" b="1" u="sng" dirty="0">
                <a:solidFill>
                  <a:srgbClr val="2187BA"/>
                </a:solidFill>
                <a:latin typeface="Arial"/>
                <a:cs typeface="Arial"/>
                <a:hlinkClick r:id="rId2"/>
              </a:rPr>
              <a:t>Intérêt</a:t>
            </a:r>
            <a:endParaRPr sz="800">
              <a:latin typeface="Arial"/>
              <a:cs typeface="Arial"/>
            </a:endParaRPr>
          </a:p>
        </p:txBody>
      </p:sp>
      <p:sp>
        <p:nvSpPr>
          <p:cNvPr id="13" name="object 13"/>
          <p:cNvSpPr txBox="1"/>
          <p:nvPr/>
        </p:nvSpPr>
        <p:spPr>
          <a:xfrm>
            <a:off x="711530" y="7194636"/>
            <a:ext cx="1651000" cy="25971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dirty="0">
                <a:solidFill>
                  <a:srgbClr val="212121"/>
                </a:solidFill>
                <a:latin typeface="Arial"/>
                <a:cs typeface="Arial"/>
              </a:rPr>
              <a:t>Maladie à déclaration</a:t>
            </a:r>
            <a:r>
              <a:rPr sz="800" spc="-100" dirty="0">
                <a:solidFill>
                  <a:srgbClr val="212121"/>
                </a:solidFill>
                <a:latin typeface="Arial"/>
                <a:cs typeface="Arial"/>
              </a:rPr>
              <a:t> </a:t>
            </a:r>
            <a:r>
              <a:rPr sz="800" dirty="0">
                <a:solidFill>
                  <a:srgbClr val="212121"/>
                </a:solidFill>
                <a:latin typeface="Arial"/>
                <a:cs typeface="Arial"/>
              </a:rPr>
              <a:t>obligatoire</a:t>
            </a:r>
            <a:endParaRPr sz="800">
              <a:latin typeface="Arial"/>
              <a:cs typeface="Arial"/>
            </a:endParaRPr>
          </a:p>
          <a:p>
            <a:pPr marL="12700">
              <a:lnSpc>
                <a:spcPct val="100000"/>
              </a:lnSpc>
              <a:spcBef>
                <a:spcPts val="40"/>
              </a:spcBef>
            </a:pPr>
            <a:r>
              <a:rPr sz="800" dirty="0">
                <a:solidFill>
                  <a:srgbClr val="212121"/>
                </a:solidFill>
                <a:latin typeface="Symbol"/>
                <a:cs typeface="Symbol"/>
              </a:rPr>
              <a:t></a:t>
            </a:r>
            <a:endParaRPr sz="800">
              <a:latin typeface="Symbol"/>
              <a:cs typeface="Symbol"/>
            </a:endParaRPr>
          </a:p>
        </p:txBody>
      </p:sp>
      <p:sp>
        <p:nvSpPr>
          <p:cNvPr id="14" name="object 14"/>
          <p:cNvSpPr txBox="1"/>
          <p:nvPr/>
        </p:nvSpPr>
        <p:spPr>
          <a:xfrm>
            <a:off x="872712" y="7321754"/>
            <a:ext cx="894080" cy="133985"/>
          </a:xfrm>
          <a:prstGeom prst="rect">
            <a:avLst/>
          </a:prstGeom>
        </p:spPr>
        <p:txBody>
          <a:bodyPr vert="horz" wrap="square" lIns="0" tIns="0" rIns="0" bIns="0" rtlCol="0">
            <a:spAutoFit/>
          </a:bodyPr>
          <a:lstStyle/>
          <a:p>
            <a:pPr marL="12700">
              <a:lnSpc>
                <a:spcPct val="100000"/>
              </a:lnSpc>
            </a:pPr>
            <a:r>
              <a:rPr sz="800" spc="-5" dirty="0">
                <a:solidFill>
                  <a:srgbClr val="212121"/>
                </a:solidFill>
                <a:latin typeface="Arial"/>
                <a:cs typeface="Arial"/>
              </a:rPr>
              <a:t>Affection </a:t>
            </a:r>
            <a:r>
              <a:rPr sz="800" dirty="0">
                <a:solidFill>
                  <a:srgbClr val="212121"/>
                </a:solidFill>
                <a:latin typeface="Arial"/>
                <a:cs typeface="Arial"/>
              </a:rPr>
              <a:t>grave</a:t>
            </a:r>
            <a:r>
              <a:rPr sz="800" spc="-65" dirty="0">
                <a:solidFill>
                  <a:srgbClr val="212121"/>
                </a:solidFill>
                <a:latin typeface="Arial"/>
                <a:cs typeface="Arial"/>
              </a:rPr>
              <a:t> </a:t>
            </a:r>
            <a:r>
              <a:rPr sz="800" dirty="0">
                <a:solidFill>
                  <a:srgbClr val="212121"/>
                </a:solidFill>
                <a:latin typeface="Arial"/>
                <a:cs typeface="Arial"/>
              </a:rPr>
              <a:t>mej</a:t>
            </a:r>
            <a:endParaRPr sz="800">
              <a:latin typeface="Arial"/>
              <a:cs typeface="Arial"/>
            </a:endParaRPr>
          </a:p>
        </p:txBody>
      </p:sp>
      <p:sp>
        <p:nvSpPr>
          <p:cNvPr id="15" name="object 15"/>
          <p:cNvSpPr txBox="1"/>
          <p:nvPr/>
        </p:nvSpPr>
        <p:spPr>
          <a:xfrm>
            <a:off x="2064048" y="7331915"/>
            <a:ext cx="2901950" cy="238125"/>
          </a:xfrm>
          <a:prstGeom prst="rect">
            <a:avLst/>
          </a:prstGeom>
        </p:spPr>
        <p:txBody>
          <a:bodyPr vert="horz" wrap="square" lIns="0" tIns="0" rIns="0" bIns="0" rtlCol="0">
            <a:spAutoFit/>
          </a:bodyPr>
          <a:lstStyle/>
          <a:p>
            <a:pPr marL="12700" marR="5080" indent="100965">
              <a:lnSpc>
                <a:spcPts val="900"/>
              </a:lnSpc>
            </a:pPr>
            <a:r>
              <a:rPr sz="800" dirty="0">
                <a:solidFill>
                  <a:srgbClr val="212121"/>
                </a:solidFill>
                <a:latin typeface="Arial"/>
                <a:cs typeface="Arial"/>
              </a:rPr>
              <a:t>le pronostic fn / des séquelles d’infirmités motrices définitives  Et le pronostic vital  / paralysie des musc</a:t>
            </a:r>
            <a:r>
              <a:rPr sz="800" spc="-105" dirty="0">
                <a:solidFill>
                  <a:srgbClr val="212121"/>
                </a:solidFill>
                <a:latin typeface="Arial"/>
                <a:cs typeface="Arial"/>
              </a:rPr>
              <a:t> </a:t>
            </a:r>
            <a:r>
              <a:rPr sz="800" dirty="0">
                <a:solidFill>
                  <a:srgbClr val="212121"/>
                </a:solidFill>
                <a:latin typeface="Arial"/>
                <a:cs typeface="Arial"/>
              </a:rPr>
              <a:t>respiratoires</a:t>
            </a:r>
            <a:endParaRPr sz="800">
              <a:latin typeface="Arial"/>
              <a:cs typeface="Arial"/>
            </a:endParaRPr>
          </a:p>
        </p:txBody>
      </p:sp>
      <p:sp>
        <p:nvSpPr>
          <p:cNvPr id="16" name="object 16"/>
          <p:cNvSpPr txBox="1"/>
          <p:nvPr/>
        </p:nvSpPr>
        <p:spPr>
          <a:xfrm>
            <a:off x="711530" y="7563279"/>
            <a:ext cx="3131820"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dirty="0">
                <a:solidFill>
                  <a:srgbClr val="212121"/>
                </a:solidFill>
                <a:latin typeface="Arial"/>
                <a:cs typeface="Arial"/>
              </a:rPr>
              <a:t>Prévention repose sur la généralisation de la vaccination / le</a:t>
            </a:r>
            <a:r>
              <a:rPr sz="800" spc="-100" dirty="0">
                <a:solidFill>
                  <a:srgbClr val="212121"/>
                </a:solidFill>
                <a:latin typeface="Arial"/>
                <a:cs typeface="Arial"/>
              </a:rPr>
              <a:t> </a:t>
            </a:r>
            <a:r>
              <a:rPr sz="800" dirty="0">
                <a:solidFill>
                  <a:srgbClr val="212121"/>
                </a:solidFill>
                <a:latin typeface="Arial"/>
                <a:cs typeface="Arial"/>
              </a:rPr>
              <a:t>PEV</a:t>
            </a:r>
            <a:endParaRPr sz="800">
              <a:latin typeface="Arial"/>
              <a:cs typeface="Arial"/>
            </a:endParaRPr>
          </a:p>
        </p:txBody>
      </p:sp>
      <p:sp>
        <p:nvSpPr>
          <p:cNvPr id="17" name="object 17"/>
          <p:cNvSpPr txBox="1"/>
          <p:nvPr/>
        </p:nvSpPr>
        <p:spPr>
          <a:xfrm>
            <a:off x="471396" y="7868363"/>
            <a:ext cx="2503805" cy="362585"/>
          </a:xfrm>
          <a:prstGeom prst="rect">
            <a:avLst/>
          </a:prstGeom>
        </p:spPr>
        <p:txBody>
          <a:bodyPr vert="horz" wrap="square" lIns="0" tIns="0" rIns="0" bIns="0" rtlCol="0">
            <a:spAutoFit/>
          </a:bodyPr>
          <a:lstStyle/>
          <a:p>
            <a:pPr marL="405130">
              <a:lnSpc>
                <a:spcPts val="930"/>
              </a:lnSpc>
              <a:tabLst>
                <a:tab pos="641985" algn="l"/>
              </a:tabLst>
            </a:pPr>
            <a:r>
              <a:rPr sz="800" b="1" dirty="0">
                <a:solidFill>
                  <a:srgbClr val="2187BA"/>
                </a:solidFill>
                <a:latin typeface="Arial"/>
                <a:cs typeface="Arial"/>
                <a:hlinkClick r:id="rId2"/>
              </a:rPr>
              <a:t>II.	SIGNES</a:t>
            </a:r>
            <a:endParaRPr sz="800">
              <a:latin typeface="Arial"/>
              <a:cs typeface="Arial"/>
            </a:endParaRPr>
          </a:p>
          <a:p>
            <a:pPr marL="177800" indent="-165100">
              <a:lnSpc>
                <a:spcPts val="900"/>
              </a:lnSpc>
              <a:buAutoNum type="alphaUcPeriod"/>
              <a:tabLst>
                <a:tab pos="178435" algn="l"/>
              </a:tabLst>
            </a:pPr>
            <a:r>
              <a:rPr sz="800" b="1" u="sng" dirty="0">
                <a:solidFill>
                  <a:srgbClr val="2187BA"/>
                </a:solidFill>
                <a:latin typeface="Arial"/>
                <a:cs typeface="Arial"/>
                <a:hlinkClick r:id="rId2"/>
              </a:rPr>
              <a:t>TDD : Forme paraplégique commune de</a:t>
            </a:r>
            <a:r>
              <a:rPr sz="800" b="1" u="sng" spc="-100" dirty="0">
                <a:solidFill>
                  <a:srgbClr val="2187BA"/>
                </a:solidFill>
                <a:latin typeface="Arial"/>
                <a:cs typeface="Arial"/>
                <a:hlinkClick r:id="rId2"/>
              </a:rPr>
              <a:t> </a:t>
            </a:r>
            <a:r>
              <a:rPr sz="800" b="1" u="sng" dirty="0">
                <a:solidFill>
                  <a:srgbClr val="2187BA"/>
                </a:solidFill>
                <a:latin typeface="Arial"/>
                <a:cs typeface="Arial"/>
                <a:hlinkClick r:id="rId2"/>
              </a:rPr>
              <a:t>l'enfant</a:t>
            </a:r>
            <a:endParaRPr sz="800">
              <a:latin typeface="Arial"/>
              <a:cs typeface="Arial"/>
            </a:endParaRPr>
          </a:p>
          <a:p>
            <a:pPr marL="233045" lvl="1" indent="-160655">
              <a:lnSpc>
                <a:spcPts val="930"/>
              </a:lnSpc>
              <a:buAutoNum type="arabicPeriod"/>
              <a:tabLst>
                <a:tab pos="233679" algn="l"/>
              </a:tabLst>
            </a:pPr>
            <a:r>
              <a:rPr sz="800" b="1" dirty="0">
                <a:solidFill>
                  <a:srgbClr val="2187BA"/>
                </a:solidFill>
                <a:latin typeface="Arial"/>
                <a:cs typeface="Arial"/>
                <a:hlinkClick r:id="rId2"/>
              </a:rPr>
              <a:t>Incubation</a:t>
            </a:r>
            <a:endParaRPr sz="800">
              <a:latin typeface="Arial"/>
              <a:cs typeface="Arial"/>
            </a:endParaRPr>
          </a:p>
        </p:txBody>
      </p:sp>
      <p:sp>
        <p:nvSpPr>
          <p:cNvPr id="18" name="object 18"/>
          <p:cNvSpPr txBox="1"/>
          <p:nvPr/>
        </p:nvSpPr>
        <p:spPr>
          <a:xfrm>
            <a:off x="531082" y="8306920"/>
            <a:ext cx="4287520" cy="941069"/>
          </a:xfrm>
          <a:prstGeom prst="rect">
            <a:avLst/>
          </a:prstGeom>
        </p:spPr>
        <p:txBody>
          <a:bodyPr vert="horz" wrap="square" lIns="0" tIns="0" rIns="0" bIns="0" rtlCol="0">
            <a:spAutoFit/>
          </a:bodyPr>
          <a:lstStyle/>
          <a:p>
            <a:pPr marL="354330" indent="-161290">
              <a:lnSpc>
                <a:spcPct val="100000"/>
              </a:lnSpc>
              <a:buFont typeface="Symbol"/>
              <a:buChar char=""/>
              <a:tabLst>
                <a:tab pos="354330" algn="l"/>
              </a:tabLst>
            </a:pPr>
            <a:r>
              <a:rPr sz="800" dirty="0">
                <a:solidFill>
                  <a:srgbClr val="212121"/>
                </a:solidFill>
                <a:latin typeface="Arial"/>
                <a:cs typeface="Arial"/>
              </a:rPr>
              <a:t>Généralement silencieuse et dure 7 jours à 1 mois, mais durée moyenne</a:t>
            </a:r>
            <a:r>
              <a:rPr sz="800" spc="-100" dirty="0">
                <a:solidFill>
                  <a:srgbClr val="212121"/>
                </a:solidFill>
                <a:latin typeface="Arial"/>
                <a:cs typeface="Arial"/>
              </a:rPr>
              <a:t> </a:t>
            </a:r>
            <a:r>
              <a:rPr sz="800" dirty="0">
                <a:solidFill>
                  <a:srgbClr val="212121"/>
                </a:solidFill>
                <a:latin typeface="Arial"/>
                <a:cs typeface="Arial"/>
              </a:rPr>
              <a:t>inconnue</a:t>
            </a:r>
            <a:endParaRPr sz="800">
              <a:latin typeface="Arial"/>
              <a:cs typeface="Arial"/>
            </a:endParaRPr>
          </a:p>
          <a:p>
            <a:pPr marL="354330" indent="-161290">
              <a:lnSpc>
                <a:spcPct val="100000"/>
              </a:lnSpc>
              <a:spcBef>
                <a:spcPts val="690"/>
              </a:spcBef>
              <a:buFont typeface="Symbol"/>
              <a:buChar char=""/>
              <a:tabLst>
                <a:tab pos="354330" algn="l"/>
              </a:tabLst>
            </a:pPr>
            <a:r>
              <a:rPr sz="800" dirty="0">
                <a:solidFill>
                  <a:srgbClr val="212121"/>
                </a:solidFill>
                <a:latin typeface="Arial"/>
                <a:cs typeface="Arial"/>
              </a:rPr>
              <a:t>et possibilité d’une durée d’incubation prolongée allant jusqu’à 45</a:t>
            </a:r>
            <a:r>
              <a:rPr sz="800" spc="-100" dirty="0">
                <a:solidFill>
                  <a:srgbClr val="212121"/>
                </a:solidFill>
                <a:latin typeface="Arial"/>
                <a:cs typeface="Arial"/>
              </a:rPr>
              <a:t> </a:t>
            </a:r>
            <a:r>
              <a:rPr sz="800" dirty="0">
                <a:solidFill>
                  <a:srgbClr val="212121"/>
                </a:solidFill>
                <a:latin typeface="Arial"/>
                <a:cs typeface="Arial"/>
              </a:rPr>
              <a:t>jours</a:t>
            </a:r>
            <a:endParaRPr sz="800">
              <a:latin typeface="Arial"/>
              <a:cs typeface="Arial"/>
            </a:endParaRPr>
          </a:p>
          <a:p>
            <a:pPr marL="173355" indent="-160655">
              <a:lnSpc>
                <a:spcPct val="100000"/>
              </a:lnSpc>
              <a:spcBef>
                <a:spcPts val="640"/>
              </a:spcBef>
              <a:buAutoNum type="arabicPeriod" startAt="2"/>
              <a:tabLst>
                <a:tab pos="173990" algn="l"/>
              </a:tabLst>
            </a:pPr>
            <a:r>
              <a:rPr sz="800" b="1" dirty="0">
                <a:solidFill>
                  <a:srgbClr val="2187BA"/>
                </a:solidFill>
                <a:latin typeface="Arial"/>
                <a:cs typeface="Arial"/>
                <a:hlinkClick r:id="rId2"/>
              </a:rPr>
              <a:t>Période d'invasion ou phase</a:t>
            </a:r>
            <a:r>
              <a:rPr sz="800" b="1" spc="-105" dirty="0">
                <a:solidFill>
                  <a:srgbClr val="2187BA"/>
                </a:solidFill>
                <a:latin typeface="Arial"/>
                <a:cs typeface="Arial"/>
                <a:hlinkClick r:id="rId2"/>
              </a:rPr>
              <a:t> </a:t>
            </a:r>
            <a:r>
              <a:rPr sz="800" b="1" dirty="0">
                <a:solidFill>
                  <a:srgbClr val="2187BA"/>
                </a:solidFill>
                <a:latin typeface="Arial"/>
                <a:cs typeface="Arial"/>
                <a:hlinkClick r:id="rId2"/>
              </a:rPr>
              <a:t>pré­paralytique</a:t>
            </a:r>
            <a:endParaRPr sz="800">
              <a:latin typeface="Arial"/>
              <a:cs typeface="Arial"/>
            </a:endParaRPr>
          </a:p>
          <a:p>
            <a:pPr marL="233679" lvl="1" indent="-161290">
              <a:lnSpc>
                <a:spcPct val="100000"/>
              </a:lnSpc>
              <a:spcBef>
                <a:spcPts val="590"/>
              </a:spcBef>
              <a:buAutoNum type="alphaLcPeriod"/>
              <a:tabLst>
                <a:tab pos="234315" algn="l"/>
              </a:tabLst>
            </a:pPr>
            <a:r>
              <a:rPr sz="800" b="1" dirty="0">
                <a:solidFill>
                  <a:srgbClr val="212121"/>
                </a:solidFill>
                <a:latin typeface="Arial"/>
                <a:cs typeface="Arial"/>
              </a:rPr>
              <a:t>Durée 3 ­ 6</a:t>
            </a:r>
            <a:r>
              <a:rPr sz="800" b="1" spc="-100" dirty="0">
                <a:solidFill>
                  <a:srgbClr val="212121"/>
                </a:solidFill>
                <a:latin typeface="Arial"/>
                <a:cs typeface="Arial"/>
              </a:rPr>
              <a:t> </a:t>
            </a:r>
            <a:r>
              <a:rPr sz="800" b="1" dirty="0">
                <a:solidFill>
                  <a:srgbClr val="212121"/>
                </a:solidFill>
                <a:latin typeface="Arial"/>
                <a:cs typeface="Arial"/>
              </a:rPr>
              <a:t>jours</a:t>
            </a:r>
            <a:endParaRPr sz="800">
              <a:latin typeface="Arial"/>
              <a:cs typeface="Arial"/>
            </a:endParaRPr>
          </a:p>
          <a:p>
            <a:pPr marL="239395" lvl="1" indent="-167005">
              <a:lnSpc>
                <a:spcPct val="100000"/>
              </a:lnSpc>
              <a:spcBef>
                <a:spcPts val="590"/>
              </a:spcBef>
              <a:buAutoNum type="alphaLcPeriod"/>
              <a:tabLst>
                <a:tab pos="240029" algn="l"/>
              </a:tabLst>
            </a:pPr>
            <a:r>
              <a:rPr sz="800" b="1" dirty="0">
                <a:solidFill>
                  <a:srgbClr val="212121"/>
                </a:solidFill>
                <a:latin typeface="Arial"/>
                <a:cs typeface="Arial"/>
              </a:rPr>
              <a:t>et se traduit brutalement, à une heure précise, généralement en fin de journée, par</a:t>
            </a:r>
            <a:r>
              <a:rPr sz="800" b="1" spc="-100" dirty="0">
                <a:solidFill>
                  <a:srgbClr val="212121"/>
                </a:solidFill>
                <a:latin typeface="Arial"/>
                <a:cs typeface="Arial"/>
              </a:rPr>
              <a:t> </a:t>
            </a:r>
            <a:r>
              <a:rPr sz="800" b="1" dirty="0">
                <a:solidFill>
                  <a:srgbClr val="212121"/>
                </a:solidFill>
                <a:latin typeface="Arial"/>
                <a:cs typeface="Arial"/>
              </a:rPr>
              <a:t>:</a:t>
            </a:r>
            <a:endParaRPr sz="800">
              <a:latin typeface="Arial"/>
              <a:cs typeface="Arial"/>
            </a:endParaRPr>
          </a:p>
        </p:txBody>
      </p:sp>
      <p:sp>
        <p:nvSpPr>
          <p:cNvPr id="19" name="object 19"/>
          <p:cNvSpPr txBox="1"/>
          <p:nvPr/>
        </p:nvSpPr>
        <p:spPr>
          <a:xfrm>
            <a:off x="711530" y="9330221"/>
            <a:ext cx="2291080"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 pos="817880" algn="l"/>
              </a:tabLst>
            </a:pPr>
            <a:r>
              <a:rPr sz="800" dirty="0">
                <a:solidFill>
                  <a:srgbClr val="212121"/>
                </a:solidFill>
                <a:latin typeface="Arial"/>
                <a:cs typeface="Arial"/>
              </a:rPr>
              <a:t>une fièvre	à 38 – 39°C d’apparence</a:t>
            </a:r>
            <a:r>
              <a:rPr sz="800" spc="-100" dirty="0">
                <a:solidFill>
                  <a:srgbClr val="212121"/>
                </a:solidFill>
                <a:latin typeface="Arial"/>
                <a:cs typeface="Arial"/>
              </a:rPr>
              <a:t> </a:t>
            </a:r>
            <a:r>
              <a:rPr sz="800" dirty="0">
                <a:solidFill>
                  <a:srgbClr val="212121"/>
                </a:solidFill>
                <a:latin typeface="Arial"/>
                <a:cs typeface="Arial"/>
              </a:rPr>
              <a:t>banale</a:t>
            </a:r>
            <a:endParaRPr sz="800">
              <a:latin typeface="Arial"/>
              <a:cs typeface="Arial"/>
            </a:endParaRPr>
          </a:p>
        </p:txBody>
      </p:sp>
      <p:sp>
        <p:nvSpPr>
          <p:cNvPr id="20" name="object 20"/>
          <p:cNvSpPr txBox="1"/>
          <p:nvPr/>
        </p:nvSpPr>
        <p:spPr>
          <a:xfrm>
            <a:off x="1464012" y="9527254"/>
            <a:ext cx="427355" cy="133985"/>
          </a:xfrm>
          <a:prstGeom prst="rect">
            <a:avLst/>
          </a:prstGeom>
        </p:spPr>
        <p:txBody>
          <a:bodyPr vert="horz" wrap="square" lIns="0" tIns="0" rIns="0" bIns="0" rtlCol="0">
            <a:spAutoFit/>
          </a:bodyPr>
          <a:lstStyle/>
          <a:p>
            <a:pPr marL="12700">
              <a:lnSpc>
                <a:spcPct val="100000"/>
              </a:lnSpc>
            </a:pPr>
            <a:r>
              <a:rPr sz="800" dirty="0">
                <a:solidFill>
                  <a:srgbClr val="212121"/>
                </a:solidFill>
                <a:latin typeface="Arial"/>
                <a:cs typeface="Arial"/>
              </a:rPr>
              <a:t>associée</a:t>
            </a:r>
            <a:endParaRPr sz="800">
              <a:latin typeface="Arial"/>
              <a:cs typeface="Arial"/>
            </a:endParaRPr>
          </a:p>
        </p:txBody>
      </p:sp>
      <p:sp>
        <p:nvSpPr>
          <p:cNvPr id="21" name="object 21"/>
          <p:cNvSpPr txBox="1"/>
          <p:nvPr/>
        </p:nvSpPr>
        <p:spPr>
          <a:xfrm>
            <a:off x="2063946" y="9527254"/>
            <a:ext cx="3627120" cy="648970"/>
          </a:xfrm>
          <a:prstGeom prst="rect">
            <a:avLst/>
          </a:prstGeom>
        </p:spPr>
        <p:txBody>
          <a:bodyPr vert="horz" wrap="square" lIns="0" tIns="0" rIns="0" bIns="0" rtlCol="0">
            <a:spAutoFit/>
          </a:bodyPr>
          <a:lstStyle/>
          <a:p>
            <a:pPr marL="96520">
              <a:lnSpc>
                <a:spcPct val="100000"/>
              </a:lnSpc>
            </a:pPr>
            <a:r>
              <a:rPr sz="800" dirty="0">
                <a:solidFill>
                  <a:srgbClr val="212121"/>
                </a:solidFill>
                <a:latin typeface="Arial"/>
                <a:cs typeface="Arial"/>
              </a:rPr>
              <a:t>à une</a:t>
            </a:r>
            <a:r>
              <a:rPr sz="800" spc="-100" dirty="0">
                <a:solidFill>
                  <a:srgbClr val="212121"/>
                </a:solidFill>
                <a:latin typeface="Arial"/>
                <a:cs typeface="Arial"/>
              </a:rPr>
              <a:t> </a:t>
            </a:r>
            <a:r>
              <a:rPr sz="800" dirty="0">
                <a:solidFill>
                  <a:srgbClr val="212121"/>
                </a:solidFill>
                <a:latin typeface="Arial"/>
                <a:cs typeface="Arial"/>
              </a:rPr>
              <a:t>pharyngite</a:t>
            </a:r>
            <a:endParaRPr sz="800">
              <a:latin typeface="Arial"/>
              <a:cs typeface="Arial"/>
            </a:endParaRPr>
          </a:p>
          <a:p>
            <a:pPr marL="12700">
              <a:lnSpc>
                <a:spcPct val="100000"/>
              </a:lnSpc>
              <a:spcBef>
                <a:spcPts val="590"/>
              </a:spcBef>
            </a:pPr>
            <a:r>
              <a:rPr sz="800" dirty="0">
                <a:solidFill>
                  <a:srgbClr val="212121"/>
                </a:solidFill>
                <a:latin typeface="Arial"/>
                <a:cs typeface="Arial"/>
              </a:rPr>
              <a:t>et des trbl digestifs : anorexie, vomiss, diarrhée ou</a:t>
            </a:r>
            <a:r>
              <a:rPr sz="800" spc="-105" dirty="0">
                <a:solidFill>
                  <a:srgbClr val="212121"/>
                </a:solidFill>
                <a:latin typeface="Arial"/>
                <a:cs typeface="Arial"/>
              </a:rPr>
              <a:t> </a:t>
            </a:r>
            <a:r>
              <a:rPr sz="800" dirty="0">
                <a:solidFill>
                  <a:srgbClr val="212121"/>
                </a:solidFill>
                <a:latin typeface="Arial"/>
                <a:cs typeface="Arial"/>
              </a:rPr>
              <a:t>constipation</a:t>
            </a:r>
            <a:endParaRPr sz="800">
              <a:latin typeface="Arial"/>
              <a:cs typeface="Arial"/>
            </a:endParaRPr>
          </a:p>
          <a:p>
            <a:pPr>
              <a:lnSpc>
                <a:spcPct val="100000"/>
              </a:lnSpc>
              <a:spcBef>
                <a:spcPts val="30"/>
              </a:spcBef>
            </a:pPr>
            <a:endParaRPr sz="600">
              <a:latin typeface="Times New Roman"/>
              <a:cs typeface="Times New Roman"/>
            </a:endParaRPr>
          </a:p>
          <a:p>
            <a:pPr marL="12700" marR="5080">
              <a:lnSpc>
                <a:spcPts val="900"/>
              </a:lnSpc>
            </a:pPr>
            <a:r>
              <a:rPr sz="800" dirty="0">
                <a:solidFill>
                  <a:srgbClr val="212121"/>
                </a:solidFill>
                <a:latin typeface="Arial"/>
                <a:cs typeface="Arial"/>
              </a:rPr>
              <a:t>On peut noter sur peau claire, une alternance de rougeur et de pâleur de la</a:t>
            </a:r>
            <a:r>
              <a:rPr sz="800" spc="-100" dirty="0">
                <a:solidFill>
                  <a:srgbClr val="212121"/>
                </a:solidFill>
                <a:latin typeface="Arial"/>
                <a:cs typeface="Arial"/>
              </a:rPr>
              <a:t> </a:t>
            </a:r>
            <a:r>
              <a:rPr sz="800" dirty="0">
                <a:solidFill>
                  <a:srgbClr val="212121"/>
                </a:solidFill>
                <a:latin typeface="Arial"/>
                <a:cs typeface="Arial"/>
              </a:rPr>
              <a:t>face  associée à des crises</a:t>
            </a:r>
            <a:r>
              <a:rPr sz="800" spc="-105" dirty="0">
                <a:solidFill>
                  <a:srgbClr val="212121"/>
                </a:solidFill>
                <a:latin typeface="Arial"/>
                <a:cs typeface="Arial"/>
              </a:rPr>
              <a:t> </a:t>
            </a:r>
            <a:r>
              <a:rPr sz="800" dirty="0">
                <a:solidFill>
                  <a:srgbClr val="212121"/>
                </a:solidFill>
                <a:latin typeface="Arial"/>
                <a:cs typeface="Arial"/>
              </a:rPr>
              <a:t>sudorales.</a:t>
            </a:r>
            <a:endParaRPr sz="800">
              <a:latin typeface="Arial"/>
              <a:cs typeface="Arial"/>
            </a:endParaRPr>
          </a:p>
        </p:txBody>
      </p:sp>
      <p:sp>
        <p:nvSpPr>
          <p:cNvPr id="37" name="object 37"/>
          <p:cNvSpPr/>
          <p:nvPr/>
        </p:nvSpPr>
        <p:spPr>
          <a:xfrm>
            <a:off x="1779312" y="425503"/>
            <a:ext cx="32384" cy="64135"/>
          </a:xfrm>
          <a:custGeom>
            <a:avLst/>
            <a:gdLst/>
            <a:ahLst/>
            <a:cxnLst/>
            <a:rect l="l" t="t" r="r" b="b"/>
            <a:pathLst>
              <a:path w="32385" h="64134">
                <a:moveTo>
                  <a:pt x="31779" y="63559"/>
                </a:moveTo>
                <a:lnTo>
                  <a:pt x="0" y="31779"/>
                </a:lnTo>
                <a:lnTo>
                  <a:pt x="31779" y="0"/>
                </a:lnTo>
                <a:lnTo>
                  <a:pt x="31779" y="63559"/>
                </a:lnTo>
                <a:close/>
              </a:path>
            </a:pathLst>
          </a:custGeom>
          <a:solidFill>
            <a:srgbClr val="CCCCCC"/>
          </a:solidFill>
        </p:spPr>
        <p:txBody>
          <a:bodyPr wrap="square" lIns="0" tIns="0" rIns="0" bIns="0" rtlCol="0"/>
          <a:lstStyle/>
          <a:p>
            <a:endParaRPr/>
          </a:p>
        </p:txBody>
      </p:sp>
      <p:sp>
        <p:nvSpPr>
          <p:cNvPr id="38" name="object 38"/>
          <p:cNvSpPr/>
          <p:nvPr/>
        </p:nvSpPr>
        <p:spPr>
          <a:xfrm>
            <a:off x="1785668" y="431859"/>
            <a:ext cx="26034" cy="51435"/>
          </a:xfrm>
          <a:custGeom>
            <a:avLst/>
            <a:gdLst/>
            <a:ahLst/>
            <a:cxnLst/>
            <a:rect l="l" t="t" r="r" b="b"/>
            <a:pathLst>
              <a:path w="26035" h="51434">
                <a:moveTo>
                  <a:pt x="25423" y="50847"/>
                </a:moveTo>
                <a:lnTo>
                  <a:pt x="0" y="25423"/>
                </a:lnTo>
                <a:lnTo>
                  <a:pt x="25423" y="0"/>
                </a:lnTo>
                <a:lnTo>
                  <a:pt x="25423" y="50847"/>
                </a:lnTo>
                <a:close/>
              </a:path>
            </a:pathLst>
          </a:custGeom>
          <a:solidFill>
            <a:srgbClr val="FFFFFF"/>
          </a:solidFill>
        </p:spPr>
        <p:txBody>
          <a:bodyPr wrap="square" lIns="0" tIns="0" rIns="0" bIns="0" rtlCol="0"/>
          <a:lstStyle/>
          <a:p>
            <a:endParaRPr/>
          </a:p>
        </p:txBody>
      </p:sp>
      <p:sp>
        <p:nvSpPr>
          <p:cNvPr id="43" name="object 43"/>
          <p:cNvSpPr txBox="1">
            <a:spLocks noGrp="1"/>
          </p:cNvSpPr>
          <p:nvPr>
            <p:ph type="sldNum" sz="quarter" idx="7"/>
          </p:nvPr>
        </p:nvSpPr>
        <p:spPr>
          <a:prstGeom prst="rect">
            <a:avLst/>
          </a:prstGeom>
        </p:spPr>
        <p:txBody>
          <a:bodyPr vert="horz" wrap="square" lIns="0" tIns="0" rIns="0" bIns="0" rtlCol="0">
            <a:spAutoFit/>
          </a:bodyPr>
          <a:lstStyle/>
          <a:p>
            <a:pPr marL="25400">
              <a:lnSpc>
                <a:spcPts val="910"/>
              </a:lnSpc>
            </a:pPr>
            <a:fld id="{81D60167-4931-47E6-BA6A-407CBD079E47}" type="slidenum">
              <a:rPr dirty="0"/>
              <a:pPr marL="25400">
                <a:lnSpc>
                  <a:spcPts val="910"/>
                </a:lnSpc>
              </a:pPr>
              <a:t>1</a:t>
            </a:fld>
            <a:r>
              <a:rPr spc="-25" dirty="0"/>
              <a:t>/</a:t>
            </a:r>
            <a:r>
              <a:rPr dirty="0"/>
              <a:t>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01118" y="368300"/>
            <a:ext cx="0" cy="9966325"/>
          </a:xfrm>
          <a:custGeom>
            <a:avLst/>
            <a:gdLst/>
            <a:ahLst/>
            <a:cxnLst/>
            <a:rect l="l" t="t" r="r" b="b"/>
            <a:pathLst>
              <a:path h="9966325">
                <a:moveTo>
                  <a:pt x="0" y="0"/>
                </a:moveTo>
                <a:lnTo>
                  <a:pt x="0" y="9966058"/>
                </a:lnTo>
              </a:path>
            </a:pathLst>
          </a:custGeom>
          <a:ln w="6349">
            <a:solidFill>
              <a:srgbClr val="EDEDED"/>
            </a:solidFill>
          </a:ln>
        </p:spPr>
        <p:txBody>
          <a:bodyPr wrap="square" lIns="0" tIns="0" rIns="0" bIns="0" rtlCol="0"/>
          <a:lstStyle/>
          <a:p>
            <a:endParaRPr/>
          </a:p>
        </p:txBody>
      </p:sp>
      <p:sp>
        <p:nvSpPr>
          <p:cNvPr id="3" name="object 3"/>
          <p:cNvSpPr txBox="1"/>
          <p:nvPr/>
        </p:nvSpPr>
        <p:spPr>
          <a:xfrm>
            <a:off x="317500" y="177800"/>
            <a:ext cx="481330" cy="323215"/>
          </a:xfrm>
          <a:prstGeom prst="rect">
            <a:avLst/>
          </a:prstGeom>
        </p:spPr>
        <p:txBody>
          <a:bodyPr vert="horz" wrap="square" lIns="0" tIns="0" rIns="0" bIns="0" rtlCol="0">
            <a:spAutoFit/>
          </a:bodyPr>
          <a:lstStyle/>
          <a:p>
            <a:pPr marR="5080" algn="r">
              <a:lnSpc>
                <a:spcPct val="100000"/>
              </a:lnSpc>
            </a:pPr>
            <a:r>
              <a:rPr sz="800" spc="-45" dirty="0">
                <a:latin typeface="Arial"/>
                <a:cs typeface="Arial"/>
              </a:rPr>
              <a:t>20</a:t>
            </a:r>
            <a:r>
              <a:rPr sz="800" spc="-25" dirty="0">
                <a:latin typeface="Arial"/>
                <a:cs typeface="Arial"/>
              </a:rPr>
              <a:t>/</a:t>
            </a:r>
            <a:r>
              <a:rPr sz="800" spc="-105" dirty="0">
                <a:latin typeface="Arial"/>
                <a:cs typeface="Arial"/>
              </a:rPr>
              <a:t>1</a:t>
            </a:r>
            <a:r>
              <a:rPr sz="800" spc="-45" dirty="0">
                <a:latin typeface="Arial"/>
                <a:cs typeface="Arial"/>
              </a:rPr>
              <a:t>1</a:t>
            </a:r>
            <a:r>
              <a:rPr sz="800" spc="-25" dirty="0">
                <a:latin typeface="Arial"/>
                <a:cs typeface="Arial"/>
              </a:rPr>
              <a:t>/</a:t>
            </a:r>
            <a:r>
              <a:rPr sz="800" spc="-45" dirty="0">
                <a:latin typeface="Arial"/>
                <a:cs typeface="Arial"/>
              </a:rPr>
              <a:t>201</a:t>
            </a:r>
            <a:r>
              <a:rPr sz="800" dirty="0">
                <a:latin typeface="Arial"/>
                <a:cs typeface="Arial"/>
              </a:rPr>
              <a:t>6</a:t>
            </a:r>
            <a:endParaRPr sz="800">
              <a:latin typeface="Arial"/>
              <a:cs typeface="Arial"/>
            </a:endParaRPr>
          </a:p>
          <a:p>
            <a:pPr marR="19050" algn="r">
              <a:lnSpc>
                <a:spcPct val="100000"/>
              </a:lnSpc>
              <a:spcBef>
                <a:spcPts val="540"/>
              </a:spcBef>
            </a:pPr>
            <a:r>
              <a:rPr sz="800" dirty="0">
                <a:solidFill>
                  <a:srgbClr val="212121"/>
                </a:solidFill>
                <a:latin typeface="Symbol"/>
                <a:cs typeface="Symbol"/>
              </a:rPr>
              <a:t></a:t>
            </a:r>
            <a:endParaRPr sz="800">
              <a:latin typeface="Symbol"/>
              <a:cs typeface="Symbol"/>
            </a:endParaRPr>
          </a:p>
        </p:txBody>
      </p:sp>
      <p:sp>
        <p:nvSpPr>
          <p:cNvPr id="4" name="object 4"/>
          <p:cNvSpPr txBox="1"/>
          <p:nvPr/>
        </p:nvSpPr>
        <p:spPr>
          <a:xfrm>
            <a:off x="872712" y="368396"/>
            <a:ext cx="1325880" cy="133985"/>
          </a:xfrm>
          <a:prstGeom prst="rect">
            <a:avLst/>
          </a:prstGeom>
        </p:spPr>
        <p:txBody>
          <a:bodyPr vert="horz" wrap="square" lIns="0" tIns="0" rIns="0" bIns="0" rtlCol="0">
            <a:spAutoFit/>
          </a:bodyPr>
          <a:lstStyle/>
          <a:p>
            <a:pPr marL="12700">
              <a:lnSpc>
                <a:spcPct val="100000"/>
              </a:lnSpc>
            </a:pPr>
            <a:r>
              <a:rPr sz="800" dirty="0">
                <a:solidFill>
                  <a:srgbClr val="212121"/>
                </a:solidFill>
                <a:latin typeface="Arial"/>
                <a:cs typeface="Arial"/>
              </a:rPr>
              <a:t>le sd dlrx caractérisé par</a:t>
            </a:r>
            <a:r>
              <a:rPr sz="800" spc="-100" dirty="0">
                <a:solidFill>
                  <a:srgbClr val="212121"/>
                </a:solidFill>
                <a:latin typeface="Arial"/>
                <a:cs typeface="Arial"/>
              </a:rPr>
              <a:t> </a:t>
            </a:r>
            <a:r>
              <a:rPr sz="800" dirty="0">
                <a:solidFill>
                  <a:srgbClr val="212121"/>
                </a:solidFill>
                <a:latin typeface="Arial"/>
                <a:cs typeface="Arial"/>
              </a:rPr>
              <a:t>des</a:t>
            </a:r>
            <a:endParaRPr sz="800">
              <a:latin typeface="Arial"/>
              <a:cs typeface="Arial"/>
            </a:endParaRPr>
          </a:p>
        </p:txBody>
      </p:sp>
      <p:sp>
        <p:nvSpPr>
          <p:cNvPr id="6" name="object 6"/>
          <p:cNvSpPr txBox="1"/>
          <p:nvPr/>
        </p:nvSpPr>
        <p:spPr>
          <a:xfrm>
            <a:off x="2064048" y="483986"/>
            <a:ext cx="3780154" cy="812800"/>
          </a:xfrm>
          <a:prstGeom prst="rect">
            <a:avLst/>
          </a:prstGeom>
        </p:spPr>
        <p:txBody>
          <a:bodyPr vert="horz" wrap="square" lIns="0" tIns="0" rIns="0" bIns="0" rtlCol="0">
            <a:spAutoFit/>
          </a:bodyPr>
          <a:lstStyle/>
          <a:p>
            <a:pPr marL="12700" marR="2798445">
              <a:lnSpc>
                <a:spcPct val="166800"/>
              </a:lnSpc>
            </a:pPr>
            <a:r>
              <a:rPr sz="800" dirty="0">
                <a:solidFill>
                  <a:srgbClr val="212121"/>
                </a:solidFill>
                <a:latin typeface="Arial"/>
                <a:cs typeface="Arial"/>
              </a:rPr>
              <a:t>myalgies des mbr</a:t>
            </a:r>
            <a:r>
              <a:rPr sz="800" spc="-100" dirty="0">
                <a:solidFill>
                  <a:srgbClr val="212121"/>
                </a:solidFill>
                <a:latin typeface="Arial"/>
                <a:cs typeface="Arial"/>
              </a:rPr>
              <a:t> </a:t>
            </a:r>
            <a:r>
              <a:rPr sz="800" dirty="0">
                <a:solidFill>
                  <a:srgbClr val="212121"/>
                </a:solidFill>
                <a:latin typeface="Arial"/>
                <a:cs typeface="Arial"/>
              </a:rPr>
              <a:t>inf,  rachialgies</a:t>
            </a:r>
            <a:r>
              <a:rPr sz="800" spc="-100" dirty="0">
                <a:solidFill>
                  <a:srgbClr val="212121"/>
                </a:solidFill>
                <a:latin typeface="Arial"/>
                <a:cs typeface="Arial"/>
              </a:rPr>
              <a:t> </a:t>
            </a:r>
            <a:r>
              <a:rPr sz="800" dirty="0">
                <a:solidFill>
                  <a:srgbClr val="212121"/>
                </a:solidFill>
                <a:latin typeface="Arial"/>
                <a:cs typeface="Arial"/>
              </a:rPr>
              <a:t>(dos),</a:t>
            </a:r>
            <a:endParaRPr sz="800">
              <a:latin typeface="Arial"/>
              <a:cs typeface="Arial"/>
            </a:endParaRPr>
          </a:p>
          <a:p>
            <a:pPr marL="12700">
              <a:lnSpc>
                <a:spcPct val="100000"/>
              </a:lnSpc>
              <a:spcBef>
                <a:spcPts val="590"/>
              </a:spcBef>
              <a:tabLst>
                <a:tab pos="1080135" algn="l"/>
              </a:tabLst>
            </a:pPr>
            <a:r>
              <a:rPr sz="800" b="1" dirty="0">
                <a:solidFill>
                  <a:srgbClr val="212121"/>
                </a:solidFill>
                <a:latin typeface="Arial"/>
                <a:cs typeface="Arial"/>
              </a:rPr>
              <a:t>sig de LASEGUE	</a:t>
            </a:r>
            <a:r>
              <a:rPr sz="800" dirty="0">
                <a:solidFill>
                  <a:srgbClr val="212121"/>
                </a:solidFill>
                <a:latin typeface="Arial"/>
                <a:cs typeface="Arial"/>
              </a:rPr>
              <a:t>patient en DD, MI en</a:t>
            </a:r>
            <a:r>
              <a:rPr sz="800" spc="-105" dirty="0">
                <a:solidFill>
                  <a:srgbClr val="212121"/>
                </a:solidFill>
                <a:latin typeface="Arial"/>
                <a:cs typeface="Arial"/>
              </a:rPr>
              <a:t> </a:t>
            </a:r>
            <a:r>
              <a:rPr sz="800" dirty="0">
                <a:solidFill>
                  <a:srgbClr val="212121"/>
                </a:solidFill>
                <a:latin typeface="Arial"/>
                <a:cs typeface="Arial"/>
              </a:rPr>
              <a:t>extension,</a:t>
            </a:r>
            <a:endParaRPr sz="800">
              <a:latin typeface="Arial"/>
              <a:cs typeface="Arial"/>
            </a:endParaRPr>
          </a:p>
          <a:p>
            <a:pPr marL="912494">
              <a:lnSpc>
                <a:spcPct val="100000"/>
              </a:lnSpc>
              <a:spcBef>
                <a:spcPts val="590"/>
              </a:spcBef>
            </a:pPr>
            <a:r>
              <a:rPr sz="800" dirty="0">
                <a:solidFill>
                  <a:srgbClr val="212121"/>
                </a:solidFill>
                <a:latin typeface="Arial"/>
                <a:cs typeface="Arial"/>
              </a:rPr>
              <a:t>l’examinateur soulève le mbr qui reste tjrs en extension, à</a:t>
            </a:r>
            <a:r>
              <a:rPr sz="800" spc="-105" dirty="0">
                <a:solidFill>
                  <a:srgbClr val="212121"/>
                </a:solidFill>
                <a:latin typeface="Arial"/>
                <a:cs typeface="Arial"/>
              </a:rPr>
              <a:t> </a:t>
            </a:r>
            <a:r>
              <a:rPr sz="800" dirty="0">
                <a:solidFill>
                  <a:srgbClr val="212121"/>
                </a:solidFill>
                <a:latin typeface="Arial"/>
                <a:cs typeface="Arial"/>
              </a:rPr>
              <a:t>partir</a:t>
            </a:r>
            <a:endParaRPr sz="800">
              <a:latin typeface="Arial"/>
              <a:cs typeface="Arial"/>
            </a:endParaRPr>
          </a:p>
        </p:txBody>
      </p:sp>
      <p:sp>
        <p:nvSpPr>
          <p:cNvPr id="7" name="object 7"/>
          <p:cNvSpPr txBox="1"/>
          <p:nvPr/>
        </p:nvSpPr>
        <p:spPr>
          <a:xfrm>
            <a:off x="2964006" y="1277290"/>
            <a:ext cx="2959735" cy="133985"/>
          </a:xfrm>
          <a:prstGeom prst="rect">
            <a:avLst/>
          </a:prstGeom>
        </p:spPr>
        <p:txBody>
          <a:bodyPr vert="horz" wrap="square" lIns="0" tIns="0" rIns="0" bIns="0" rtlCol="0">
            <a:spAutoFit/>
          </a:bodyPr>
          <a:lstStyle/>
          <a:p>
            <a:pPr marL="12700">
              <a:lnSpc>
                <a:spcPct val="100000"/>
              </a:lnSpc>
            </a:pPr>
            <a:r>
              <a:rPr sz="800" dirty="0">
                <a:solidFill>
                  <a:srgbClr val="212121"/>
                </a:solidFill>
                <a:latin typeface="Arial"/>
                <a:cs typeface="Arial"/>
              </a:rPr>
              <a:t>d’un certain angle formé avec le plan du lit, le patient ressent</a:t>
            </a:r>
            <a:r>
              <a:rPr sz="800" spc="-105" dirty="0">
                <a:solidFill>
                  <a:srgbClr val="212121"/>
                </a:solidFill>
                <a:latin typeface="Arial"/>
                <a:cs typeface="Arial"/>
              </a:rPr>
              <a:t> </a:t>
            </a:r>
            <a:r>
              <a:rPr sz="800" dirty="0">
                <a:solidFill>
                  <a:srgbClr val="212121"/>
                </a:solidFill>
                <a:latin typeface="Arial"/>
                <a:cs typeface="Arial"/>
              </a:rPr>
              <a:t>une</a:t>
            </a:r>
            <a:endParaRPr sz="800">
              <a:latin typeface="Arial"/>
              <a:cs typeface="Arial"/>
            </a:endParaRPr>
          </a:p>
        </p:txBody>
      </p:sp>
      <p:sp>
        <p:nvSpPr>
          <p:cNvPr id="8" name="object 8"/>
          <p:cNvSpPr txBox="1"/>
          <p:nvPr/>
        </p:nvSpPr>
        <p:spPr>
          <a:xfrm>
            <a:off x="2964006" y="1391696"/>
            <a:ext cx="998219" cy="133985"/>
          </a:xfrm>
          <a:prstGeom prst="rect">
            <a:avLst/>
          </a:prstGeom>
        </p:spPr>
        <p:txBody>
          <a:bodyPr vert="horz" wrap="square" lIns="0" tIns="0" rIns="0" bIns="0" rtlCol="0">
            <a:spAutoFit/>
          </a:bodyPr>
          <a:lstStyle/>
          <a:p>
            <a:pPr marL="12700">
              <a:lnSpc>
                <a:spcPct val="100000"/>
              </a:lnSpc>
            </a:pPr>
            <a:r>
              <a:rPr sz="800" dirty="0">
                <a:solidFill>
                  <a:srgbClr val="212121"/>
                </a:solidFill>
                <a:latin typeface="Arial"/>
                <a:cs typeface="Arial"/>
              </a:rPr>
              <a:t>dlr de type</a:t>
            </a:r>
            <a:r>
              <a:rPr sz="800" spc="-100" dirty="0">
                <a:solidFill>
                  <a:srgbClr val="212121"/>
                </a:solidFill>
                <a:latin typeface="Arial"/>
                <a:cs typeface="Arial"/>
              </a:rPr>
              <a:t> </a:t>
            </a:r>
            <a:r>
              <a:rPr sz="800" dirty="0">
                <a:solidFill>
                  <a:srgbClr val="212121"/>
                </a:solidFill>
                <a:latin typeface="Arial"/>
                <a:cs typeface="Arial"/>
              </a:rPr>
              <a:t>radiculaire</a:t>
            </a:r>
            <a:endParaRPr sz="800">
              <a:latin typeface="Arial"/>
              <a:cs typeface="Arial"/>
            </a:endParaRPr>
          </a:p>
        </p:txBody>
      </p:sp>
      <p:sp>
        <p:nvSpPr>
          <p:cNvPr id="9" name="object 9"/>
          <p:cNvSpPr txBox="1"/>
          <p:nvPr/>
        </p:nvSpPr>
        <p:spPr>
          <a:xfrm>
            <a:off x="711530" y="1607797"/>
            <a:ext cx="854075"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dirty="0">
                <a:solidFill>
                  <a:srgbClr val="212121"/>
                </a:solidFill>
                <a:latin typeface="Arial"/>
                <a:cs typeface="Arial"/>
              </a:rPr>
              <a:t>un sd</a:t>
            </a:r>
            <a:r>
              <a:rPr sz="800" spc="-100" dirty="0">
                <a:solidFill>
                  <a:srgbClr val="212121"/>
                </a:solidFill>
                <a:latin typeface="Arial"/>
                <a:cs typeface="Arial"/>
              </a:rPr>
              <a:t> </a:t>
            </a:r>
            <a:r>
              <a:rPr sz="800" dirty="0">
                <a:solidFill>
                  <a:srgbClr val="212121"/>
                </a:solidFill>
                <a:latin typeface="Arial"/>
                <a:cs typeface="Arial"/>
              </a:rPr>
              <a:t>méningé</a:t>
            </a:r>
            <a:endParaRPr sz="800">
              <a:latin typeface="Arial"/>
              <a:cs typeface="Arial"/>
            </a:endParaRPr>
          </a:p>
        </p:txBody>
      </p:sp>
      <p:sp>
        <p:nvSpPr>
          <p:cNvPr id="10" name="object 10"/>
          <p:cNvSpPr txBox="1"/>
          <p:nvPr/>
        </p:nvSpPr>
        <p:spPr>
          <a:xfrm>
            <a:off x="1764030" y="1607797"/>
            <a:ext cx="3858260" cy="642620"/>
          </a:xfrm>
          <a:prstGeom prst="rect">
            <a:avLst/>
          </a:prstGeom>
        </p:spPr>
        <p:txBody>
          <a:bodyPr vert="horz" wrap="square" lIns="0" tIns="0" rIns="0" bIns="0" rtlCol="0">
            <a:spAutoFit/>
          </a:bodyPr>
          <a:lstStyle/>
          <a:p>
            <a:pPr marL="127000">
              <a:lnSpc>
                <a:spcPct val="100000"/>
              </a:lnSpc>
            </a:pPr>
            <a:r>
              <a:rPr sz="800" dirty="0">
                <a:solidFill>
                  <a:srgbClr val="212121"/>
                </a:solidFill>
                <a:latin typeface="Arial"/>
                <a:cs typeface="Arial"/>
              </a:rPr>
              <a:t>est pratiquement</a:t>
            </a:r>
            <a:r>
              <a:rPr sz="800" spc="-100" dirty="0">
                <a:solidFill>
                  <a:srgbClr val="212121"/>
                </a:solidFill>
                <a:latin typeface="Arial"/>
                <a:cs typeface="Arial"/>
              </a:rPr>
              <a:t> </a:t>
            </a:r>
            <a:r>
              <a:rPr sz="800" dirty="0">
                <a:solidFill>
                  <a:srgbClr val="212121"/>
                </a:solidFill>
                <a:latin typeface="Arial"/>
                <a:cs typeface="Arial"/>
              </a:rPr>
              <a:t>constant</a:t>
            </a:r>
            <a:endParaRPr sz="800">
              <a:latin typeface="Arial"/>
              <a:cs typeface="Arial"/>
            </a:endParaRPr>
          </a:p>
          <a:p>
            <a:pPr marL="12700" marR="5080">
              <a:lnSpc>
                <a:spcPts val="900"/>
              </a:lnSpc>
              <a:spcBef>
                <a:spcPts val="670"/>
              </a:spcBef>
            </a:pPr>
            <a:r>
              <a:rPr sz="800" dirty="0">
                <a:solidFill>
                  <a:srgbClr val="212121"/>
                </a:solidFill>
                <a:latin typeface="Arial"/>
                <a:cs typeface="Arial"/>
              </a:rPr>
              <a:t>la ponction lombaire (déconseillée à cette phase car elle accélèrerait l’installation</a:t>
            </a:r>
            <a:r>
              <a:rPr sz="800" spc="-100" dirty="0">
                <a:solidFill>
                  <a:srgbClr val="212121"/>
                </a:solidFill>
                <a:latin typeface="Arial"/>
                <a:cs typeface="Arial"/>
              </a:rPr>
              <a:t> </a:t>
            </a:r>
            <a:r>
              <a:rPr sz="800" dirty="0">
                <a:solidFill>
                  <a:srgbClr val="212121"/>
                </a:solidFill>
                <a:latin typeface="Arial"/>
                <a:cs typeface="Arial"/>
              </a:rPr>
              <a:t>des  paralysies).</a:t>
            </a:r>
            <a:endParaRPr sz="800">
              <a:latin typeface="Arial"/>
              <a:cs typeface="Arial"/>
            </a:endParaRPr>
          </a:p>
          <a:p>
            <a:pPr marL="12700">
              <a:lnSpc>
                <a:spcPct val="100000"/>
              </a:lnSpc>
              <a:spcBef>
                <a:spcPts val="570"/>
              </a:spcBef>
            </a:pPr>
            <a:r>
              <a:rPr sz="800" dirty="0">
                <a:solidFill>
                  <a:srgbClr val="212121"/>
                </a:solidFill>
                <a:latin typeface="Arial"/>
                <a:cs typeface="Arial"/>
              </a:rPr>
              <a:t>Malgré tout </a:t>
            </a:r>
            <a:r>
              <a:rPr sz="800" spc="-5" dirty="0">
                <a:solidFill>
                  <a:srgbClr val="212121"/>
                </a:solidFill>
                <a:latin typeface="Arial"/>
                <a:cs typeface="Arial"/>
              </a:rPr>
              <a:t>effectuée, </a:t>
            </a:r>
            <a:r>
              <a:rPr sz="800" dirty="0">
                <a:solidFill>
                  <a:srgbClr val="212121"/>
                </a:solidFill>
                <a:latin typeface="Arial"/>
                <a:cs typeface="Arial"/>
              </a:rPr>
              <a:t>elle ramènerait un LCR </a:t>
            </a:r>
            <a:r>
              <a:rPr sz="800" spc="-10" dirty="0">
                <a:solidFill>
                  <a:srgbClr val="212121"/>
                </a:solidFill>
                <a:latin typeface="Arial"/>
                <a:cs typeface="Arial"/>
              </a:rPr>
              <a:t>clair, </a:t>
            </a:r>
            <a:r>
              <a:rPr sz="800" dirty="0">
                <a:solidFill>
                  <a:srgbClr val="212121"/>
                </a:solidFill>
                <a:latin typeface="Arial"/>
                <a:cs typeface="Arial"/>
              </a:rPr>
              <a:t>légèrement hypertendu</a:t>
            </a:r>
            <a:r>
              <a:rPr sz="800" spc="-40" dirty="0">
                <a:solidFill>
                  <a:srgbClr val="212121"/>
                </a:solidFill>
                <a:latin typeface="Arial"/>
                <a:cs typeface="Arial"/>
              </a:rPr>
              <a:t> </a:t>
            </a:r>
            <a:r>
              <a:rPr sz="800" dirty="0">
                <a:solidFill>
                  <a:srgbClr val="212121"/>
                </a:solidFill>
                <a:latin typeface="Arial"/>
                <a:cs typeface="Arial"/>
              </a:rPr>
              <a:t>avec</a:t>
            </a:r>
            <a:endParaRPr sz="800">
              <a:latin typeface="Arial"/>
              <a:cs typeface="Arial"/>
            </a:endParaRPr>
          </a:p>
        </p:txBody>
      </p:sp>
      <p:sp>
        <p:nvSpPr>
          <p:cNvPr id="11" name="object 11"/>
          <p:cNvSpPr txBox="1"/>
          <p:nvPr/>
        </p:nvSpPr>
        <p:spPr>
          <a:xfrm>
            <a:off x="5600315" y="2116270"/>
            <a:ext cx="195580" cy="133985"/>
          </a:xfrm>
          <a:prstGeom prst="rect">
            <a:avLst/>
          </a:prstGeom>
        </p:spPr>
        <p:txBody>
          <a:bodyPr vert="horz" wrap="square" lIns="0" tIns="0" rIns="0" bIns="0" rtlCol="0">
            <a:spAutoFit/>
          </a:bodyPr>
          <a:lstStyle/>
          <a:p>
            <a:pPr marL="12700">
              <a:lnSpc>
                <a:spcPct val="100000"/>
              </a:lnSpc>
            </a:pPr>
            <a:r>
              <a:rPr sz="800" dirty="0">
                <a:solidFill>
                  <a:srgbClr val="212121"/>
                </a:solidFill>
                <a:latin typeface="Arial"/>
                <a:cs typeface="Arial"/>
              </a:rPr>
              <a:t>une</a:t>
            </a:r>
            <a:endParaRPr sz="800">
              <a:latin typeface="Arial"/>
              <a:cs typeface="Arial"/>
            </a:endParaRPr>
          </a:p>
        </p:txBody>
      </p:sp>
      <p:sp>
        <p:nvSpPr>
          <p:cNvPr id="12" name="object 12"/>
          <p:cNvSpPr txBox="1"/>
          <p:nvPr/>
        </p:nvSpPr>
        <p:spPr>
          <a:xfrm>
            <a:off x="5055493" y="2256100"/>
            <a:ext cx="868044" cy="133985"/>
          </a:xfrm>
          <a:prstGeom prst="rect">
            <a:avLst/>
          </a:prstGeom>
        </p:spPr>
        <p:txBody>
          <a:bodyPr vert="horz" wrap="square" lIns="0" tIns="0" rIns="0" bIns="0" rtlCol="0">
            <a:spAutoFit/>
          </a:bodyPr>
          <a:lstStyle/>
          <a:p>
            <a:pPr marL="12700">
              <a:lnSpc>
                <a:spcPct val="100000"/>
              </a:lnSpc>
            </a:pPr>
            <a:r>
              <a:rPr sz="800" dirty="0">
                <a:solidFill>
                  <a:srgbClr val="212121"/>
                </a:solidFill>
                <a:latin typeface="Arial"/>
                <a:cs typeface="Arial"/>
              </a:rPr>
              <a:t>une</a:t>
            </a:r>
            <a:r>
              <a:rPr sz="800" spc="-100" dirty="0">
                <a:solidFill>
                  <a:srgbClr val="212121"/>
                </a:solidFill>
                <a:latin typeface="Arial"/>
                <a:cs typeface="Arial"/>
              </a:rPr>
              <a:t> </a:t>
            </a:r>
            <a:r>
              <a:rPr sz="800" dirty="0">
                <a:solidFill>
                  <a:srgbClr val="212121"/>
                </a:solidFill>
                <a:latin typeface="Arial"/>
                <a:cs typeface="Arial"/>
              </a:rPr>
              <a:t>protéinorachie</a:t>
            </a:r>
            <a:endParaRPr sz="800">
              <a:latin typeface="Arial"/>
              <a:cs typeface="Arial"/>
            </a:endParaRPr>
          </a:p>
        </p:txBody>
      </p:sp>
      <p:sp>
        <p:nvSpPr>
          <p:cNvPr id="13" name="object 13"/>
          <p:cNvSpPr txBox="1"/>
          <p:nvPr/>
        </p:nvSpPr>
        <p:spPr>
          <a:xfrm>
            <a:off x="1764030" y="2266260"/>
            <a:ext cx="2045970" cy="441325"/>
          </a:xfrm>
          <a:prstGeom prst="rect">
            <a:avLst/>
          </a:prstGeom>
        </p:spPr>
        <p:txBody>
          <a:bodyPr vert="horz" wrap="square" lIns="0" tIns="0" rIns="0" bIns="0" rtlCol="0">
            <a:spAutoFit/>
          </a:bodyPr>
          <a:lstStyle/>
          <a:p>
            <a:pPr marL="12700" marR="5080">
              <a:lnSpc>
                <a:spcPts val="900"/>
              </a:lnSpc>
            </a:pPr>
            <a:r>
              <a:rPr sz="800" dirty="0">
                <a:solidFill>
                  <a:srgbClr val="212121"/>
                </a:solidFill>
                <a:latin typeface="Arial"/>
                <a:cs typeface="Arial"/>
              </a:rPr>
              <a:t>lymphocytose modérée = 25 – 200</a:t>
            </a:r>
            <a:r>
              <a:rPr sz="800" spc="-70" dirty="0">
                <a:solidFill>
                  <a:srgbClr val="212121"/>
                </a:solidFill>
                <a:latin typeface="Arial"/>
                <a:cs typeface="Arial"/>
              </a:rPr>
              <a:t> </a:t>
            </a:r>
            <a:r>
              <a:rPr sz="800" spc="-5" dirty="0">
                <a:solidFill>
                  <a:srgbClr val="212121"/>
                </a:solidFill>
                <a:latin typeface="Arial"/>
                <a:cs typeface="Arial"/>
              </a:rPr>
              <a:t>élts/mm</a:t>
            </a:r>
            <a:r>
              <a:rPr sz="975" spc="-7" baseline="25641" dirty="0">
                <a:solidFill>
                  <a:srgbClr val="212121"/>
                </a:solidFill>
                <a:latin typeface="Arial"/>
                <a:cs typeface="Arial"/>
              </a:rPr>
              <a:t>3</a:t>
            </a:r>
            <a:r>
              <a:rPr sz="800" spc="-5" dirty="0">
                <a:solidFill>
                  <a:srgbClr val="212121"/>
                </a:solidFill>
                <a:latin typeface="Arial"/>
                <a:cs typeface="Arial"/>
              </a:rPr>
              <a:t>,  </a:t>
            </a:r>
            <a:r>
              <a:rPr sz="800" dirty="0">
                <a:solidFill>
                  <a:srgbClr val="212121"/>
                </a:solidFill>
                <a:latin typeface="Arial"/>
                <a:cs typeface="Arial"/>
              </a:rPr>
              <a:t>normale ou peu élevée = 0,5 ­ 0,8</a:t>
            </a:r>
            <a:r>
              <a:rPr sz="800" spc="-105" dirty="0">
                <a:solidFill>
                  <a:srgbClr val="212121"/>
                </a:solidFill>
                <a:latin typeface="Arial"/>
                <a:cs typeface="Arial"/>
              </a:rPr>
              <a:t> </a:t>
            </a:r>
            <a:r>
              <a:rPr sz="800" dirty="0">
                <a:solidFill>
                  <a:srgbClr val="212121"/>
                </a:solidFill>
                <a:latin typeface="Arial"/>
                <a:cs typeface="Arial"/>
              </a:rPr>
              <a:t>g/l</a:t>
            </a:r>
            <a:endParaRPr sz="800">
              <a:latin typeface="Arial"/>
              <a:cs typeface="Arial"/>
            </a:endParaRPr>
          </a:p>
          <a:p>
            <a:pPr marL="312420">
              <a:lnSpc>
                <a:spcPct val="100000"/>
              </a:lnSpc>
              <a:spcBef>
                <a:spcPts val="620"/>
              </a:spcBef>
            </a:pPr>
            <a:r>
              <a:rPr sz="800" dirty="0">
                <a:solidFill>
                  <a:srgbClr val="212121"/>
                </a:solidFill>
                <a:latin typeface="Arial"/>
                <a:cs typeface="Arial"/>
              </a:rPr>
              <a:t>et une glycorachie</a:t>
            </a:r>
            <a:r>
              <a:rPr sz="800" spc="-100" dirty="0">
                <a:solidFill>
                  <a:srgbClr val="212121"/>
                </a:solidFill>
                <a:latin typeface="Arial"/>
                <a:cs typeface="Arial"/>
              </a:rPr>
              <a:t> </a:t>
            </a:r>
            <a:r>
              <a:rPr sz="800" dirty="0">
                <a:solidFill>
                  <a:srgbClr val="212121"/>
                </a:solidFill>
                <a:latin typeface="Arial"/>
                <a:cs typeface="Arial"/>
              </a:rPr>
              <a:t>normale.</a:t>
            </a:r>
            <a:endParaRPr sz="800">
              <a:latin typeface="Arial"/>
              <a:cs typeface="Arial"/>
            </a:endParaRPr>
          </a:p>
        </p:txBody>
      </p:sp>
      <p:sp>
        <p:nvSpPr>
          <p:cNvPr id="14" name="object 14"/>
          <p:cNvSpPr txBox="1"/>
          <p:nvPr/>
        </p:nvSpPr>
        <p:spPr>
          <a:xfrm>
            <a:off x="711530" y="2783640"/>
            <a:ext cx="4223385"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dirty="0">
                <a:solidFill>
                  <a:srgbClr val="212121"/>
                </a:solidFill>
                <a:latin typeface="Arial"/>
                <a:cs typeface="Arial"/>
              </a:rPr>
              <a:t>Les trbl sphinctériens à type de rétention d’urine avec globe vésicale visible à</a:t>
            </a:r>
            <a:r>
              <a:rPr sz="800" spc="-100" dirty="0">
                <a:solidFill>
                  <a:srgbClr val="212121"/>
                </a:solidFill>
                <a:latin typeface="Arial"/>
                <a:cs typeface="Arial"/>
              </a:rPr>
              <a:t> </a:t>
            </a:r>
            <a:r>
              <a:rPr sz="800" dirty="0">
                <a:solidFill>
                  <a:srgbClr val="212121"/>
                </a:solidFill>
                <a:latin typeface="Arial"/>
                <a:cs typeface="Arial"/>
              </a:rPr>
              <a:t>l’inspection.</a:t>
            </a:r>
            <a:endParaRPr sz="800">
              <a:latin typeface="Arial"/>
              <a:cs typeface="Arial"/>
            </a:endParaRPr>
          </a:p>
        </p:txBody>
      </p:sp>
      <p:sp>
        <p:nvSpPr>
          <p:cNvPr id="15" name="object 15"/>
          <p:cNvSpPr txBox="1"/>
          <p:nvPr/>
        </p:nvSpPr>
        <p:spPr>
          <a:xfrm>
            <a:off x="531082" y="2899230"/>
            <a:ext cx="1900555" cy="418465"/>
          </a:xfrm>
          <a:prstGeom prst="rect">
            <a:avLst/>
          </a:prstGeom>
        </p:spPr>
        <p:txBody>
          <a:bodyPr vert="horz" wrap="square" lIns="0" tIns="0" rIns="0" bIns="0" rtlCol="0">
            <a:spAutoFit/>
          </a:bodyPr>
          <a:lstStyle/>
          <a:p>
            <a:pPr marL="165100" marR="5080" indent="-153035">
              <a:lnSpc>
                <a:spcPct val="166800"/>
              </a:lnSpc>
            </a:pPr>
            <a:r>
              <a:rPr sz="800" b="1" dirty="0">
                <a:solidFill>
                  <a:srgbClr val="2187BA"/>
                </a:solidFill>
                <a:latin typeface="Arial"/>
                <a:cs typeface="Arial"/>
                <a:hlinkClick r:id="rId2"/>
              </a:rPr>
              <a:t>3. Période d'état ou phase paralytique </a:t>
            </a:r>
            <a:r>
              <a:rPr sz="800" b="1" dirty="0">
                <a:solidFill>
                  <a:srgbClr val="2187BA"/>
                </a:solidFill>
                <a:latin typeface="Arial"/>
                <a:cs typeface="Arial"/>
              </a:rPr>
              <a:t> </a:t>
            </a:r>
            <a:r>
              <a:rPr sz="800" dirty="0">
                <a:solidFill>
                  <a:srgbClr val="212121"/>
                </a:solidFill>
                <a:latin typeface="Arial"/>
                <a:cs typeface="Arial"/>
              </a:rPr>
              <a:t>Ce sont</a:t>
            </a:r>
            <a:r>
              <a:rPr sz="800" spc="-100" dirty="0">
                <a:solidFill>
                  <a:srgbClr val="212121"/>
                </a:solidFill>
                <a:latin typeface="Arial"/>
                <a:cs typeface="Arial"/>
              </a:rPr>
              <a:t> </a:t>
            </a:r>
            <a:r>
              <a:rPr sz="800" dirty="0">
                <a:solidFill>
                  <a:srgbClr val="212121"/>
                </a:solidFill>
                <a:latin typeface="Arial"/>
                <a:cs typeface="Arial"/>
              </a:rPr>
              <a:t>paralysies</a:t>
            </a:r>
            <a:endParaRPr sz="800">
              <a:latin typeface="Arial"/>
              <a:cs typeface="Arial"/>
            </a:endParaRPr>
          </a:p>
        </p:txBody>
      </p:sp>
      <p:sp>
        <p:nvSpPr>
          <p:cNvPr id="16" name="object 16"/>
          <p:cNvSpPr txBox="1"/>
          <p:nvPr/>
        </p:nvSpPr>
        <p:spPr>
          <a:xfrm>
            <a:off x="711530" y="3393806"/>
            <a:ext cx="1113790"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dirty="0">
                <a:solidFill>
                  <a:srgbClr val="212121"/>
                </a:solidFill>
                <a:latin typeface="Arial"/>
                <a:cs typeface="Arial"/>
              </a:rPr>
              <a:t>d’installation</a:t>
            </a:r>
            <a:r>
              <a:rPr sz="800" spc="-100" dirty="0">
                <a:solidFill>
                  <a:srgbClr val="212121"/>
                </a:solidFill>
                <a:latin typeface="Arial"/>
                <a:cs typeface="Arial"/>
              </a:rPr>
              <a:t> </a:t>
            </a:r>
            <a:r>
              <a:rPr sz="800" dirty="0">
                <a:solidFill>
                  <a:srgbClr val="212121"/>
                </a:solidFill>
                <a:latin typeface="Arial"/>
                <a:cs typeface="Arial"/>
              </a:rPr>
              <a:t>brutale,</a:t>
            </a:r>
            <a:endParaRPr sz="800">
              <a:latin typeface="Arial"/>
              <a:cs typeface="Arial"/>
            </a:endParaRPr>
          </a:p>
        </p:txBody>
      </p:sp>
      <p:sp>
        <p:nvSpPr>
          <p:cNvPr id="17" name="object 17"/>
          <p:cNvSpPr txBox="1"/>
          <p:nvPr/>
        </p:nvSpPr>
        <p:spPr>
          <a:xfrm>
            <a:off x="2063946" y="3318704"/>
            <a:ext cx="3336925" cy="1003300"/>
          </a:xfrm>
          <a:prstGeom prst="rect">
            <a:avLst/>
          </a:prstGeom>
        </p:spPr>
        <p:txBody>
          <a:bodyPr vert="horz" wrap="square" lIns="0" tIns="0" rIns="0" bIns="0" rtlCol="0">
            <a:spAutoFit/>
          </a:bodyPr>
          <a:lstStyle/>
          <a:p>
            <a:pPr marL="12700" marR="2270125" indent="74295">
              <a:lnSpc>
                <a:spcPct val="161600"/>
              </a:lnSpc>
            </a:pPr>
            <a:r>
              <a:rPr sz="800" dirty="0">
                <a:solidFill>
                  <a:srgbClr val="212121"/>
                </a:solidFill>
                <a:latin typeface="Arial"/>
                <a:cs typeface="Arial"/>
              </a:rPr>
              <a:t>rapide en 48 heures  habituellement le</a:t>
            </a:r>
            <a:r>
              <a:rPr sz="800" spc="-100" dirty="0">
                <a:solidFill>
                  <a:srgbClr val="212121"/>
                </a:solidFill>
                <a:latin typeface="Arial"/>
                <a:cs typeface="Arial"/>
              </a:rPr>
              <a:t> </a:t>
            </a:r>
            <a:r>
              <a:rPr sz="800" dirty="0">
                <a:solidFill>
                  <a:srgbClr val="212121"/>
                </a:solidFill>
                <a:latin typeface="Arial"/>
                <a:cs typeface="Arial"/>
              </a:rPr>
              <a:t>matin</a:t>
            </a:r>
            <a:endParaRPr sz="800">
              <a:latin typeface="Arial"/>
              <a:cs typeface="Arial"/>
            </a:endParaRPr>
          </a:p>
          <a:p>
            <a:pPr marL="12700">
              <a:lnSpc>
                <a:spcPct val="100000"/>
              </a:lnSpc>
              <a:spcBef>
                <a:spcPts val="640"/>
              </a:spcBef>
            </a:pPr>
            <a:r>
              <a:rPr sz="800" dirty="0">
                <a:solidFill>
                  <a:srgbClr val="212121"/>
                </a:solidFill>
                <a:latin typeface="Arial"/>
                <a:cs typeface="Arial"/>
              </a:rPr>
              <a:t>d’emblée massive des mbr inf</a:t>
            </a:r>
            <a:r>
              <a:rPr sz="800" spc="-105" dirty="0">
                <a:solidFill>
                  <a:srgbClr val="212121"/>
                </a:solidFill>
                <a:latin typeface="Arial"/>
                <a:cs typeface="Arial"/>
              </a:rPr>
              <a:t> </a:t>
            </a:r>
            <a:r>
              <a:rPr sz="800" dirty="0">
                <a:solidFill>
                  <a:srgbClr val="212121"/>
                </a:solidFill>
                <a:latin typeface="Arial"/>
                <a:cs typeface="Arial"/>
              </a:rPr>
              <a:t>(paraplégie)</a:t>
            </a:r>
            <a:endParaRPr sz="800">
              <a:latin typeface="Arial"/>
              <a:cs typeface="Arial"/>
            </a:endParaRPr>
          </a:p>
          <a:p>
            <a:pPr marL="12700" marR="5080">
              <a:lnSpc>
                <a:spcPct val="161600"/>
              </a:lnSpc>
            </a:pPr>
            <a:r>
              <a:rPr sz="800" dirty="0">
                <a:solidFill>
                  <a:srgbClr val="212121"/>
                </a:solidFill>
                <a:latin typeface="Arial"/>
                <a:cs typeface="Arial"/>
              </a:rPr>
              <a:t>sans prodrome ("paralysie du réveil" ou </a:t>
            </a:r>
            <a:r>
              <a:rPr sz="800" b="1" dirty="0">
                <a:solidFill>
                  <a:srgbClr val="212121"/>
                </a:solidFill>
                <a:latin typeface="Arial"/>
                <a:cs typeface="Arial"/>
              </a:rPr>
              <a:t>"paralysie matinale" de</a:t>
            </a:r>
            <a:r>
              <a:rPr sz="800" b="1" spc="-80" dirty="0">
                <a:solidFill>
                  <a:srgbClr val="212121"/>
                </a:solidFill>
                <a:latin typeface="Arial"/>
                <a:cs typeface="Arial"/>
              </a:rPr>
              <a:t> </a:t>
            </a:r>
            <a:r>
              <a:rPr sz="800" b="1" spc="-5" dirty="0">
                <a:solidFill>
                  <a:srgbClr val="212121"/>
                </a:solidFill>
                <a:latin typeface="Arial"/>
                <a:cs typeface="Arial"/>
              </a:rPr>
              <a:t>WEST)</a:t>
            </a:r>
            <a:r>
              <a:rPr sz="800" spc="-5" dirty="0">
                <a:solidFill>
                  <a:srgbClr val="212121"/>
                </a:solidFill>
                <a:latin typeface="Arial"/>
                <a:cs typeface="Arial"/>
              </a:rPr>
              <a:t>,  </a:t>
            </a:r>
            <a:r>
              <a:rPr sz="800" dirty="0">
                <a:solidFill>
                  <a:srgbClr val="212121"/>
                </a:solidFill>
                <a:latin typeface="Arial"/>
                <a:cs typeface="Arial"/>
              </a:rPr>
              <a:t>touchant d'emblée tous les muscles qu'elles doivent atteindre</a:t>
            </a:r>
            <a:r>
              <a:rPr sz="800" spc="-105"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p:txBody>
      </p:sp>
      <p:sp>
        <p:nvSpPr>
          <p:cNvPr id="18" name="object 18"/>
          <p:cNvSpPr txBox="1"/>
          <p:nvPr/>
        </p:nvSpPr>
        <p:spPr>
          <a:xfrm>
            <a:off x="711530" y="4404395"/>
            <a:ext cx="1142365"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dirty="0">
                <a:solidFill>
                  <a:srgbClr val="212121"/>
                </a:solidFill>
                <a:latin typeface="Arial"/>
                <a:cs typeface="Arial"/>
              </a:rPr>
              <a:t>de type</a:t>
            </a:r>
            <a:r>
              <a:rPr sz="800" spc="-100" dirty="0">
                <a:solidFill>
                  <a:srgbClr val="212121"/>
                </a:solidFill>
                <a:latin typeface="Arial"/>
                <a:cs typeface="Arial"/>
              </a:rPr>
              <a:t> </a:t>
            </a:r>
            <a:r>
              <a:rPr sz="800" dirty="0">
                <a:solidFill>
                  <a:srgbClr val="212121"/>
                </a:solidFill>
                <a:latin typeface="Arial"/>
                <a:cs typeface="Arial"/>
              </a:rPr>
              <a:t>périphérique,</a:t>
            </a:r>
            <a:endParaRPr sz="800">
              <a:latin typeface="Arial"/>
              <a:cs typeface="Arial"/>
            </a:endParaRPr>
          </a:p>
        </p:txBody>
      </p:sp>
      <p:sp>
        <p:nvSpPr>
          <p:cNvPr id="19" name="object 19"/>
          <p:cNvSpPr txBox="1"/>
          <p:nvPr/>
        </p:nvSpPr>
        <p:spPr>
          <a:xfrm>
            <a:off x="711530" y="5408629"/>
            <a:ext cx="723900"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dirty="0">
                <a:solidFill>
                  <a:srgbClr val="212121"/>
                </a:solidFill>
                <a:latin typeface="Arial"/>
                <a:cs typeface="Arial"/>
              </a:rPr>
              <a:t>topographie</a:t>
            </a:r>
            <a:endParaRPr sz="800">
              <a:latin typeface="Arial"/>
              <a:cs typeface="Arial"/>
            </a:endParaRPr>
          </a:p>
        </p:txBody>
      </p:sp>
      <p:sp>
        <p:nvSpPr>
          <p:cNvPr id="20" name="object 20"/>
          <p:cNvSpPr txBox="1"/>
          <p:nvPr/>
        </p:nvSpPr>
        <p:spPr>
          <a:xfrm>
            <a:off x="1861949" y="4404395"/>
            <a:ext cx="2443480" cy="1137920"/>
          </a:xfrm>
          <a:prstGeom prst="rect">
            <a:avLst/>
          </a:prstGeom>
        </p:spPr>
        <p:txBody>
          <a:bodyPr vert="horz" wrap="square" lIns="0" tIns="0" rIns="0" bIns="0" rtlCol="0">
            <a:spAutoFit/>
          </a:bodyPr>
          <a:lstStyle/>
          <a:p>
            <a:pPr marL="656590">
              <a:lnSpc>
                <a:spcPct val="100000"/>
              </a:lnSpc>
            </a:pPr>
            <a:r>
              <a:rPr sz="800" dirty="0">
                <a:solidFill>
                  <a:srgbClr val="212121"/>
                </a:solidFill>
                <a:latin typeface="Arial"/>
                <a:cs typeface="Arial"/>
              </a:rPr>
              <a:t>flasque,</a:t>
            </a:r>
            <a:endParaRPr sz="800">
              <a:latin typeface="Arial"/>
              <a:cs typeface="Arial"/>
            </a:endParaRPr>
          </a:p>
          <a:p>
            <a:pPr marL="214629" marR="620395">
              <a:lnSpc>
                <a:spcPct val="161600"/>
              </a:lnSpc>
            </a:pPr>
            <a:r>
              <a:rPr sz="800" dirty="0">
                <a:solidFill>
                  <a:srgbClr val="212121"/>
                </a:solidFill>
                <a:latin typeface="Arial"/>
                <a:cs typeface="Arial"/>
              </a:rPr>
              <a:t>avec abolition des </a:t>
            </a:r>
            <a:r>
              <a:rPr sz="800" spc="-25" dirty="0">
                <a:solidFill>
                  <a:srgbClr val="212121"/>
                </a:solidFill>
                <a:latin typeface="Arial"/>
                <a:cs typeface="Arial"/>
              </a:rPr>
              <a:t>ROT,  </a:t>
            </a:r>
            <a:r>
              <a:rPr sz="800" dirty="0">
                <a:solidFill>
                  <a:srgbClr val="212121"/>
                </a:solidFill>
                <a:latin typeface="Arial"/>
                <a:cs typeface="Arial"/>
              </a:rPr>
              <a:t>amyotrophie précoce et</a:t>
            </a:r>
            <a:r>
              <a:rPr sz="800" spc="-105" dirty="0">
                <a:solidFill>
                  <a:srgbClr val="212121"/>
                </a:solidFill>
                <a:latin typeface="Arial"/>
                <a:cs typeface="Arial"/>
              </a:rPr>
              <a:t> </a:t>
            </a:r>
            <a:r>
              <a:rPr sz="800" dirty="0">
                <a:solidFill>
                  <a:srgbClr val="212121"/>
                </a:solidFill>
                <a:latin typeface="Arial"/>
                <a:cs typeface="Arial"/>
              </a:rPr>
              <a:t>importante,</a:t>
            </a:r>
            <a:endParaRPr sz="800">
              <a:latin typeface="Arial"/>
              <a:cs typeface="Arial"/>
            </a:endParaRPr>
          </a:p>
          <a:p>
            <a:pPr marL="214629">
              <a:lnSpc>
                <a:spcPct val="100000"/>
              </a:lnSpc>
              <a:spcBef>
                <a:spcPts val="640"/>
              </a:spcBef>
            </a:pPr>
            <a:r>
              <a:rPr sz="800" dirty="0">
                <a:solidFill>
                  <a:srgbClr val="212121"/>
                </a:solidFill>
                <a:latin typeface="Arial"/>
                <a:cs typeface="Arial"/>
              </a:rPr>
              <a:t>trbl vaso­moteurs</a:t>
            </a:r>
            <a:r>
              <a:rPr sz="800" spc="-10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a:p>
            <a:pPr marL="12700" marR="5080" indent="201930">
              <a:lnSpc>
                <a:spcPts val="1650"/>
              </a:lnSpc>
              <a:spcBef>
                <a:spcPts val="70"/>
              </a:spcBef>
            </a:pPr>
            <a:r>
              <a:rPr sz="800" dirty="0">
                <a:solidFill>
                  <a:srgbClr val="212121"/>
                </a:solidFill>
                <a:latin typeface="Arial"/>
                <a:cs typeface="Arial"/>
              </a:rPr>
              <a:t>Pas de </a:t>
            </a:r>
            <a:r>
              <a:rPr sz="800" b="1" dirty="0">
                <a:solidFill>
                  <a:srgbClr val="212121"/>
                </a:solidFill>
                <a:latin typeface="Arial"/>
                <a:cs typeface="Arial"/>
              </a:rPr>
              <a:t>sig de BABINSKI</a:t>
            </a:r>
            <a:r>
              <a:rPr sz="800" dirty="0">
                <a:solidFill>
                  <a:srgbClr val="212121"/>
                </a:solidFill>
                <a:latin typeface="Arial"/>
                <a:cs typeface="Arial"/>
              </a:rPr>
              <a:t>, ni trbl de la</a:t>
            </a:r>
            <a:r>
              <a:rPr sz="800" spc="-105" dirty="0">
                <a:solidFill>
                  <a:srgbClr val="212121"/>
                </a:solidFill>
                <a:latin typeface="Arial"/>
                <a:cs typeface="Arial"/>
              </a:rPr>
              <a:t> </a:t>
            </a:r>
            <a:r>
              <a:rPr sz="800" dirty="0">
                <a:solidFill>
                  <a:srgbClr val="212121"/>
                </a:solidFill>
                <a:latin typeface="Arial"/>
                <a:cs typeface="Arial"/>
              </a:rPr>
              <a:t>sensibilité.  toujours</a:t>
            </a:r>
            <a:r>
              <a:rPr sz="800" spc="-100" dirty="0">
                <a:solidFill>
                  <a:srgbClr val="212121"/>
                </a:solidFill>
                <a:latin typeface="Arial"/>
                <a:cs typeface="Arial"/>
              </a:rPr>
              <a:t> </a:t>
            </a:r>
            <a:r>
              <a:rPr sz="800" dirty="0">
                <a:solidFill>
                  <a:srgbClr val="212121"/>
                </a:solidFill>
                <a:latin typeface="Arial"/>
                <a:cs typeface="Arial"/>
              </a:rPr>
              <a:t>asymétriques,</a:t>
            </a:r>
            <a:endParaRPr sz="800">
              <a:latin typeface="Arial"/>
              <a:cs typeface="Arial"/>
            </a:endParaRPr>
          </a:p>
        </p:txBody>
      </p:sp>
      <p:sp>
        <p:nvSpPr>
          <p:cNvPr id="21" name="object 21"/>
          <p:cNvSpPr txBox="1"/>
          <p:nvPr/>
        </p:nvSpPr>
        <p:spPr>
          <a:xfrm>
            <a:off x="531082" y="5612017"/>
            <a:ext cx="5361940" cy="1557655"/>
          </a:xfrm>
          <a:prstGeom prst="rect">
            <a:avLst/>
          </a:prstGeom>
        </p:spPr>
        <p:txBody>
          <a:bodyPr vert="horz" wrap="square" lIns="0" tIns="0" rIns="0" bIns="0" rtlCol="0">
            <a:spAutoFit/>
          </a:bodyPr>
          <a:lstStyle/>
          <a:p>
            <a:pPr marL="1245235">
              <a:lnSpc>
                <a:spcPct val="100000"/>
              </a:lnSpc>
            </a:pPr>
            <a:r>
              <a:rPr sz="800" dirty="0">
                <a:solidFill>
                  <a:srgbClr val="212121"/>
                </a:solidFill>
                <a:latin typeface="Arial"/>
                <a:cs typeface="Arial"/>
              </a:rPr>
              <a:t>anarchiques,</a:t>
            </a:r>
            <a:endParaRPr sz="800">
              <a:latin typeface="Arial"/>
              <a:cs typeface="Arial"/>
            </a:endParaRPr>
          </a:p>
          <a:p>
            <a:pPr marL="1245235">
              <a:lnSpc>
                <a:spcPct val="100000"/>
              </a:lnSpc>
              <a:spcBef>
                <a:spcPts val="590"/>
              </a:spcBef>
            </a:pPr>
            <a:r>
              <a:rPr sz="800" dirty="0">
                <a:solidFill>
                  <a:srgbClr val="212121"/>
                </a:solidFill>
                <a:latin typeface="Arial"/>
                <a:cs typeface="Arial"/>
              </a:rPr>
              <a:t>massives ou le plus souvent</a:t>
            </a:r>
            <a:r>
              <a:rPr sz="800" spc="-105" dirty="0">
                <a:solidFill>
                  <a:srgbClr val="212121"/>
                </a:solidFill>
                <a:latin typeface="Arial"/>
                <a:cs typeface="Arial"/>
              </a:rPr>
              <a:t> </a:t>
            </a:r>
            <a:r>
              <a:rPr sz="800" dirty="0">
                <a:solidFill>
                  <a:srgbClr val="212121"/>
                </a:solidFill>
                <a:latin typeface="Arial"/>
                <a:cs typeface="Arial"/>
              </a:rPr>
              <a:t>limitées</a:t>
            </a:r>
            <a:endParaRPr sz="800">
              <a:latin typeface="Arial"/>
              <a:cs typeface="Arial"/>
            </a:endParaRPr>
          </a:p>
          <a:p>
            <a:pPr marL="1245235" marR="94615">
              <a:lnSpc>
                <a:spcPts val="900"/>
              </a:lnSpc>
              <a:spcBef>
                <a:spcPts val="670"/>
              </a:spcBef>
            </a:pPr>
            <a:r>
              <a:rPr sz="800" dirty="0">
                <a:solidFill>
                  <a:srgbClr val="212121"/>
                </a:solidFill>
                <a:latin typeface="Arial"/>
                <a:cs typeface="Arial"/>
              </a:rPr>
              <a:t>Certains musc sont touchés avec prédilection : le </a:t>
            </a:r>
            <a:r>
              <a:rPr sz="800" spc="-10" dirty="0">
                <a:solidFill>
                  <a:srgbClr val="212121"/>
                </a:solidFill>
                <a:latin typeface="Arial"/>
                <a:cs typeface="Arial"/>
              </a:rPr>
              <a:t>fessier, </a:t>
            </a:r>
            <a:r>
              <a:rPr sz="800" dirty="0">
                <a:solidFill>
                  <a:srgbClr val="212121"/>
                </a:solidFill>
                <a:latin typeface="Arial"/>
                <a:cs typeface="Arial"/>
              </a:rPr>
              <a:t>le quadriceps et la loge antéro­  externe de la jambe (notamment le jambier</a:t>
            </a:r>
            <a:r>
              <a:rPr sz="800" spc="-105" dirty="0">
                <a:solidFill>
                  <a:srgbClr val="212121"/>
                </a:solidFill>
                <a:latin typeface="Arial"/>
                <a:cs typeface="Arial"/>
              </a:rPr>
              <a:t> </a:t>
            </a:r>
            <a:r>
              <a:rPr sz="800" dirty="0">
                <a:solidFill>
                  <a:srgbClr val="212121"/>
                </a:solidFill>
                <a:latin typeface="Arial"/>
                <a:cs typeface="Arial"/>
              </a:rPr>
              <a:t>ant).</a:t>
            </a:r>
            <a:endParaRPr sz="800">
              <a:latin typeface="Arial"/>
              <a:cs typeface="Arial"/>
            </a:endParaRPr>
          </a:p>
          <a:p>
            <a:pPr marL="165100" marR="5080">
              <a:lnSpc>
                <a:spcPts val="900"/>
              </a:lnSpc>
              <a:spcBef>
                <a:spcPts val="700"/>
              </a:spcBef>
            </a:pPr>
            <a:r>
              <a:rPr sz="800" spc="-5" dirty="0">
                <a:solidFill>
                  <a:srgbClr val="212121"/>
                </a:solidFill>
                <a:latin typeface="Arial"/>
                <a:cs typeface="Arial"/>
              </a:rPr>
              <a:t>L’installation </a:t>
            </a:r>
            <a:r>
              <a:rPr sz="800" dirty="0">
                <a:solidFill>
                  <a:srgbClr val="212121"/>
                </a:solidFill>
                <a:latin typeface="Arial"/>
                <a:cs typeface="Arial"/>
              </a:rPr>
              <a:t>des paralysies ne coïncide pas avec la diminution des sig généraux et nullement avec la disparition</a:t>
            </a:r>
            <a:r>
              <a:rPr sz="800" spc="-70" dirty="0">
                <a:solidFill>
                  <a:srgbClr val="212121"/>
                </a:solidFill>
                <a:latin typeface="Arial"/>
                <a:cs typeface="Arial"/>
              </a:rPr>
              <a:t> </a:t>
            </a:r>
            <a:r>
              <a:rPr sz="800" dirty="0">
                <a:solidFill>
                  <a:srgbClr val="212121"/>
                </a:solidFill>
                <a:latin typeface="Arial"/>
                <a:cs typeface="Arial"/>
              </a:rPr>
              <a:t>du  sd</a:t>
            </a:r>
            <a:r>
              <a:rPr sz="800" spc="-100" dirty="0">
                <a:solidFill>
                  <a:srgbClr val="212121"/>
                </a:solidFill>
                <a:latin typeface="Arial"/>
                <a:cs typeface="Arial"/>
              </a:rPr>
              <a:t> </a:t>
            </a:r>
            <a:r>
              <a:rPr sz="800" dirty="0">
                <a:solidFill>
                  <a:srgbClr val="212121"/>
                </a:solidFill>
                <a:latin typeface="Arial"/>
                <a:cs typeface="Arial"/>
              </a:rPr>
              <a:t>dlrx.</a:t>
            </a:r>
            <a:endParaRPr sz="800">
              <a:latin typeface="Arial"/>
              <a:cs typeface="Arial"/>
            </a:endParaRPr>
          </a:p>
          <a:p>
            <a:pPr marL="165100">
              <a:lnSpc>
                <a:spcPct val="100000"/>
              </a:lnSpc>
              <a:spcBef>
                <a:spcPts val="570"/>
              </a:spcBef>
            </a:pPr>
            <a:r>
              <a:rPr sz="800" dirty="0">
                <a:solidFill>
                  <a:srgbClr val="212121"/>
                </a:solidFill>
                <a:latin typeface="Arial"/>
                <a:cs typeface="Arial"/>
              </a:rPr>
              <a:t>La fièvre peut durer plusieurs semaines et doit faire craindre une aggravation des</a:t>
            </a:r>
            <a:r>
              <a:rPr sz="800" spc="-105" dirty="0">
                <a:solidFill>
                  <a:srgbClr val="212121"/>
                </a:solidFill>
                <a:latin typeface="Arial"/>
                <a:cs typeface="Arial"/>
              </a:rPr>
              <a:t> </a:t>
            </a:r>
            <a:r>
              <a:rPr sz="800" dirty="0">
                <a:solidFill>
                  <a:srgbClr val="212121"/>
                </a:solidFill>
                <a:latin typeface="Arial"/>
                <a:cs typeface="Arial"/>
              </a:rPr>
              <a:t>paralysies.</a:t>
            </a:r>
            <a:endParaRPr sz="800">
              <a:latin typeface="Arial"/>
              <a:cs typeface="Arial"/>
            </a:endParaRPr>
          </a:p>
          <a:p>
            <a:pPr marL="165100">
              <a:lnSpc>
                <a:spcPct val="100000"/>
              </a:lnSpc>
              <a:spcBef>
                <a:spcPts val="590"/>
              </a:spcBef>
            </a:pPr>
            <a:r>
              <a:rPr sz="800" dirty="0">
                <a:solidFill>
                  <a:srgbClr val="212121"/>
                </a:solidFill>
                <a:latin typeface="Arial"/>
                <a:cs typeface="Arial"/>
              </a:rPr>
              <a:t>Dans un contexte d’épidémie, devant un tel tableau de paralysie flasque aiguë, le diagnostic de </a:t>
            </a:r>
            <a:r>
              <a:rPr sz="800" spc="-20" dirty="0">
                <a:solidFill>
                  <a:srgbClr val="212121"/>
                </a:solidFill>
                <a:latin typeface="Arial"/>
                <a:cs typeface="Arial"/>
              </a:rPr>
              <a:t>PAA </a:t>
            </a:r>
            <a:r>
              <a:rPr sz="800" dirty="0">
                <a:solidFill>
                  <a:srgbClr val="212121"/>
                </a:solidFill>
                <a:latin typeface="Arial"/>
                <a:cs typeface="Arial"/>
              </a:rPr>
              <a:t>est</a:t>
            </a:r>
            <a:r>
              <a:rPr sz="800" spc="-85" dirty="0">
                <a:solidFill>
                  <a:srgbClr val="212121"/>
                </a:solidFill>
                <a:latin typeface="Arial"/>
                <a:cs typeface="Arial"/>
              </a:rPr>
              <a:t> </a:t>
            </a:r>
            <a:r>
              <a:rPr sz="800" dirty="0">
                <a:solidFill>
                  <a:srgbClr val="212121"/>
                </a:solidFill>
                <a:latin typeface="Arial"/>
                <a:cs typeface="Arial"/>
              </a:rPr>
              <a:t>évident.</a:t>
            </a:r>
            <a:endParaRPr sz="800">
              <a:latin typeface="Arial"/>
              <a:cs typeface="Arial"/>
            </a:endParaRPr>
          </a:p>
          <a:p>
            <a:pPr marL="12700">
              <a:lnSpc>
                <a:spcPct val="100000"/>
              </a:lnSpc>
              <a:spcBef>
                <a:spcPts val="640"/>
              </a:spcBef>
            </a:pPr>
            <a:r>
              <a:rPr sz="800" b="1" dirty="0">
                <a:solidFill>
                  <a:srgbClr val="2187BA"/>
                </a:solidFill>
                <a:latin typeface="Arial"/>
                <a:cs typeface="Arial"/>
                <a:hlinkClick r:id="rId2"/>
              </a:rPr>
              <a:t>4.  Ex</a:t>
            </a:r>
            <a:r>
              <a:rPr sz="800" b="1" spc="50" dirty="0">
                <a:solidFill>
                  <a:srgbClr val="2187BA"/>
                </a:solidFill>
                <a:latin typeface="Arial"/>
                <a:cs typeface="Arial"/>
                <a:hlinkClick r:id="rId2"/>
              </a:rPr>
              <a:t> </a:t>
            </a:r>
            <a:r>
              <a:rPr sz="800" b="1" dirty="0">
                <a:solidFill>
                  <a:srgbClr val="2187BA"/>
                </a:solidFill>
                <a:latin typeface="Arial"/>
                <a:cs typeface="Arial"/>
                <a:hlinkClick r:id="rId2"/>
              </a:rPr>
              <a:t>complémentaires</a:t>
            </a:r>
            <a:endParaRPr sz="800">
              <a:latin typeface="Arial"/>
              <a:cs typeface="Arial"/>
            </a:endParaRPr>
          </a:p>
        </p:txBody>
      </p:sp>
      <p:sp>
        <p:nvSpPr>
          <p:cNvPr id="22" name="object 22"/>
          <p:cNvSpPr txBox="1"/>
          <p:nvPr/>
        </p:nvSpPr>
        <p:spPr>
          <a:xfrm>
            <a:off x="531082" y="7255645"/>
            <a:ext cx="4859655" cy="2926715"/>
          </a:xfrm>
          <a:prstGeom prst="rect">
            <a:avLst/>
          </a:prstGeom>
        </p:spPr>
        <p:txBody>
          <a:bodyPr vert="horz" wrap="square" lIns="0" tIns="0" rIns="0" bIns="0" rtlCol="0">
            <a:spAutoFit/>
          </a:bodyPr>
          <a:lstStyle/>
          <a:p>
            <a:pPr marL="345440" marR="5080" indent="-152400">
              <a:lnSpc>
                <a:spcPts val="900"/>
              </a:lnSpc>
              <a:buFont typeface="Symbol"/>
              <a:buChar char=""/>
              <a:tabLst>
                <a:tab pos="354330" algn="l"/>
                <a:tab pos="1074420" algn="l"/>
              </a:tabLst>
            </a:pPr>
            <a:r>
              <a:rPr sz="800" dirty="0">
                <a:solidFill>
                  <a:srgbClr val="212121"/>
                </a:solidFill>
                <a:latin typeface="Arial"/>
                <a:cs typeface="Arial"/>
              </a:rPr>
              <a:t>Ponction lombaire pour analyser LCR (déconseillée s’il y a suspicion clinique de </a:t>
            </a:r>
            <a:r>
              <a:rPr sz="800" spc="-20" dirty="0">
                <a:solidFill>
                  <a:srgbClr val="212121"/>
                </a:solidFill>
                <a:latin typeface="Arial"/>
                <a:cs typeface="Arial"/>
              </a:rPr>
              <a:t>PAA </a:t>
            </a:r>
            <a:r>
              <a:rPr sz="800" dirty="0">
                <a:solidFill>
                  <a:srgbClr val="212121"/>
                </a:solidFill>
                <a:latin typeface="Arial"/>
                <a:cs typeface="Arial"/>
              </a:rPr>
              <a:t>à la phase</a:t>
            </a:r>
            <a:r>
              <a:rPr sz="800" spc="-80" dirty="0">
                <a:solidFill>
                  <a:srgbClr val="212121"/>
                </a:solidFill>
                <a:latin typeface="Arial"/>
                <a:cs typeface="Arial"/>
              </a:rPr>
              <a:t> </a:t>
            </a:r>
            <a:r>
              <a:rPr sz="800" dirty="0">
                <a:solidFill>
                  <a:srgbClr val="212121"/>
                </a:solidFill>
                <a:latin typeface="Arial"/>
                <a:cs typeface="Arial"/>
              </a:rPr>
              <a:t>pré  paralytique)	au début on note une pléiocytose avec une protéinorachie</a:t>
            </a:r>
            <a:r>
              <a:rPr sz="800" spc="-100" dirty="0">
                <a:solidFill>
                  <a:srgbClr val="212121"/>
                </a:solidFill>
                <a:latin typeface="Arial"/>
                <a:cs typeface="Arial"/>
              </a:rPr>
              <a:t> </a:t>
            </a:r>
            <a:r>
              <a:rPr sz="800" dirty="0">
                <a:solidFill>
                  <a:srgbClr val="212121"/>
                </a:solidFill>
                <a:latin typeface="Arial"/>
                <a:cs typeface="Arial"/>
              </a:rPr>
              <a:t>normale,</a:t>
            </a:r>
            <a:endParaRPr sz="800">
              <a:latin typeface="Arial"/>
              <a:cs typeface="Arial"/>
            </a:endParaRPr>
          </a:p>
          <a:p>
            <a:pPr marL="945515" marR="524510">
              <a:lnSpc>
                <a:spcPct val="166800"/>
              </a:lnSpc>
              <a:spcBef>
                <a:spcPts val="130"/>
              </a:spcBef>
            </a:pPr>
            <a:r>
              <a:rPr sz="800" dirty="0">
                <a:solidFill>
                  <a:srgbClr val="212121"/>
                </a:solidFill>
                <a:latin typeface="Arial"/>
                <a:cs typeface="Arial"/>
              </a:rPr>
              <a:t>puis vers la </a:t>
            </a:r>
            <a:r>
              <a:rPr sz="800" spc="-5" dirty="0">
                <a:solidFill>
                  <a:srgbClr val="212121"/>
                </a:solidFill>
                <a:latin typeface="Arial"/>
                <a:cs typeface="Arial"/>
              </a:rPr>
              <a:t>3</a:t>
            </a:r>
            <a:r>
              <a:rPr sz="975" spc="-7" baseline="25641" dirty="0">
                <a:solidFill>
                  <a:srgbClr val="212121"/>
                </a:solidFill>
                <a:latin typeface="Arial"/>
                <a:cs typeface="Arial"/>
              </a:rPr>
              <a:t>ème </a:t>
            </a:r>
            <a:r>
              <a:rPr sz="800" dirty="0">
                <a:solidFill>
                  <a:srgbClr val="212121"/>
                </a:solidFill>
                <a:latin typeface="Arial"/>
                <a:cs typeface="Arial"/>
              </a:rPr>
              <a:t>semaine le nbr d’élts diminue tandis que la</a:t>
            </a:r>
            <a:r>
              <a:rPr sz="800" spc="-60" dirty="0">
                <a:solidFill>
                  <a:srgbClr val="212121"/>
                </a:solidFill>
                <a:latin typeface="Arial"/>
                <a:cs typeface="Arial"/>
              </a:rPr>
              <a:t> </a:t>
            </a:r>
            <a:r>
              <a:rPr sz="800" dirty="0">
                <a:solidFill>
                  <a:srgbClr val="212121"/>
                </a:solidFill>
                <a:latin typeface="Arial"/>
                <a:cs typeface="Arial"/>
              </a:rPr>
              <a:t>protéinorachie  augmente : c’est la classique dissociation</a:t>
            </a:r>
            <a:r>
              <a:rPr sz="800" spc="-100" dirty="0">
                <a:solidFill>
                  <a:srgbClr val="212121"/>
                </a:solidFill>
                <a:latin typeface="Arial"/>
                <a:cs typeface="Arial"/>
              </a:rPr>
              <a:t> </a:t>
            </a:r>
            <a:r>
              <a:rPr sz="800" dirty="0">
                <a:solidFill>
                  <a:srgbClr val="212121"/>
                </a:solidFill>
                <a:latin typeface="Arial"/>
                <a:cs typeface="Arial"/>
              </a:rPr>
              <a:t>albumino­cytologique.</a:t>
            </a:r>
            <a:endParaRPr sz="800">
              <a:latin typeface="Arial"/>
              <a:cs typeface="Arial"/>
            </a:endParaRPr>
          </a:p>
          <a:p>
            <a:pPr marL="354330" indent="-161290">
              <a:lnSpc>
                <a:spcPct val="100000"/>
              </a:lnSpc>
              <a:spcBef>
                <a:spcPts val="690"/>
              </a:spcBef>
              <a:buFont typeface="Symbol"/>
              <a:buChar char=""/>
              <a:tabLst>
                <a:tab pos="354330" algn="l"/>
              </a:tabLst>
            </a:pPr>
            <a:r>
              <a:rPr sz="800" dirty="0">
                <a:solidFill>
                  <a:srgbClr val="212121"/>
                </a:solidFill>
                <a:latin typeface="Arial"/>
                <a:cs typeface="Arial"/>
              </a:rPr>
              <a:t>Les prélèv de selles permettent d’isoler le virus en</a:t>
            </a:r>
            <a:r>
              <a:rPr sz="800" spc="-100" dirty="0">
                <a:solidFill>
                  <a:srgbClr val="212121"/>
                </a:solidFill>
                <a:latin typeface="Arial"/>
                <a:cs typeface="Arial"/>
              </a:rPr>
              <a:t> </a:t>
            </a:r>
            <a:r>
              <a:rPr sz="800" dirty="0">
                <a:solidFill>
                  <a:srgbClr val="212121"/>
                </a:solidFill>
                <a:latin typeface="Arial"/>
                <a:cs typeface="Arial"/>
              </a:rPr>
              <a:t>culture</a:t>
            </a:r>
            <a:endParaRPr sz="800">
              <a:latin typeface="Arial"/>
              <a:cs typeface="Arial"/>
            </a:endParaRPr>
          </a:p>
          <a:p>
            <a:pPr marL="354330" indent="-161290">
              <a:lnSpc>
                <a:spcPct val="100000"/>
              </a:lnSpc>
              <a:spcBef>
                <a:spcPts val="690"/>
              </a:spcBef>
              <a:buFont typeface="Symbol"/>
              <a:buChar char=""/>
              <a:tabLst>
                <a:tab pos="354330" algn="l"/>
              </a:tabLst>
            </a:pPr>
            <a:r>
              <a:rPr sz="800" dirty="0">
                <a:solidFill>
                  <a:srgbClr val="212121"/>
                </a:solidFill>
                <a:latin typeface="Arial"/>
                <a:cs typeface="Arial"/>
              </a:rPr>
              <a:t>Le sérodiagnostic est positif et meé les Ac ; </a:t>
            </a:r>
            <a:r>
              <a:rPr sz="800" spc="-5" dirty="0">
                <a:solidFill>
                  <a:srgbClr val="212121"/>
                </a:solidFill>
                <a:latin typeface="Arial"/>
                <a:cs typeface="Arial"/>
              </a:rPr>
              <a:t>effectuer </a:t>
            </a:r>
            <a:r>
              <a:rPr sz="800" dirty="0">
                <a:solidFill>
                  <a:srgbClr val="212121"/>
                </a:solidFill>
                <a:latin typeface="Arial"/>
                <a:cs typeface="Arial"/>
              </a:rPr>
              <a:t>2 prélèv à 2 semaines</a:t>
            </a:r>
            <a:r>
              <a:rPr sz="800" spc="-65" dirty="0">
                <a:solidFill>
                  <a:srgbClr val="212121"/>
                </a:solidFill>
                <a:latin typeface="Arial"/>
                <a:cs typeface="Arial"/>
              </a:rPr>
              <a:t> </a:t>
            </a:r>
            <a:r>
              <a:rPr sz="800" dirty="0">
                <a:solidFill>
                  <a:srgbClr val="212121"/>
                </a:solidFill>
                <a:latin typeface="Arial"/>
                <a:cs typeface="Arial"/>
              </a:rPr>
              <a:t>d’intervalle.</a:t>
            </a:r>
            <a:endParaRPr sz="800">
              <a:latin typeface="Arial"/>
              <a:cs typeface="Arial"/>
            </a:endParaRPr>
          </a:p>
          <a:p>
            <a:pPr marL="173355" indent="-160655">
              <a:lnSpc>
                <a:spcPct val="100000"/>
              </a:lnSpc>
              <a:spcBef>
                <a:spcPts val="590"/>
              </a:spcBef>
              <a:buAutoNum type="arabicPeriod" startAt="5"/>
              <a:tabLst>
                <a:tab pos="173990" algn="l"/>
              </a:tabLst>
            </a:pPr>
            <a:r>
              <a:rPr sz="800" b="1" dirty="0">
                <a:solidFill>
                  <a:srgbClr val="2187BA"/>
                </a:solidFill>
                <a:latin typeface="Arial"/>
                <a:cs typeface="Arial"/>
                <a:hlinkClick r:id="rId2"/>
              </a:rPr>
              <a:t>Evolution</a:t>
            </a:r>
            <a:endParaRPr sz="800">
              <a:latin typeface="Arial"/>
              <a:cs typeface="Arial"/>
            </a:endParaRPr>
          </a:p>
          <a:p>
            <a:pPr marL="233679" lvl="1" indent="-161290">
              <a:lnSpc>
                <a:spcPct val="100000"/>
              </a:lnSpc>
              <a:spcBef>
                <a:spcPts val="640"/>
              </a:spcBef>
              <a:buAutoNum type="alphaLcPeriod"/>
              <a:tabLst>
                <a:tab pos="234315" algn="l"/>
              </a:tabLst>
            </a:pPr>
            <a:r>
              <a:rPr sz="800" b="1" dirty="0">
                <a:solidFill>
                  <a:srgbClr val="212121"/>
                </a:solidFill>
                <a:latin typeface="Arial"/>
                <a:cs typeface="Arial"/>
              </a:rPr>
              <a:t>EDS essent</a:t>
            </a:r>
            <a:r>
              <a:rPr sz="800" b="1" spc="-100" dirty="0">
                <a:solidFill>
                  <a:srgbClr val="212121"/>
                </a:solidFill>
                <a:latin typeface="Arial"/>
                <a:cs typeface="Arial"/>
              </a:rPr>
              <a:t> </a:t>
            </a:r>
            <a:r>
              <a:rPr sz="800" b="1" dirty="0">
                <a:solidFill>
                  <a:srgbClr val="212121"/>
                </a:solidFill>
                <a:latin typeface="Arial"/>
                <a:cs typeface="Arial"/>
              </a:rPr>
              <a:t>cliniques</a:t>
            </a:r>
            <a:endParaRPr sz="800">
              <a:latin typeface="Arial"/>
              <a:cs typeface="Arial"/>
            </a:endParaRPr>
          </a:p>
          <a:p>
            <a:pPr marL="354330" lvl="2" indent="-161290">
              <a:lnSpc>
                <a:spcPct val="100000"/>
              </a:lnSpc>
              <a:spcBef>
                <a:spcPts val="690"/>
              </a:spcBef>
              <a:buFont typeface="Symbol"/>
              <a:buChar char=""/>
              <a:tabLst>
                <a:tab pos="354330" algn="l"/>
              </a:tabLst>
            </a:pPr>
            <a:r>
              <a:rPr sz="800" dirty="0">
                <a:solidFill>
                  <a:srgbClr val="212121"/>
                </a:solidFill>
                <a:latin typeface="Arial"/>
                <a:cs typeface="Arial"/>
              </a:rPr>
              <a:t>cstes : T°, </a:t>
            </a:r>
            <a:r>
              <a:rPr sz="800" spc="-20" dirty="0">
                <a:solidFill>
                  <a:srgbClr val="212121"/>
                </a:solidFill>
                <a:latin typeface="Arial"/>
                <a:cs typeface="Arial"/>
              </a:rPr>
              <a:t>TA, </a:t>
            </a:r>
            <a:r>
              <a:rPr sz="800" dirty="0">
                <a:solidFill>
                  <a:srgbClr val="212121"/>
                </a:solidFill>
                <a:latin typeface="Arial"/>
                <a:cs typeface="Arial"/>
              </a:rPr>
              <a:t>pouls et</a:t>
            </a:r>
            <a:r>
              <a:rPr sz="800" spc="-95" dirty="0">
                <a:solidFill>
                  <a:srgbClr val="212121"/>
                </a:solidFill>
                <a:latin typeface="Arial"/>
                <a:cs typeface="Arial"/>
              </a:rPr>
              <a:t> </a:t>
            </a:r>
            <a:r>
              <a:rPr sz="800" dirty="0">
                <a:solidFill>
                  <a:srgbClr val="212121"/>
                </a:solidFill>
                <a:latin typeface="Arial"/>
                <a:cs typeface="Arial"/>
              </a:rPr>
              <a:t>FR</a:t>
            </a:r>
            <a:endParaRPr sz="800">
              <a:latin typeface="Arial"/>
              <a:cs typeface="Arial"/>
            </a:endParaRPr>
          </a:p>
          <a:p>
            <a:pPr marL="354330" lvl="2" indent="-161290">
              <a:lnSpc>
                <a:spcPct val="100000"/>
              </a:lnSpc>
              <a:spcBef>
                <a:spcPts val="690"/>
              </a:spcBef>
              <a:buFont typeface="Symbol"/>
              <a:buChar char=""/>
              <a:tabLst>
                <a:tab pos="354330" algn="l"/>
              </a:tabLst>
            </a:pPr>
            <a:r>
              <a:rPr sz="800" dirty="0">
                <a:solidFill>
                  <a:srgbClr val="212121"/>
                </a:solidFill>
                <a:latin typeface="Arial"/>
                <a:cs typeface="Arial"/>
              </a:rPr>
              <a:t>ex clinique complet : système nerveux, app locomoteur et resp +</a:t>
            </a:r>
            <a:r>
              <a:rPr sz="800" spc="-10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a:p>
            <a:pPr lvl="2">
              <a:lnSpc>
                <a:spcPct val="100000"/>
              </a:lnSpc>
              <a:spcBef>
                <a:spcPts val="50"/>
              </a:spcBef>
              <a:buClr>
                <a:srgbClr val="212121"/>
              </a:buClr>
              <a:buFont typeface="Symbol"/>
              <a:buChar char=""/>
            </a:pPr>
            <a:endParaRPr sz="600">
              <a:latin typeface="Times New Roman"/>
              <a:cs typeface="Times New Roman"/>
            </a:endParaRPr>
          </a:p>
          <a:p>
            <a:pPr marL="354330" lvl="2" indent="-161290">
              <a:lnSpc>
                <a:spcPct val="100000"/>
              </a:lnSpc>
              <a:buFont typeface="Symbol"/>
              <a:buChar char=""/>
              <a:tabLst>
                <a:tab pos="354330" algn="l"/>
              </a:tabLst>
            </a:pPr>
            <a:r>
              <a:rPr sz="800" dirty="0">
                <a:solidFill>
                  <a:srgbClr val="212121"/>
                </a:solidFill>
                <a:latin typeface="Arial"/>
                <a:cs typeface="Arial"/>
              </a:rPr>
              <a:t>testing</a:t>
            </a:r>
            <a:r>
              <a:rPr sz="800" spc="-100" dirty="0">
                <a:solidFill>
                  <a:srgbClr val="212121"/>
                </a:solidFill>
                <a:latin typeface="Arial"/>
                <a:cs typeface="Arial"/>
              </a:rPr>
              <a:t> </a:t>
            </a:r>
            <a:r>
              <a:rPr sz="800" dirty="0">
                <a:solidFill>
                  <a:srgbClr val="212121"/>
                </a:solidFill>
                <a:latin typeface="Arial"/>
                <a:cs typeface="Arial"/>
              </a:rPr>
              <a:t>musc</a:t>
            </a:r>
            <a:endParaRPr sz="800">
              <a:latin typeface="Arial"/>
              <a:cs typeface="Arial"/>
            </a:endParaRPr>
          </a:p>
          <a:p>
            <a:pPr marL="239395" lvl="1" indent="-167005">
              <a:lnSpc>
                <a:spcPct val="100000"/>
              </a:lnSpc>
              <a:spcBef>
                <a:spcPts val="590"/>
              </a:spcBef>
              <a:buAutoNum type="alphaLcPeriod"/>
              <a:tabLst>
                <a:tab pos="240029" algn="l"/>
              </a:tabLst>
            </a:pPr>
            <a:r>
              <a:rPr sz="800" b="1" dirty="0">
                <a:solidFill>
                  <a:srgbClr val="212121"/>
                </a:solidFill>
                <a:latin typeface="Arial"/>
                <a:cs typeface="Arial"/>
              </a:rPr>
              <a:t>Modalités</a:t>
            </a:r>
            <a:r>
              <a:rPr sz="800" b="1" spc="-100" dirty="0">
                <a:solidFill>
                  <a:srgbClr val="212121"/>
                </a:solidFill>
                <a:latin typeface="Arial"/>
                <a:cs typeface="Arial"/>
              </a:rPr>
              <a:t> </a:t>
            </a:r>
            <a:r>
              <a:rPr sz="800" b="1" dirty="0">
                <a:solidFill>
                  <a:srgbClr val="212121"/>
                </a:solidFill>
                <a:latin typeface="Arial"/>
                <a:cs typeface="Arial"/>
              </a:rPr>
              <a:t>évolutives</a:t>
            </a:r>
            <a:endParaRPr sz="800">
              <a:latin typeface="Arial"/>
              <a:cs typeface="Arial"/>
            </a:endParaRPr>
          </a:p>
          <a:p>
            <a:pPr marL="345440" marR="364490" lvl="2" indent="-152400">
              <a:lnSpc>
                <a:spcPct val="166800"/>
              </a:lnSpc>
              <a:spcBef>
                <a:spcPts val="50"/>
              </a:spcBef>
              <a:buFont typeface="Symbol"/>
              <a:buChar char=""/>
              <a:tabLst>
                <a:tab pos="354330" algn="l"/>
              </a:tabLst>
            </a:pPr>
            <a:r>
              <a:rPr sz="800" dirty="0">
                <a:solidFill>
                  <a:srgbClr val="212121"/>
                </a:solidFill>
                <a:latin typeface="Arial"/>
                <a:cs typeface="Arial"/>
              </a:rPr>
              <a:t>Phase de récupération ou de régression des paralysies : précoce, imprévisible, incomplète</a:t>
            </a:r>
            <a:r>
              <a:rPr sz="800" spc="-100" dirty="0">
                <a:solidFill>
                  <a:srgbClr val="212121"/>
                </a:solidFill>
                <a:latin typeface="Arial"/>
                <a:cs typeface="Arial"/>
              </a:rPr>
              <a:t> </a:t>
            </a:r>
            <a:r>
              <a:rPr sz="800" dirty="0">
                <a:solidFill>
                  <a:srgbClr val="212121"/>
                </a:solidFill>
                <a:latin typeface="Arial"/>
                <a:cs typeface="Arial"/>
              </a:rPr>
              <a:t>;  Dès les 2 ­ 3 premières semaines, la fièvre s'amende avec régression des paralysies</a:t>
            </a:r>
            <a:r>
              <a:rPr sz="800" spc="-10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a:p>
            <a:pPr marL="345440">
              <a:lnSpc>
                <a:spcPct val="100000"/>
              </a:lnSpc>
              <a:spcBef>
                <a:spcPts val="590"/>
              </a:spcBef>
            </a:pPr>
            <a:r>
              <a:rPr sz="800" dirty="0">
                <a:solidFill>
                  <a:srgbClr val="212121"/>
                </a:solidFill>
                <a:latin typeface="Arial"/>
                <a:cs typeface="Arial"/>
              </a:rPr>
              <a:t>Elle dure 24 mois</a:t>
            </a:r>
            <a:r>
              <a:rPr sz="800" spc="-10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p:txBody>
      </p:sp>
      <p:sp>
        <p:nvSpPr>
          <p:cNvPr id="33" name="object 33"/>
          <p:cNvSpPr/>
          <p:nvPr/>
        </p:nvSpPr>
        <p:spPr>
          <a:xfrm>
            <a:off x="6169971" y="5730775"/>
            <a:ext cx="27305" cy="26670"/>
          </a:xfrm>
          <a:custGeom>
            <a:avLst/>
            <a:gdLst/>
            <a:ahLst/>
            <a:cxnLst/>
            <a:rect l="l" t="t" r="r" b="b"/>
            <a:pathLst>
              <a:path w="27304" h="26670">
                <a:moveTo>
                  <a:pt x="17160" y="9533"/>
                </a:moveTo>
                <a:lnTo>
                  <a:pt x="10169" y="9533"/>
                </a:lnTo>
                <a:lnTo>
                  <a:pt x="10169" y="0"/>
                </a:lnTo>
                <a:lnTo>
                  <a:pt x="17160" y="0"/>
                </a:lnTo>
                <a:lnTo>
                  <a:pt x="17160" y="9533"/>
                </a:lnTo>
                <a:close/>
              </a:path>
              <a:path w="27304" h="26670">
                <a:moveTo>
                  <a:pt x="26694" y="16525"/>
                </a:moveTo>
                <a:lnTo>
                  <a:pt x="0" y="16525"/>
                </a:lnTo>
                <a:lnTo>
                  <a:pt x="0" y="9533"/>
                </a:lnTo>
                <a:lnTo>
                  <a:pt x="26694" y="9533"/>
                </a:lnTo>
                <a:lnTo>
                  <a:pt x="26694" y="16525"/>
                </a:lnTo>
                <a:close/>
              </a:path>
              <a:path w="27304" h="26670">
                <a:moveTo>
                  <a:pt x="16525" y="26059"/>
                </a:moveTo>
                <a:lnTo>
                  <a:pt x="9533" y="26059"/>
                </a:lnTo>
                <a:lnTo>
                  <a:pt x="9533" y="16525"/>
                </a:lnTo>
                <a:lnTo>
                  <a:pt x="16525" y="16525"/>
                </a:lnTo>
                <a:lnTo>
                  <a:pt x="16525" y="26059"/>
                </a:lnTo>
                <a:close/>
              </a:path>
            </a:pathLst>
          </a:custGeom>
          <a:solidFill>
            <a:srgbClr val="DB4437"/>
          </a:solidFill>
        </p:spPr>
        <p:txBody>
          <a:bodyPr wrap="square" lIns="0" tIns="0" rIns="0" bIns="0" rtlCol="0"/>
          <a:lstStyle/>
          <a:p>
            <a:endParaRPr/>
          </a:p>
        </p:txBody>
      </p:sp>
      <p:sp>
        <p:nvSpPr>
          <p:cNvPr id="36" name="object 36"/>
          <p:cNvSpPr/>
          <p:nvPr/>
        </p:nvSpPr>
        <p:spPr>
          <a:xfrm>
            <a:off x="6622517" y="5713619"/>
            <a:ext cx="32384" cy="64135"/>
          </a:xfrm>
          <a:custGeom>
            <a:avLst/>
            <a:gdLst/>
            <a:ahLst/>
            <a:cxnLst/>
            <a:rect l="l" t="t" r="r" b="b"/>
            <a:pathLst>
              <a:path w="32384" h="64135">
                <a:moveTo>
                  <a:pt x="31779" y="63559"/>
                </a:moveTo>
                <a:lnTo>
                  <a:pt x="0" y="31779"/>
                </a:lnTo>
                <a:lnTo>
                  <a:pt x="31779" y="0"/>
                </a:lnTo>
                <a:lnTo>
                  <a:pt x="31779" y="63559"/>
                </a:lnTo>
                <a:close/>
              </a:path>
            </a:pathLst>
          </a:custGeom>
          <a:solidFill>
            <a:srgbClr val="CCCCCC"/>
          </a:solidFill>
        </p:spPr>
        <p:txBody>
          <a:bodyPr wrap="square" lIns="0" tIns="0" rIns="0" bIns="0" rtlCol="0"/>
          <a:lstStyle/>
          <a:p>
            <a:endParaRPr/>
          </a:p>
        </p:txBody>
      </p:sp>
      <p:sp>
        <p:nvSpPr>
          <p:cNvPr id="37" name="object 37"/>
          <p:cNvSpPr/>
          <p:nvPr/>
        </p:nvSpPr>
        <p:spPr>
          <a:xfrm>
            <a:off x="6628872" y="5719975"/>
            <a:ext cx="26034" cy="51435"/>
          </a:xfrm>
          <a:custGeom>
            <a:avLst/>
            <a:gdLst/>
            <a:ahLst/>
            <a:cxnLst/>
            <a:rect l="l" t="t" r="r" b="b"/>
            <a:pathLst>
              <a:path w="26034" h="51435">
                <a:moveTo>
                  <a:pt x="25423" y="50847"/>
                </a:moveTo>
                <a:lnTo>
                  <a:pt x="0" y="25423"/>
                </a:lnTo>
                <a:lnTo>
                  <a:pt x="25423" y="0"/>
                </a:lnTo>
                <a:lnTo>
                  <a:pt x="25423" y="50847"/>
                </a:lnTo>
                <a:close/>
              </a:path>
            </a:pathLst>
          </a:custGeom>
          <a:solidFill>
            <a:srgbClr val="FFFFFF"/>
          </a:solidFill>
        </p:spPr>
        <p:txBody>
          <a:bodyPr wrap="square" lIns="0" tIns="0" rIns="0" bIns="0" rtlCol="0"/>
          <a:lstStyle/>
          <a:p>
            <a:endParaRPr/>
          </a:p>
        </p:txBody>
      </p:sp>
      <p:sp>
        <p:nvSpPr>
          <p:cNvPr id="42" name="object 42"/>
          <p:cNvSpPr txBox="1">
            <a:spLocks noGrp="1"/>
          </p:cNvSpPr>
          <p:nvPr>
            <p:ph type="sldNum" sz="quarter" idx="7"/>
          </p:nvPr>
        </p:nvSpPr>
        <p:spPr>
          <a:prstGeom prst="rect">
            <a:avLst/>
          </a:prstGeom>
        </p:spPr>
        <p:txBody>
          <a:bodyPr vert="horz" wrap="square" lIns="0" tIns="0" rIns="0" bIns="0" rtlCol="0">
            <a:spAutoFit/>
          </a:bodyPr>
          <a:lstStyle/>
          <a:p>
            <a:pPr marL="25400">
              <a:lnSpc>
                <a:spcPts val="910"/>
              </a:lnSpc>
            </a:pPr>
            <a:fld id="{81D60167-4931-47E6-BA6A-407CBD079E47}" type="slidenum">
              <a:rPr dirty="0"/>
              <a:pPr marL="25400">
                <a:lnSpc>
                  <a:spcPts val="910"/>
                </a:lnSpc>
              </a:pPr>
              <a:t>2</a:t>
            </a:fld>
            <a:r>
              <a:rPr spc="-25" dirty="0"/>
              <a:t>/</a:t>
            </a:r>
            <a:r>
              <a:rPr dirty="0"/>
              <a:t>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7500" y="177800"/>
            <a:ext cx="481330" cy="133985"/>
          </a:xfrm>
          <a:prstGeom prst="rect">
            <a:avLst/>
          </a:prstGeom>
        </p:spPr>
        <p:txBody>
          <a:bodyPr vert="horz" wrap="square" lIns="0" tIns="0" rIns="0" bIns="0" rtlCol="0">
            <a:spAutoFit/>
          </a:bodyPr>
          <a:lstStyle/>
          <a:p>
            <a:pPr marL="12700">
              <a:lnSpc>
                <a:spcPct val="100000"/>
              </a:lnSpc>
            </a:pPr>
            <a:r>
              <a:rPr sz="800" spc="-45" dirty="0">
                <a:latin typeface="Arial"/>
                <a:cs typeface="Arial"/>
              </a:rPr>
              <a:t>20</a:t>
            </a:r>
            <a:r>
              <a:rPr sz="800" spc="-25" dirty="0">
                <a:latin typeface="Arial"/>
                <a:cs typeface="Arial"/>
              </a:rPr>
              <a:t>/</a:t>
            </a:r>
            <a:r>
              <a:rPr sz="800" spc="-105" dirty="0">
                <a:latin typeface="Arial"/>
                <a:cs typeface="Arial"/>
              </a:rPr>
              <a:t>1</a:t>
            </a:r>
            <a:r>
              <a:rPr sz="800" spc="-45" dirty="0">
                <a:latin typeface="Arial"/>
                <a:cs typeface="Arial"/>
              </a:rPr>
              <a:t>1</a:t>
            </a:r>
            <a:r>
              <a:rPr sz="800" spc="-25" dirty="0">
                <a:latin typeface="Arial"/>
                <a:cs typeface="Arial"/>
              </a:rPr>
              <a:t>/</a:t>
            </a:r>
            <a:r>
              <a:rPr sz="800" spc="-45" dirty="0">
                <a:latin typeface="Arial"/>
                <a:cs typeface="Arial"/>
              </a:rPr>
              <a:t>201</a:t>
            </a:r>
            <a:r>
              <a:rPr sz="800" dirty="0">
                <a:latin typeface="Arial"/>
                <a:cs typeface="Arial"/>
              </a:rPr>
              <a:t>6</a:t>
            </a:r>
            <a:endParaRPr sz="800">
              <a:latin typeface="Arial"/>
              <a:cs typeface="Arial"/>
            </a:endParaRPr>
          </a:p>
        </p:txBody>
      </p:sp>
      <p:sp>
        <p:nvSpPr>
          <p:cNvPr id="3" name="object 3"/>
          <p:cNvSpPr/>
          <p:nvPr/>
        </p:nvSpPr>
        <p:spPr>
          <a:xfrm>
            <a:off x="5901118" y="368300"/>
            <a:ext cx="0" cy="9966325"/>
          </a:xfrm>
          <a:custGeom>
            <a:avLst/>
            <a:gdLst/>
            <a:ahLst/>
            <a:cxnLst/>
            <a:rect l="l" t="t" r="r" b="b"/>
            <a:pathLst>
              <a:path h="9966325">
                <a:moveTo>
                  <a:pt x="0" y="0"/>
                </a:moveTo>
                <a:lnTo>
                  <a:pt x="0" y="9966058"/>
                </a:lnTo>
              </a:path>
            </a:pathLst>
          </a:custGeom>
          <a:ln w="6349">
            <a:solidFill>
              <a:srgbClr val="EDEDED"/>
            </a:solidFill>
          </a:ln>
        </p:spPr>
        <p:txBody>
          <a:bodyPr wrap="square" lIns="0" tIns="0" rIns="0" bIns="0" rtlCol="0"/>
          <a:lstStyle/>
          <a:p>
            <a:endParaRPr/>
          </a:p>
        </p:txBody>
      </p:sp>
      <p:sp>
        <p:nvSpPr>
          <p:cNvPr id="4" name="object 4"/>
          <p:cNvSpPr txBox="1"/>
          <p:nvPr/>
        </p:nvSpPr>
        <p:spPr>
          <a:xfrm>
            <a:off x="864072" y="96479"/>
            <a:ext cx="4109085" cy="418465"/>
          </a:xfrm>
          <a:prstGeom prst="rect">
            <a:avLst/>
          </a:prstGeom>
        </p:spPr>
        <p:txBody>
          <a:bodyPr vert="horz" wrap="square" lIns="0" tIns="0" rIns="0" bIns="0" rtlCol="0">
            <a:spAutoFit/>
          </a:bodyPr>
          <a:lstStyle/>
          <a:p>
            <a:pPr marL="12700" marR="5080" indent="2266315">
              <a:lnSpc>
                <a:spcPct val="166700"/>
              </a:lnSpc>
            </a:pPr>
            <a:r>
              <a:rPr sz="800" spc="-20" dirty="0">
                <a:latin typeface="Arial"/>
                <a:cs typeface="Arial"/>
              </a:rPr>
              <a:t>e­medecine: </a:t>
            </a:r>
            <a:r>
              <a:rPr sz="800" spc="-10" dirty="0">
                <a:latin typeface="Arial"/>
                <a:cs typeface="Arial"/>
              </a:rPr>
              <a:t>Poliomyélite </a:t>
            </a:r>
            <a:r>
              <a:rPr sz="800" spc="-20" dirty="0">
                <a:latin typeface="Arial"/>
                <a:cs typeface="Arial"/>
              </a:rPr>
              <a:t>antérieure</a:t>
            </a:r>
            <a:r>
              <a:rPr sz="800" spc="-155" dirty="0">
                <a:latin typeface="Arial"/>
                <a:cs typeface="Arial"/>
              </a:rPr>
              <a:t> </a:t>
            </a:r>
            <a:r>
              <a:rPr sz="800" spc="-25" dirty="0">
                <a:latin typeface="Arial"/>
                <a:cs typeface="Arial"/>
              </a:rPr>
              <a:t>aiguë  </a:t>
            </a:r>
            <a:r>
              <a:rPr sz="800" dirty="0">
                <a:solidFill>
                  <a:srgbClr val="212121"/>
                </a:solidFill>
                <a:latin typeface="Arial"/>
                <a:cs typeface="Arial"/>
              </a:rPr>
              <a:t>Elle est rapide pdt le </a:t>
            </a:r>
            <a:r>
              <a:rPr sz="800" spc="-5" dirty="0">
                <a:solidFill>
                  <a:srgbClr val="212121"/>
                </a:solidFill>
                <a:latin typeface="Arial"/>
                <a:cs typeface="Arial"/>
              </a:rPr>
              <a:t>1</a:t>
            </a:r>
            <a:r>
              <a:rPr sz="975" spc="-7" baseline="25641" dirty="0">
                <a:solidFill>
                  <a:srgbClr val="212121"/>
                </a:solidFill>
                <a:latin typeface="Arial"/>
                <a:cs typeface="Arial"/>
              </a:rPr>
              <a:t>er </a:t>
            </a:r>
            <a:r>
              <a:rPr sz="800" dirty="0">
                <a:solidFill>
                  <a:srgbClr val="212121"/>
                </a:solidFill>
                <a:latin typeface="Arial"/>
                <a:cs typeface="Arial"/>
              </a:rPr>
              <a:t>semestre, puis devient plus lente après laissant tjrs des</a:t>
            </a:r>
            <a:r>
              <a:rPr sz="800" spc="-75" dirty="0">
                <a:solidFill>
                  <a:srgbClr val="212121"/>
                </a:solidFill>
                <a:latin typeface="Arial"/>
                <a:cs typeface="Arial"/>
              </a:rPr>
              <a:t> </a:t>
            </a:r>
            <a:r>
              <a:rPr sz="800" dirty="0">
                <a:solidFill>
                  <a:srgbClr val="212121"/>
                </a:solidFill>
                <a:latin typeface="Arial"/>
                <a:cs typeface="Arial"/>
              </a:rPr>
              <a:t>séquelles.</a:t>
            </a:r>
            <a:endParaRPr sz="800">
              <a:latin typeface="Arial"/>
              <a:cs typeface="Arial"/>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910"/>
              </a:lnSpc>
            </a:pPr>
            <a:fld id="{81D60167-4931-47E6-BA6A-407CBD079E47}" type="slidenum">
              <a:rPr dirty="0"/>
              <a:pPr marL="25400">
                <a:lnSpc>
                  <a:spcPts val="910"/>
                </a:lnSpc>
              </a:pPr>
              <a:t>3</a:t>
            </a:fld>
            <a:r>
              <a:rPr spc="-25" dirty="0"/>
              <a:t>/</a:t>
            </a:r>
            <a:r>
              <a:rPr dirty="0"/>
              <a:t>6</a:t>
            </a:r>
          </a:p>
        </p:txBody>
      </p:sp>
      <p:sp>
        <p:nvSpPr>
          <p:cNvPr id="5" name="object 5"/>
          <p:cNvSpPr txBox="1"/>
          <p:nvPr/>
        </p:nvSpPr>
        <p:spPr>
          <a:xfrm>
            <a:off x="471396" y="590829"/>
            <a:ext cx="5455920" cy="8084820"/>
          </a:xfrm>
          <a:prstGeom prst="rect">
            <a:avLst/>
          </a:prstGeom>
        </p:spPr>
        <p:txBody>
          <a:bodyPr vert="horz" wrap="square" lIns="0" tIns="0" rIns="0" bIns="0" rtlCol="0">
            <a:spAutoFit/>
          </a:bodyPr>
          <a:lstStyle/>
          <a:p>
            <a:pPr marL="414020" indent="-161290">
              <a:lnSpc>
                <a:spcPct val="100000"/>
              </a:lnSpc>
              <a:buFont typeface="Symbol"/>
              <a:buChar char=""/>
              <a:tabLst>
                <a:tab pos="414020" algn="l"/>
              </a:tabLst>
            </a:pPr>
            <a:r>
              <a:rPr sz="800" dirty="0">
                <a:solidFill>
                  <a:srgbClr val="212121"/>
                </a:solidFill>
                <a:latin typeface="Arial"/>
                <a:cs typeface="Arial"/>
              </a:rPr>
              <a:t>Ailleurs, elle se fait vers des</a:t>
            </a:r>
            <a:r>
              <a:rPr sz="800" spc="-100" dirty="0">
                <a:solidFill>
                  <a:srgbClr val="212121"/>
                </a:solidFill>
                <a:latin typeface="Arial"/>
                <a:cs typeface="Arial"/>
              </a:rPr>
              <a:t> </a:t>
            </a:r>
            <a:r>
              <a:rPr sz="800" dirty="0">
                <a:solidFill>
                  <a:srgbClr val="212121"/>
                </a:solidFill>
                <a:latin typeface="Arial"/>
                <a:cs typeface="Arial"/>
              </a:rPr>
              <a:t>compl</a:t>
            </a:r>
            <a:endParaRPr sz="800">
              <a:latin typeface="Arial"/>
              <a:cs typeface="Arial"/>
            </a:endParaRPr>
          </a:p>
          <a:p>
            <a:pPr marL="704850">
              <a:lnSpc>
                <a:spcPct val="100000"/>
              </a:lnSpc>
              <a:spcBef>
                <a:spcPts val="640"/>
              </a:spcBef>
            </a:pPr>
            <a:r>
              <a:rPr sz="800" dirty="0">
                <a:solidFill>
                  <a:srgbClr val="212121"/>
                </a:solidFill>
                <a:latin typeface="Arial"/>
                <a:cs typeface="Arial"/>
              </a:rPr>
              <a:t>l’extension des paralysies avec atteinte de l’app</a:t>
            </a:r>
            <a:r>
              <a:rPr sz="800" spc="-105" dirty="0">
                <a:solidFill>
                  <a:srgbClr val="212121"/>
                </a:solidFill>
                <a:latin typeface="Arial"/>
                <a:cs typeface="Arial"/>
              </a:rPr>
              <a:t> </a:t>
            </a:r>
            <a:r>
              <a:rPr sz="800" dirty="0">
                <a:solidFill>
                  <a:srgbClr val="212121"/>
                </a:solidFill>
                <a:latin typeface="Arial"/>
                <a:cs typeface="Arial"/>
              </a:rPr>
              <a:t>resp</a:t>
            </a:r>
            <a:endParaRPr sz="800">
              <a:latin typeface="Arial"/>
              <a:cs typeface="Arial"/>
            </a:endParaRPr>
          </a:p>
          <a:p>
            <a:pPr marL="704850" marR="5080">
              <a:lnSpc>
                <a:spcPts val="900"/>
              </a:lnSpc>
              <a:spcBef>
                <a:spcPts val="670"/>
              </a:spcBef>
            </a:pPr>
            <a:r>
              <a:rPr sz="800" dirty="0">
                <a:solidFill>
                  <a:srgbClr val="212121"/>
                </a:solidFill>
                <a:latin typeface="Arial"/>
                <a:cs typeface="Arial"/>
              </a:rPr>
              <a:t>des séquelles : au bout de 2 à 3 ans d’évolution il n’y a plus de récupération, les lésions sont fixées.</a:t>
            </a:r>
            <a:r>
              <a:rPr sz="800" spc="-100" dirty="0">
                <a:solidFill>
                  <a:srgbClr val="212121"/>
                </a:solidFill>
                <a:latin typeface="Arial"/>
                <a:cs typeface="Arial"/>
              </a:rPr>
              <a:t> </a:t>
            </a:r>
            <a:r>
              <a:rPr sz="800" dirty="0">
                <a:solidFill>
                  <a:srgbClr val="212121"/>
                </a:solidFill>
                <a:latin typeface="Arial"/>
                <a:cs typeface="Arial"/>
              </a:rPr>
              <a:t>Elles  sont souvent graves, entraînant une infirmité définitive : atrophie musc, trbl trophiques, une rétraction  tendineuse, une paralysie, un trbl de la croissance chez</a:t>
            </a:r>
            <a:r>
              <a:rPr sz="800" spc="-105" dirty="0">
                <a:solidFill>
                  <a:srgbClr val="212121"/>
                </a:solidFill>
                <a:latin typeface="Arial"/>
                <a:cs typeface="Arial"/>
              </a:rPr>
              <a:t> </a:t>
            </a:r>
            <a:r>
              <a:rPr sz="800" dirty="0">
                <a:solidFill>
                  <a:srgbClr val="212121"/>
                </a:solidFill>
                <a:latin typeface="Arial"/>
                <a:cs typeface="Arial"/>
              </a:rPr>
              <a:t>l’enfant.</a:t>
            </a:r>
            <a:endParaRPr sz="800">
              <a:latin typeface="Arial"/>
              <a:cs typeface="Arial"/>
            </a:endParaRPr>
          </a:p>
          <a:p>
            <a:pPr marL="704850" marR="147955">
              <a:lnSpc>
                <a:spcPts val="900"/>
              </a:lnSpc>
              <a:spcBef>
                <a:spcPts val="650"/>
              </a:spcBef>
            </a:pPr>
            <a:r>
              <a:rPr sz="800" dirty="0">
                <a:solidFill>
                  <a:srgbClr val="212121"/>
                </a:solidFill>
                <a:latin typeface="Arial"/>
                <a:cs typeface="Arial"/>
              </a:rPr>
              <a:t>Un sd post­paralytique peut se développer au­delà de 15 ans d’évolution chez un sujet aux </a:t>
            </a:r>
            <a:r>
              <a:rPr sz="800" spc="-15" dirty="0">
                <a:solidFill>
                  <a:srgbClr val="212121"/>
                </a:solidFill>
                <a:latin typeface="Arial"/>
                <a:cs typeface="Arial"/>
              </a:rPr>
              <a:t>ATCDS</a:t>
            </a:r>
            <a:r>
              <a:rPr sz="800" spc="-85" dirty="0">
                <a:solidFill>
                  <a:srgbClr val="212121"/>
                </a:solidFill>
                <a:latin typeface="Arial"/>
                <a:cs typeface="Arial"/>
              </a:rPr>
              <a:t> </a:t>
            </a:r>
            <a:r>
              <a:rPr sz="800" dirty="0">
                <a:solidFill>
                  <a:srgbClr val="212121"/>
                </a:solidFill>
                <a:latin typeface="Arial"/>
                <a:cs typeface="Arial"/>
              </a:rPr>
              <a:t>de  </a:t>
            </a:r>
            <a:r>
              <a:rPr sz="800" spc="-20" dirty="0">
                <a:solidFill>
                  <a:srgbClr val="212121"/>
                </a:solidFill>
                <a:latin typeface="Arial"/>
                <a:cs typeface="Arial"/>
              </a:rPr>
              <a:t>PAA </a:t>
            </a:r>
            <a:r>
              <a:rPr sz="800" dirty="0">
                <a:solidFill>
                  <a:srgbClr val="212121"/>
                </a:solidFill>
                <a:latin typeface="Arial"/>
                <a:cs typeface="Arial"/>
              </a:rPr>
              <a:t>stabilisée ; elle est caract par une nouvelle phase d’amyotrophie</a:t>
            </a:r>
            <a:r>
              <a:rPr sz="800" spc="-85" dirty="0">
                <a:solidFill>
                  <a:srgbClr val="212121"/>
                </a:solidFill>
                <a:latin typeface="Arial"/>
                <a:cs typeface="Arial"/>
              </a:rPr>
              <a:t> </a:t>
            </a:r>
            <a:r>
              <a:rPr sz="800" dirty="0">
                <a:solidFill>
                  <a:srgbClr val="212121"/>
                </a:solidFill>
                <a:latin typeface="Arial"/>
                <a:cs typeface="Arial"/>
              </a:rPr>
              <a:t>musc.</a:t>
            </a:r>
            <a:endParaRPr sz="800">
              <a:latin typeface="Arial"/>
              <a:cs typeface="Arial"/>
            </a:endParaRPr>
          </a:p>
          <a:p>
            <a:pPr>
              <a:lnSpc>
                <a:spcPct val="100000"/>
              </a:lnSpc>
            </a:pPr>
            <a:endParaRPr sz="800">
              <a:latin typeface="Times New Roman"/>
              <a:cs typeface="Times New Roman"/>
            </a:endParaRPr>
          </a:p>
          <a:p>
            <a:pPr>
              <a:lnSpc>
                <a:spcPct val="100000"/>
              </a:lnSpc>
              <a:spcBef>
                <a:spcPts val="10"/>
              </a:spcBef>
            </a:pPr>
            <a:endParaRPr sz="950">
              <a:latin typeface="Times New Roman"/>
              <a:cs typeface="Times New Roman"/>
            </a:endParaRPr>
          </a:p>
          <a:p>
            <a:pPr marL="190500" indent="-177800">
              <a:lnSpc>
                <a:spcPct val="100000"/>
              </a:lnSpc>
              <a:buAutoNum type="alphaUcPeriod" startAt="2"/>
              <a:tabLst>
                <a:tab pos="191135" algn="l"/>
              </a:tabLst>
            </a:pPr>
            <a:r>
              <a:rPr sz="800" b="1" u="sng" dirty="0">
                <a:solidFill>
                  <a:srgbClr val="2187BA"/>
                </a:solidFill>
                <a:latin typeface="Arial"/>
                <a:cs typeface="Arial"/>
                <a:hlinkClick r:id="rId2"/>
              </a:rPr>
              <a:t>Formes</a:t>
            </a:r>
            <a:r>
              <a:rPr sz="800" b="1" u="sng" spc="-100" dirty="0">
                <a:solidFill>
                  <a:srgbClr val="2187BA"/>
                </a:solidFill>
                <a:latin typeface="Arial"/>
                <a:cs typeface="Arial"/>
                <a:hlinkClick r:id="rId2"/>
              </a:rPr>
              <a:t> </a:t>
            </a:r>
            <a:r>
              <a:rPr sz="800" b="1" u="sng" dirty="0">
                <a:solidFill>
                  <a:srgbClr val="2187BA"/>
                </a:solidFill>
                <a:latin typeface="Arial"/>
                <a:cs typeface="Arial"/>
                <a:hlinkClick r:id="rId2"/>
              </a:rPr>
              <a:t>cliniques</a:t>
            </a:r>
            <a:endParaRPr sz="800">
              <a:latin typeface="Arial"/>
              <a:cs typeface="Arial"/>
            </a:endParaRPr>
          </a:p>
          <a:p>
            <a:pPr marL="233045" lvl="1" indent="-160655">
              <a:lnSpc>
                <a:spcPct val="100000"/>
              </a:lnSpc>
              <a:spcBef>
                <a:spcPts val="590"/>
              </a:spcBef>
              <a:buAutoNum type="arabicPeriod"/>
              <a:tabLst>
                <a:tab pos="233679" algn="l"/>
              </a:tabLst>
            </a:pPr>
            <a:r>
              <a:rPr sz="800" b="1" dirty="0">
                <a:solidFill>
                  <a:srgbClr val="2187BA"/>
                </a:solidFill>
                <a:latin typeface="Arial"/>
                <a:cs typeface="Arial"/>
                <a:hlinkClick r:id="rId2"/>
              </a:rPr>
              <a:t>Formes avec atteinte</a:t>
            </a:r>
            <a:r>
              <a:rPr sz="800" b="1" spc="-105" dirty="0">
                <a:solidFill>
                  <a:srgbClr val="2187BA"/>
                </a:solidFill>
                <a:latin typeface="Arial"/>
                <a:cs typeface="Arial"/>
                <a:hlinkClick r:id="rId2"/>
              </a:rPr>
              <a:t> </a:t>
            </a:r>
            <a:r>
              <a:rPr sz="800" b="1" dirty="0">
                <a:solidFill>
                  <a:srgbClr val="2187BA"/>
                </a:solidFill>
                <a:latin typeface="Arial"/>
                <a:cs typeface="Arial"/>
                <a:hlinkClick r:id="rId2"/>
              </a:rPr>
              <a:t>neurologique</a:t>
            </a:r>
            <a:endParaRPr sz="800">
              <a:latin typeface="Arial"/>
              <a:cs typeface="Arial"/>
            </a:endParaRPr>
          </a:p>
          <a:p>
            <a:pPr marL="293370" lvl="2" indent="-161290">
              <a:lnSpc>
                <a:spcPct val="100000"/>
              </a:lnSpc>
              <a:spcBef>
                <a:spcPts val="640"/>
              </a:spcBef>
              <a:buAutoNum type="alphaLcPeriod"/>
              <a:tabLst>
                <a:tab pos="294005" algn="l"/>
              </a:tabLst>
            </a:pPr>
            <a:r>
              <a:rPr sz="800" b="1" dirty="0">
                <a:solidFill>
                  <a:srgbClr val="212121"/>
                </a:solidFill>
                <a:latin typeface="Arial"/>
                <a:cs typeface="Arial"/>
              </a:rPr>
              <a:t>Formes respiratoires (formes hautes,</a:t>
            </a:r>
            <a:r>
              <a:rPr sz="800" b="1" spc="-105" dirty="0">
                <a:solidFill>
                  <a:srgbClr val="212121"/>
                </a:solidFill>
                <a:latin typeface="Arial"/>
                <a:cs typeface="Arial"/>
              </a:rPr>
              <a:t> </a:t>
            </a:r>
            <a:r>
              <a:rPr sz="800" b="1" dirty="0">
                <a:solidFill>
                  <a:srgbClr val="212121"/>
                </a:solidFill>
                <a:latin typeface="Arial"/>
                <a:cs typeface="Arial"/>
              </a:rPr>
              <a:t>cervico­bulbaires)</a:t>
            </a:r>
            <a:endParaRPr sz="800">
              <a:latin typeface="Arial"/>
              <a:cs typeface="Arial"/>
            </a:endParaRPr>
          </a:p>
          <a:p>
            <a:pPr marL="405130" lvl="3" indent="-152400">
              <a:lnSpc>
                <a:spcPct val="100000"/>
              </a:lnSpc>
              <a:spcBef>
                <a:spcPts val="690"/>
              </a:spcBef>
              <a:buFont typeface="Symbol"/>
              <a:buChar char=""/>
              <a:tabLst>
                <a:tab pos="414020" algn="l"/>
              </a:tabLst>
            </a:pPr>
            <a:r>
              <a:rPr sz="800" dirty="0">
                <a:solidFill>
                  <a:srgbClr val="212121"/>
                </a:solidFill>
                <a:latin typeface="Arial"/>
                <a:cs typeface="Arial"/>
              </a:rPr>
              <a:t>Les plus fréquentes chez l’adulte avec mej du pronostic</a:t>
            </a:r>
            <a:r>
              <a:rPr sz="800" spc="-100" dirty="0">
                <a:solidFill>
                  <a:srgbClr val="212121"/>
                </a:solidFill>
                <a:latin typeface="Arial"/>
                <a:cs typeface="Arial"/>
              </a:rPr>
              <a:t> </a:t>
            </a:r>
            <a:r>
              <a:rPr sz="800" dirty="0">
                <a:solidFill>
                  <a:srgbClr val="212121"/>
                </a:solidFill>
                <a:latin typeface="Arial"/>
                <a:cs typeface="Arial"/>
              </a:rPr>
              <a:t>vital.</a:t>
            </a:r>
            <a:endParaRPr sz="800">
              <a:latin typeface="Arial"/>
              <a:cs typeface="Arial"/>
            </a:endParaRPr>
          </a:p>
          <a:p>
            <a:pPr lvl="3">
              <a:lnSpc>
                <a:spcPct val="100000"/>
              </a:lnSpc>
              <a:spcBef>
                <a:spcPts val="20"/>
              </a:spcBef>
              <a:buClr>
                <a:srgbClr val="212121"/>
              </a:buClr>
              <a:buFont typeface="Symbol"/>
              <a:buChar char=""/>
            </a:pPr>
            <a:endParaRPr sz="650">
              <a:latin typeface="Times New Roman"/>
              <a:cs typeface="Times New Roman"/>
            </a:endParaRPr>
          </a:p>
          <a:p>
            <a:pPr marL="405130" marR="98425" lvl="3" indent="-152400">
              <a:lnSpc>
                <a:spcPts val="900"/>
              </a:lnSpc>
              <a:spcBef>
                <a:spcPts val="5"/>
              </a:spcBef>
              <a:buFont typeface="Symbol"/>
              <a:buChar char=""/>
              <a:tabLst>
                <a:tab pos="414020" algn="l"/>
              </a:tabLst>
            </a:pPr>
            <a:r>
              <a:rPr sz="800" dirty="0">
                <a:solidFill>
                  <a:srgbClr val="212121"/>
                </a:solidFill>
                <a:latin typeface="Arial"/>
                <a:cs typeface="Arial"/>
              </a:rPr>
              <a:t>Parfois inaugurales et isolées ; ou surviennent à la phase d’extension de la forme spinale commune : on</a:t>
            </a:r>
            <a:r>
              <a:rPr sz="800" spc="-100" dirty="0">
                <a:solidFill>
                  <a:srgbClr val="212121"/>
                </a:solidFill>
                <a:latin typeface="Arial"/>
                <a:cs typeface="Arial"/>
              </a:rPr>
              <a:t> </a:t>
            </a:r>
            <a:r>
              <a:rPr sz="800" dirty="0">
                <a:solidFill>
                  <a:srgbClr val="212121"/>
                </a:solidFill>
                <a:latin typeface="Arial"/>
                <a:cs typeface="Arial"/>
              </a:rPr>
              <a:t>parle  alors de </a:t>
            </a:r>
            <a:r>
              <a:rPr sz="800" b="1" dirty="0">
                <a:solidFill>
                  <a:srgbClr val="212121"/>
                </a:solidFill>
                <a:latin typeface="Arial"/>
                <a:cs typeface="Arial"/>
              </a:rPr>
              <a:t>la forme ascendante de</a:t>
            </a:r>
            <a:r>
              <a:rPr sz="800" b="1" spc="-100" dirty="0">
                <a:solidFill>
                  <a:srgbClr val="212121"/>
                </a:solidFill>
                <a:latin typeface="Arial"/>
                <a:cs typeface="Arial"/>
              </a:rPr>
              <a:t> </a:t>
            </a:r>
            <a:r>
              <a:rPr sz="800" b="1" spc="-5" dirty="0">
                <a:solidFill>
                  <a:srgbClr val="212121"/>
                </a:solidFill>
                <a:latin typeface="Arial"/>
                <a:cs typeface="Arial"/>
              </a:rPr>
              <a:t>LANDRY</a:t>
            </a:r>
            <a:r>
              <a:rPr sz="800" spc="-5" dirty="0">
                <a:solidFill>
                  <a:srgbClr val="212121"/>
                </a:solidFill>
                <a:latin typeface="Arial"/>
                <a:cs typeface="Arial"/>
              </a:rPr>
              <a:t>.</a:t>
            </a:r>
            <a:endParaRPr sz="800">
              <a:latin typeface="Arial"/>
              <a:cs typeface="Arial"/>
            </a:endParaRPr>
          </a:p>
          <a:p>
            <a:pPr lvl="3">
              <a:lnSpc>
                <a:spcPct val="100000"/>
              </a:lnSpc>
              <a:spcBef>
                <a:spcPts val="30"/>
              </a:spcBef>
              <a:buClr>
                <a:srgbClr val="212121"/>
              </a:buClr>
              <a:buFont typeface="Symbol"/>
              <a:buChar char=""/>
            </a:pPr>
            <a:endParaRPr sz="600">
              <a:latin typeface="Times New Roman"/>
              <a:cs typeface="Times New Roman"/>
            </a:endParaRPr>
          </a:p>
          <a:p>
            <a:pPr marL="414020" lvl="3" indent="-161290">
              <a:lnSpc>
                <a:spcPct val="100000"/>
              </a:lnSpc>
              <a:buFont typeface="Symbol"/>
              <a:buChar char=""/>
              <a:tabLst>
                <a:tab pos="414020" algn="l"/>
                <a:tab pos="1057910" algn="l"/>
              </a:tabLst>
            </a:pPr>
            <a:r>
              <a:rPr sz="800" dirty="0">
                <a:solidFill>
                  <a:srgbClr val="212121"/>
                </a:solidFill>
                <a:latin typeface="Arial"/>
                <a:cs typeface="Arial"/>
              </a:rPr>
              <a:t>Caract par	une paralysie des musc</a:t>
            </a:r>
            <a:r>
              <a:rPr sz="800" spc="-100" dirty="0">
                <a:solidFill>
                  <a:srgbClr val="212121"/>
                </a:solidFill>
                <a:latin typeface="Arial"/>
                <a:cs typeface="Arial"/>
              </a:rPr>
              <a:t> </a:t>
            </a:r>
            <a:r>
              <a:rPr sz="800" dirty="0">
                <a:solidFill>
                  <a:srgbClr val="212121"/>
                </a:solidFill>
                <a:latin typeface="Arial"/>
                <a:cs typeface="Arial"/>
              </a:rPr>
              <a:t>respiratoires,</a:t>
            </a:r>
            <a:endParaRPr sz="800">
              <a:latin typeface="Arial"/>
              <a:cs typeface="Arial"/>
            </a:endParaRPr>
          </a:p>
          <a:p>
            <a:pPr marL="1005205" marR="1209040">
              <a:lnSpc>
                <a:spcPct val="161600"/>
              </a:lnSpc>
            </a:pPr>
            <a:r>
              <a:rPr sz="800" dirty="0">
                <a:solidFill>
                  <a:srgbClr val="212121"/>
                </a:solidFill>
                <a:latin typeface="Arial"/>
                <a:cs typeface="Arial"/>
              </a:rPr>
              <a:t>une atteinte des centres bulbaires avec anarchie du rythme</a:t>
            </a:r>
            <a:r>
              <a:rPr sz="800" spc="-100" dirty="0">
                <a:solidFill>
                  <a:srgbClr val="212121"/>
                </a:solidFill>
                <a:latin typeface="Arial"/>
                <a:cs typeface="Arial"/>
              </a:rPr>
              <a:t> </a:t>
            </a:r>
            <a:r>
              <a:rPr sz="800" dirty="0">
                <a:solidFill>
                  <a:srgbClr val="212121"/>
                </a:solidFill>
                <a:latin typeface="Arial"/>
                <a:cs typeface="Arial"/>
              </a:rPr>
              <a:t>respiratoire,  des trbl de la</a:t>
            </a:r>
            <a:r>
              <a:rPr sz="800" spc="-100" dirty="0">
                <a:solidFill>
                  <a:srgbClr val="212121"/>
                </a:solidFill>
                <a:latin typeface="Arial"/>
                <a:cs typeface="Arial"/>
              </a:rPr>
              <a:t> </a:t>
            </a:r>
            <a:r>
              <a:rPr sz="800" dirty="0">
                <a:solidFill>
                  <a:srgbClr val="212121"/>
                </a:solidFill>
                <a:latin typeface="Arial"/>
                <a:cs typeface="Arial"/>
              </a:rPr>
              <a:t>déglutition,</a:t>
            </a:r>
            <a:endParaRPr sz="800">
              <a:latin typeface="Arial"/>
              <a:cs typeface="Arial"/>
            </a:endParaRPr>
          </a:p>
          <a:p>
            <a:pPr marL="1005205">
              <a:lnSpc>
                <a:spcPct val="100000"/>
              </a:lnSpc>
              <a:spcBef>
                <a:spcPts val="640"/>
              </a:spcBef>
            </a:pPr>
            <a:r>
              <a:rPr sz="800" dirty="0">
                <a:solidFill>
                  <a:srgbClr val="212121"/>
                </a:solidFill>
                <a:latin typeface="Arial"/>
                <a:cs typeface="Arial"/>
              </a:rPr>
              <a:t>un encombrement</a:t>
            </a:r>
            <a:r>
              <a:rPr sz="800" spc="-105" dirty="0">
                <a:solidFill>
                  <a:srgbClr val="212121"/>
                </a:solidFill>
                <a:latin typeface="Arial"/>
                <a:cs typeface="Arial"/>
              </a:rPr>
              <a:t> </a:t>
            </a:r>
            <a:r>
              <a:rPr sz="800" dirty="0">
                <a:solidFill>
                  <a:srgbClr val="212121"/>
                </a:solidFill>
                <a:latin typeface="Arial"/>
                <a:cs typeface="Arial"/>
              </a:rPr>
              <a:t>bronchique.</a:t>
            </a:r>
            <a:endParaRPr sz="800">
              <a:latin typeface="Arial"/>
              <a:cs typeface="Arial"/>
            </a:endParaRPr>
          </a:p>
          <a:p>
            <a:pPr marL="299085" lvl="2" indent="-167005">
              <a:lnSpc>
                <a:spcPts val="930"/>
              </a:lnSpc>
              <a:spcBef>
                <a:spcPts val="590"/>
              </a:spcBef>
              <a:buAutoNum type="alphaLcPeriod" startAt="2"/>
              <a:tabLst>
                <a:tab pos="299720" algn="l"/>
              </a:tabLst>
            </a:pPr>
            <a:r>
              <a:rPr sz="800" b="1" dirty="0">
                <a:solidFill>
                  <a:srgbClr val="212121"/>
                </a:solidFill>
                <a:latin typeface="Arial"/>
                <a:cs typeface="Arial"/>
              </a:rPr>
              <a:t>Formes méningées</a:t>
            </a:r>
            <a:r>
              <a:rPr sz="800" b="1" spc="-100" dirty="0">
                <a:solidFill>
                  <a:srgbClr val="212121"/>
                </a:solidFill>
                <a:latin typeface="Arial"/>
                <a:cs typeface="Arial"/>
              </a:rPr>
              <a:t> </a:t>
            </a:r>
            <a:r>
              <a:rPr sz="800" b="1" dirty="0">
                <a:solidFill>
                  <a:srgbClr val="212121"/>
                </a:solidFill>
                <a:latin typeface="Arial"/>
                <a:cs typeface="Arial"/>
              </a:rPr>
              <a:t>pures</a:t>
            </a:r>
            <a:endParaRPr sz="800">
              <a:latin typeface="Arial"/>
              <a:cs typeface="Arial"/>
            </a:endParaRPr>
          </a:p>
          <a:p>
            <a:pPr marL="284480">
              <a:lnSpc>
                <a:spcPts val="900"/>
              </a:lnSpc>
            </a:pPr>
            <a:r>
              <a:rPr sz="800" dirty="0">
                <a:solidFill>
                  <a:srgbClr val="212121"/>
                </a:solidFill>
                <a:latin typeface="Arial"/>
                <a:cs typeface="Arial"/>
              </a:rPr>
              <a:t>Elles réalisent un tableau de méningite aiguë lymphocytaire d’évolution favorable sans</a:t>
            </a:r>
            <a:r>
              <a:rPr sz="800" spc="-105" dirty="0">
                <a:solidFill>
                  <a:srgbClr val="212121"/>
                </a:solidFill>
                <a:latin typeface="Arial"/>
                <a:cs typeface="Arial"/>
              </a:rPr>
              <a:t> </a:t>
            </a:r>
            <a:r>
              <a:rPr sz="800" dirty="0">
                <a:solidFill>
                  <a:srgbClr val="212121"/>
                </a:solidFill>
                <a:latin typeface="Arial"/>
                <a:cs typeface="Arial"/>
              </a:rPr>
              <a:t>paralysie.</a:t>
            </a:r>
            <a:endParaRPr sz="800">
              <a:latin typeface="Arial"/>
              <a:cs typeface="Arial"/>
            </a:endParaRPr>
          </a:p>
          <a:p>
            <a:pPr marL="306070" lvl="2" indent="-173990">
              <a:lnSpc>
                <a:spcPts val="930"/>
              </a:lnSpc>
              <a:buAutoNum type="alphaLcPeriod" startAt="3"/>
              <a:tabLst>
                <a:tab pos="306705" algn="l"/>
              </a:tabLst>
            </a:pPr>
            <a:r>
              <a:rPr sz="800" b="1" dirty="0">
                <a:solidFill>
                  <a:srgbClr val="212121"/>
                </a:solidFill>
                <a:latin typeface="Arial"/>
                <a:cs typeface="Arial"/>
              </a:rPr>
              <a:t>Formes</a:t>
            </a:r>
            <a:r>
              <a:rPr sz="800" b="1" spc="-100" dirty="0">
                <a:solidFill>
                  <a:srgbClr val="212121"/>
                </a:solidFill>
                <a:latin typeface="Arial"/>
                <a:cs typeface="Arial"/>
              </a:rPr>
              <a:t> </a:t>
            </a:r>
            <a:r>
              <a:rPr sz="800" b="1" dirty="0">
                <a:solidFill>
                  <a:srgbClr val="212121"/>
                </a:solidFill>
                <a:latin typeface="Arial"/>
                <a:cs typeface="Arial"/>
              </a:rPr>
              <a:t>encéphalitiques</a:t>
            </a:r>
            <a:endParaRPr sz="800">
              <a:latin typeface="Arial"/>
              <a:cs typeface="Arial"/>
            </a:endParaRPr>
          </a:p>
          <a:p>
            <a:pPr marL="284480">
              <a:lnSpc>
                <a:spcPct val="100000"/>
              </a:lnSpc>
              <a:spcBef>
                <a:spcPts val="590"/>
              </a:spcBef>
            </a:pPr>
            <a:r>
              <a:rPr sz="800" spc="-15" dirty="0">
                <a:solidFill>
                  <a:srgbClr val="212121"/>
                </a:solidFill>
                <a:latin typeface="Arial"/>
                <a:cs typeface="Arial"/>
              </a:rPr>
              <a:t>Tableaux </a:t>
            </a:r>
            <a:r>
              <a:rPr sz="800" dirty="0">
                <a:solidFill>
                  <a:srgbClr val="212121"/>
                </a:solidFill>
                <a:latin typeface="Arial"/>
                <a:cs typeface="Arial"/>
              </a:rPr>
              <a:t>d’ataxie aiguë, de sd</a:t>
            </a:r>
            <a:r>
              <a:rPr sz="800" spc="-55" dirty="0">
                <a:solidFill>
                  <a:srgbClr val="212121"/>
                </a:solidFill>
                <a:latin typeface="Arial"/>
                <a:cs typeface="Arial"/>
              </a:rPr>
              <a:t> </a:t>
            </a:r>
            <a:r>
              <a:rPr sz="800" dirty="0">
                <a:solidFill>
                  <a:srgbClr val="212121"/>
                </a:solidFill>
                <a:latin typeface="Arial"/>
                <a:cs typeface="Arial"/>
              </a:rPr>
              <a:t>parkinsonien.</a:t>
            </a:r>
            <a:endParaRPr sz="800">
              <a:latin typeface="Arial"/>
              <a:cs typeface="Arial"/>
            </a:endParaRPr>
          </a:p>
          <a:p>
            <a:pPr marL="233045" lvl="1" indent="-160655">
              <a:lnSpc>
                <a:spcPct val="100000"/>
              </a:lnSpc>
              <a:spcBef>
                <a:spcPts val="640"/>
              </a:spcBef>
              <a:buAutoNum type="arabicPeriod" startAt="2"/>
              <a:tabLst>
                <a:tab pos="233679" algn="l"/>
              </a:tabLst>
            </a:pPr>
            <a:r>
              <a:rPr sz="800" b="1" dirty="0">
                <a:solidFill>
                  <a:srgbClr val="212121"/>
                </a:solidFill>
                <a:latin typeface="Arial"/>
                <a:cs typeface="Arial"/>
              </a:rPr>
              <a:t>Formes sans atteinte</a:t>
            </a:r>
            <a:r>
              <a:rPr sz="800" b="1" spc="-105" dirty="0">
                <a:solidFill>
                  <a:srgbClr val="212121"/>
                </a:solidFill>
                <a:latin typeface="Arial"/>
                <a:cs typeface="Arial"/>
              </a:rPr>
              <a:t> </a:t>
            </a:r>
            <a:r>
              <a:rPr sz="800" b="1" dirty="0">
                <a:solidFill>
                  <a:srgbClr val="212121"/>
                </a:solidFill>
                <a:latin typeface="Arial"/>
                <a:cs typeface="Arial"/>
              </a:rPr>
              <a:t>neurologique</a:t>
            </a:r>
            <a:endParaRPr sz="800">
              <a:latin typeface="Arial"/>
              <a:cs typeface="Arial"/>
            </a:endParaRPr>
          </a:p>
          <a:p>
            <a:pPr marL="405130" indent="-152400">
              <a:lnSpc>
                <a:spcPct val="100000"/>
              </a:lnSpc>
              <a:spcBef>
                <a:spcPts val="690"/>
              </a:spcBef>
              <a:buFont typeface="Symbol"/>
              <a:buChar char=""/>
              <a:tabLst>
                <a:tab pos="414020" algn="l"/>
              </a:tabLst>
            </a:pPr>
            <a:r>
              <a:rPr sz="800" dirty="0">
                <a:solidFill>
                  <a:srgbClr val="212121"/>
                </a:solidFill>
                <a:latin typeface="Arial"/>
                <a:cs typeface="Arial"/>
              </a:rPr>
              <a:t>Formes pseudo­grippales : rhino­pharyngite ou angine avec fièvre, céphalées,</a:t>
            </a:r>
            <a:r>
              <a:rPr sz="800" spc="-100" dirty="0">
                <a:solidFill>
                  <a:srgbClr val="212121"/>
                </a:solidFill>
                <a:latin typeface="Arial"/>
                <a:cs typeface="Arial"/>
              </a:rPr>
              <a:t> </a:t>
            </a:r>
            <a:r>
              <a:rPr sz="800" dirty="0">
                <a:solidFill>
                  <a:srgbClr val="212121"/>
                </a:solidFill>
                <a:latin typeface="Arial"/>
                <a:cs typeface="Arial"/>
              </a:rPr>
              <a:t>courbatures</a:t>
            </a:r>
            <a:endParaRPr sz="800">
              <a:latin typeface="Arial"/>
              <a:cs typeface="Arial"/>
            </a:endParaRPr>
          </a:p>
          <a:p>
            <a:pPr>
              <a:lnSpc>
                <a:spcPct val="100000"/>
              </a:lnSpc>
              <a:spcBef>
                <a:spcPts val="20"/>
              </a:spcBef>
              <a:buClr>
                <a:srgbClr val="212121"/>
              </a:buClr>
              <a:buFont typeface="Symbol"/>
              <a:buChar char=""/>
            </a:pPr>
            <a:endParaRPr sz="650">
              <a:latin typeface="Times New Roman"/>
              <a:cs typeface="Times New Roman"/>
            </a:endParaRPr>
          </a:p>
          <a:p>
            <a:pPr marL="405130" marR="99060" indent="-152400">
              <a:lnSpc>
                <a:spcPts val="900"/>
              </a:lnSpc>
              <a:spcBef>
                <a:spcPts val="5"/>
              </a:spcBef>
              <a:buFont typeface="Symbol"/>
              <a:buChar char=""/>
              <a:tabLst>
                <a:tab pos="414020" algn="l"/>
              </a:tabLst>
            </a:pPr>
            <a:r>
              <a:rPr sz="800" dirty="0">
                <a:solidFill>
                  <a:srgbClr val="212121"/>
                </a:solidFill>
                <a:latin typeface="Arial"/>
                <a:cs typeface="Arial"/>
              </a:rPr>
              <a:t>Formes digestives : diarrhée fébrile avec ou sans vomissements et myalgies, sd dlrx abd pouvant simuler</a:t>
            </a:r>
            <a:r>
              <a:rPr sz="800" spc="-100" dirty="0">
                <a:solidFill>
                  <a:srgbClr val="212121"/>
                </a:solidFill>
                <a:latin typeface="Arial"/>
                <a:cs typeface="Arial"/>
              </a:rPr>
              <a:t> </a:t>
            </a:r>
            <a:r>
              <a:rPr sz="800" dirty="0">
                <a:solidFill>
                  <a:srgbClr val="212121"/>
                </a:solidFill>
                <a:latin typeface="Arial"/>
                <a:cs typeface="Arial"/>
              </a:rPr>
              <a:t>une  appendicite ou une</a:t>
            </a:r>
            <a:r>
              <a:rPr sz="800" spc="-100" dirty="0">
                <a:solidFill>
                  <a:srgbClr val="212121"/>
                </a:solidFill>
                <a:latin typeface="Arial"/>
                <a:cs typeface="Arial"/>
              </a:rPr>
              <a:t> </a:t>
            </a:r>
            <a:r>
              <a:rPr sz="800" dirty="0">
                <a:solidFill>
                  <a:srgbClr val="212121"/>
                </a:solidFill>
                <a:latin typeface="Arial"/>
                <a:cs typeface="Arial"/>
              </a:rPr>
              <a:t>péritonite</a:t>
            </a:r>
            <a:endParaRPr sz="800">
              <a:latin typeface="Arial"/>
              <a:cs typeface="Arial"/>
            </a:endParaRPr>
          </a:p>
          <a:p>
            <a:pPr>
              <a:lnSpc>
                <a:spcPct val="100000"/>
              </a:lnSpc>
              <a:spcBef>
                <a:spcPts val="30"/>
              </a:spcBef>
              <a:buClr>
                <a:srgbClr val="212121"/>
              </a:buClr>
              <a:buFont typeface="Symbol"/>
              <a:buChar char=""/>
            </a:pPr>
            <a:endParaRPr sz="600">
              <a:latin typeface="Times New Roman"/>
              <a:cs typeface="Times New Roman"/>
            </a:endParaRPr>
          </a:p>
          <a:p>
            <a:pPr marL="414020" indent="-161290">
              <a:lnSpc>
                <a:spcPct val="100000"/>
              </a:lnSpc>
              <a:buFont typeface="Symbol"/>
              <a:buChar char=""/>
              <a:tabLst>
                <a:tab pos="414020" algn="l"/>
              </a:tabLst>
            </a:pPr>
            <a:r>
              <a:rPr sz="800" dirty="0">
                <a:solidFill>
                  <a:srgbClr val="212121"/>
                </a:solidFill>
                <a:latin typeface="Arial"/>
                <a:cs typeface="Arial"/>
              </a:rPr>
              <a:t>Formes cardiaques : myo­péricardite poliomyélitique</a:t>
            </a:r>
            <a:r>
              <a:rPr sz="800" spc="-100" dirty="0">
                <a:solidFill>
                  <a:srgbClr val="212121"/>
                </a:solidFill>
                <a:latin typeface="Arial"/>
                <a:cs typeface="Arial"/>
              </a:rPr>
              <a:t> </a:t>
            </a:r>
            <a:r>
              <a:rPr sz="800" dirty="0">
                <a:solidFill>
                  <a:srgbClr val="212121"/>
                </a:solidFill>
                <a:latin typeface="Arial"/>
                <a:cs typeface="Arial"/>
              </a:rPr>
              <a:t>isolée</a:t>
            </a:r>
            <a:endParaRPr sz="800">
              <a:latin typeface="Arial"/>
              <a:cs typeface="Arial"/>
            </a:endParaRPr>
          </a:p>
          <a:p>
            <a:pPr marL="414020" indent="-161290">
              <a:lnSpc>
                <a:spcPct val="100000"/>
              </a:lnSpc>
              <a:spcBef>
                <a:spcPts val="690"/>
              </a:spcBef>
              <a:buFont typeface="Symbol"/>
              <a:buChar char=""/>
              <a:tabLst>
                <a:tab pos="414020" algn="l"/>
              </a:tabLst>
            </a:pPr>
            <a:r>
              <a:rPr sz="800" dirty="0">
                <a:solidFill>
                  <a:srgbClr val="212121"/>
                </a:solidFill>
                <a:latin typeface="Arial"/>
                <a:cs typeface="Arial"/>
              </a:rPr>
              <a:t>Formes fébriles</a:t>
            </a:r>
            <a:r>
              <a:rPr sz="800" spc="-100" dirty="0">
                <a:solidFill>
                  <a:srgbClr val="212121"/>
                </a:solidFill>
                <a:latin typeface="Arial"/>
                <a:cs typeface="Arial"/>
              </a:rPr>
              <a:t> </a:t>
            </a:r>
            <a:r>
              <a:rPr sz="800" dirty="0">
                <a:solidFill>
                  <a:srgbClr val="212121"/>
                </a:solidFill>
                <a:latin typeface="Arial"/>
                <a:cs typeface="Arial"/>
              </a:rPr>
              <a:t>pures</a:t>
            </a:r>
            <a:endParaRPr sz="800">
              <a:latin typeface="Arial"/>
              <a:cs typeface="Arial"/>
            </a:endParaRPr>
          </a:p>
          <a:p>
            <a:pPr>
              <a:lnSpc>
                <a:spcPct val="100000"/>
              </a:lnSpc>
              <a:spcBef>
                <a:spcPts val="20"/>
              </a:spcBef>
              <a:buClr>
                <a:srgbClr val="212121"/>
              </a:buClr>
              <a:buFont typeface="Symbol"/>
              <a:buChar char=""/>
            </a:pPr>
            <a:endParaRPr sz="650">
              <a:latin typeface="Times New Roman"/>
              <a:cs typeface="Times New Roman"/>
            </a:endParaRPr>
          </a:p>
          <a:p>
            <a:pPr marL="405130" marR="70485" indent="-152400">
              <a:lnSpc>
                <a:spcPts val="900"/>
              </a:lnSpc>
              <a:spcBef>
                <a:spcPts val="5"/>
              </a:spcBef>
              <a:buFont typeface="Symbol"/>
              <a:buChar char=""/>
              <a:tabLst>
                <a:tab pos="414020" algn="l"/>
              </a:tabLst>
            </a:pPr>
            <a:r>
              <a:rPr sz="800" dirty="0">
                <a:solidFill>
                  <a:srgbClr val="212121"/>
                </a:solidFill>
                <a:latin typeface="Arial"/>
                <a:cs typeface="Arial"/>
              </a:rPr>
              <a:t>Formes inapparentes ou asymptomatiques : ce sont les plus fréquentes (90­95% des cas) ; elles ont un</a:t>
            </a:r>
            <a:r>
              <a:rPr sz="800" spc="-100" dirty="0">
                <a:solidFill>
                  <a:srgbClr val="212121"/>
                </a:solidFill>
                <a:latin typeface="Arial"/>
                <a:cs typeface="Arial"/>
              </a:rPr>
              <a:t> </a:t>
            </a:r>
            <a:r>
              <a:rPr sz="800" dirty="0">
                <a:solidFill>
                  <a:srgbClr val="212121"/>
                </a:solidFill>
                <a:latin typeface="Arial"/>
                <a:cs typeface="Arial"/>
              </a:rPr>
              <a:t>intérêt  épidémiologique.</a:t>
            </a:r>
            <a:endParaRPr sz="800">
              <a:latin typeface="Arial"/>
              <a:cs typeface="Arial"/>
            </a:endParaRPr>
          </a:p>
          <a:p>
            <a:pPr marL="233045" indent="-160655">
              <a:lnSpc>
                <a:spcPct val="100000"/>
              </a:lnSpc>
              <a:spcBef>
                <a:spcPts val="620"/>
              </a:spcBef>
              <a:buAutoNum type="arabicPeriod" startAt="3"/>
              <a:tabLst>
                <a:tab pos="233679" algn="l"/>
              </a:tabLst>
            </a:pPr>
            <a:r>
              <a:rPr sz="800" b="1" dirty="0">
                <a:solidFill>
                  <a:srgbClr val="2187BA"/>
                </a:solidFill>
                <a:latin typeface="Arial"/>
                <a:cs typeface="Arial"/>
                <a:hlinkClick r:id="rId2"/>
              </a:rPr>
              <a:t>Formes selon l’âge : Risque accru des formes</a:t>
            </a:r>
            <a:r>
              <a:rPr sz="800" b="1" spc="-105" dirty="0">
                <a:solidFill>
                  <a:srgbClr val="2187BA"/>
                </a:solidFill>
                <a:latin typeface="Arial"/>
                <a:cs typeface="Arial"/>
                <a:hlinkClick r:id="rId2"/>
              </a:rPr>
              <a:t> </a:t>
            </a:r>
            <a:r>
              <a:rPr sz="800" b="1" dirty="0">
                <a:solidFill>
                  <a:srgbClr val="2187BA"/>
                </a:solidFill>
                <a:latin typeface="Arial"/>
                <a:cs typeface="Arial"/>
                <a:hlinkClick r:id="rId2"/>
              </a:rPr>
              <a:t>respiratoires</a:t>
            </a:r>
            <a:endParaRPr sz="800">
              <a:latin typeface="Arial"/>
              <a:cs typeface="Arial"/>
            </a:endParaRPr>
          </a:p>
          <a:p>
            <a:pPr marL="233045" indent="-160655">
              <a:lnSpc>
                <a:spcPct val="100000"/>
              </a:lnSpc>
              <a:spcBef>
                <a:spcPts val="590"/>
              </a:spcBef>
              <a:buAutoNum type="arabicPeriod" startAt="3"/>
              <a:tabLst>
                <a:tab pos="233679" algn="l"/>
              </a:tabLst>
            </a:pPr>
            <a:r>
              <a:rPr sz="800" b="1" dirty="0">
                <a:solidFill>
                  <a:srgbClr val="2187BA"/>
                </a:solidFill>
                <a:latin typeface="Arial"/>
                <a:cs typeface="Arial"/>
                <a:hlinkClick r:id="rId2"/>
              </a:rPr>
              <a:t>Formes selon le</a:t>
            </a:r>
            <a:r>
              <a:rPr sz="800" b="1" spc="-100" dirty="0">
                <a:solidFill>
                  <a:srgbClr val="2187BA"/>
                </a:solidFill>
                <a:latin typeface="Arial"/>
                <a:cs typeface="Arial"/>
                <a:hlinkClick r:id="rId2"/>
              </a:rPr>
              <a:t> </a:t>
            </a:r>
            <a:r>
              <a:rPr sz="800" b="1" dirty="0">
                <a:solidFill>
                  <a:srgbClr val="2187BA"/>
                </a:solidFill>
                <a:latin typeface="Arial"/>
                <a:cs typeface="Arial"/>
                <a:hlinkClick r:id="rId2"/>
              </a:rPr>
              <a:t>terrain</a:t>
            </a:r>
            <a:endParaRPr sz="800">
              <a:latin typeface="Arial"/>
              <a:cs typeface="Arial"/>
            </a:endParaRPr>
          </a:p>
          <a:p>
            <a:pPr marL="414020" lvl="1" indent="-161290">
              <a:lnSpc>
                <a:spcPct val="100000"/>
              </a:lnSpc>
              <a:spcBef>
                <a:spcPts val="690"/>
              </a:spcBef>
              <a:buFont typeface="Symbol"/>
              <a:buChar char=""/>
              <a:tabLst>
                <a:tab pos="414020" algn="l"/>
              </a:tabLst>
            </a:pPr>
            <a:r>
              <a:rPr sz="800" b="1" dirty="0">
                <a:solidFill>
                  <a:srgbClr val="212121"/>
                </a:solidFill>
                <a:latin typeface="Arial"/>
                <a:cs typeface="Arial"/>
              </a:rPr>
              <a:t>Forme du</a:t>
            </a:r>
            <a:r>
              <a:rPr sz="800" b="1" spc="-100" dirty="0">
                <a:solidFill>
                  <a:srgbClr val="212121"/>
                </a:solidFill>
                <a:latin typeface="Arial"/>
                <a:cs typeface="Arial"/>
              </a:rPr>
              <a:t> </a:t>
            </a:r>
            <a:r>
              <a:rPr sz="800" b="1" dirty="0">
                <a:solidFill>
                  <a:srgbClr val="212121"/>
                </a:solidFill>
                <a:latin typeface="Arial"/>
                <a:cs typeface="Arial"/>
              </a:rPr>
              <a:t>NRS</a:t>
            </a:r>
            <a:endParaRPr sz="800">
              <a:latin typeface="Arial"/>
              <a:cs typeface="Arial"/>
            </a:endParaRPr>
          </a:p>
          <a:p>
            <a:pPr lvl="1">
              <a:lnSpc>
                <a:spcPct val="100000"/>
              </a:lnSpc>
              <a:spcBef>
                <a:spcPts val="30"/>
              </a:spcBef>
              <a:buClr>
                <a:srgbClr val="212121"/>
              </a:buClr>
              <a:buFont typeface="Symbol"/>
              <a:buChar char=""/>
            </a:pPr>
            <a:endParaRPr sz="600">
              <a:latin typeface="Times New Roman"/>
              <a:cs typeface="Times New Roman"/>
            </a:endParaRPr>
          </a:p>
          <a:p>
            <a:pPr marL="704850" marR="212090">
              <a:lnSpc>
                <a:spcPts val="900"/>
              </a:lnSpc>
            </a:pPr>
            <a:r>
              <a:rPr sz="800" dirty="0">
                <a:solidFill>
                  <a:srgbClr val="212121"/>
                </a:solidFill>
                <a:latin typeface="Arial"/>
                <a:cs typeface="Arial"/>
              </a:rPr>
              <a:t>Sur ce terrain, la phase pré­paralytique peut manquer (c'est la classique paralysie de matin ou </a:t>
            </a:r>
            <a:r>
              <a:rPr sz="800" b="1" dirty="0">
                <a:solidFill>
                  <a:srgbClr val="212121"/>
                </a:solidFill>
                <a:latin typeface="Arial"/>
                <a:cs typeface="Arial"/>
              </a:rPr>
              <a:t>sd</a:t>
            </a:r>
            <a:r>
              <a:rPr sz="800" b="1" spc="-100" dirty="0">
                <a:solidFill>
                  <a:srgbClr val="212121"/>
                </a:solidFill>
                <a:latin typeface="Arial"/>
                <a:cs typeface="Arial"/>
              </a:rPr>
              <a:t> </a:t>
            </a:r>
            <a:r>
              <a:rPr sz="800" b="1" dirty="0">
                <a:solidFill>
                  <a:srgbClr val="212121"/>
                </a:solidFill>
                <a:latin typeface="Arial"/>
                <a:cs typeface="Arial"/>
              </a:rPr>
              <a:t>de  WEST</a:t>
            </a:r>
            <a:r>
              <a:rPr sz="800" dirty="0">
                <a:solidFill>
                  <a:srgbClr val="212121"/>
                </a:solidFill>
                <a:latin typeface="Arial"/>
                <a:cs typeface="Arial"/>
              </a:rPr>
              <a:t>)</a:t>
            </a:r>
            <a:endParaRPr sz="800">
              <a:latin typeface="Arial"/>
              <a:cs typeface="Arial"/>
            </a:endParaRPr>
          </a:p>
          <a:p>
            <a:pPr marL="1005205" marR="2435860" indent="-300355">
              <a:lnSpc>
                <a:spcPts val="1550"/>
              </a:lnSpc>
              <a:spcBef>
                <a:spcPts val="130"/>
              </a:spcBef>
            </a:pPr>
            <a:r>
              <a:rPr sz="800" dirty="0">
                <a:solidFill>
                  <a:srgbClr val="212121"/>
                </a:solidFill>
                <a:latin typeface="Arial"/>
                <a:cs typeface="Arial"/>
              </a:rPr>
              <a:t>et les séquelles sont plus fréquentes et plus</a:t>
            </a:r>
            <a:r>
              <a:rPr sz="800" spc="-100" dirty="0">
                <a:solidFill>
                  <a:srgbClr val="212121"/>
                </a:solidFill>
                <a:latin typeface="Arial"/>
                <a:cs typeface="Arial"/>
              </a:rPr>
              <a:t> </a:t>
            </a:r>
            <a:r>
              <a:rPr sz="800" dirty="0">
                <a:solidFill>
                  <a:srgbClr val="212121"/>
                </a:solidFill>
                <a:latin typeface="Arial"/>
                <a:cs typeface="Arial"/>
              </a:rPr>
              <a:t>graves  raccourcissement d’un</a:t>
            </a:r>
            <a:r>
              <a:rPr sz="800" spc="-85" dirty="0">
                <a:solidFill>
                  <a:srgbClr val="212121"/>
                </a:solidFill>
                <a:latin typeface="Arial"/>
                <a:cs typeface="Arial"/>
              </a:rPr>
              <a:t> </a:t>
            </a:r>
            <a:r>
              <a:rPr sz="800" spc="-15" dirty="0">
                <a:solidFill>
                  <a:srgbClr val="212121"/>
                </a:solidFill>
                <a:latin typeface="Arial"/>
                <a:cs typeface="Arial"/>
              </a:rPr>
              <a:t>mbr,</a:t>
            </a:r>
            <a:endParaRPr sz="800">
              <a:latin typeface="Arial"/>
              <a:cs typeface="Arial"/>
            </a:endParaRPr>
          </a:p>
          <a:p>
            <a:pPr marL="1005205" marR="60960">
              <a:lnSpc>
                <a:spcPts val="900"/>
              </a:lnSpc>
              <a:spcBef>
                <a:spcPts val="570"/>
              </a:spcBef>
            </a:pPr>
            <a:r>
              <a:rPr sz="800" dirty="0">
                <a:solidFill>
                  <a:srgbClr val="212121"/>
                </a:solidFill>
                <a:latin typeface="Arial"/>
                <a:cs typeface="Arial"/>
              </a:rPr>
              <a:t>déformation des pieds, des mains, des hanches avec risque de luxation, du rachis avec risque</a:t>
            </a:r>
            <a:r>
              <a:rPr sz="800" spc="-100" dirty="0">
                <a:solidFill>
                  <a:srgbClr val="212121"/>
                </a:solidFill>
                <a:latin typeface="Arial"/>
                <a:cs typeface="Arial"/>
              </a:rPr>
              <a:t> </a:t>
            </a:r>
            <a:r>
              <a:rPr sz="800" dirty="0">
                <a:solidFill>
                  <a:srgbClr val="212121"/>
                </a:solidFill>
                <a:latin typeface="Arial"/>
                <a:cs typeface="Arial"/>
              </a:rPr>
              <a:t>de  scoliose.</a:t>
            </a:r>
            <a:endParaRPr sz="800">
              <a:latin typeface="Arial"/>
              <a:cs typeface="Arial"/>
            </a:endParaRPr>
          </a:p>
          <a:p>
            <a:pPr marL="414020" lvl="1" indent="-161290">
              <a:lnSpc>
                <a:spcPct val="100000"/>
              </a:lnSpc>
              <a:spcBef>
                <a:spcPts val="670"/>
              </a:spcBef>
              <a:buFont typeface="Symbol"/>
              <a:buChar char=""/>
              <a:tabLst>
                <a:tab pos="414020" algn="l"/>
              </a:tabLst>
            </a:pPr>
            <a:r>
              <a:rPr sz="800" b="1" dirty="0">
                <a:solidFill>
                  <a:srgbClr val="212121"/>
                </a:solidFill>
                <a:latin typeface="Arial"/>
                <a:cs typeface="Arial"/>
              </a:rPr>
              <a:t>Forme de la femme</a:t>
            </a:r>
            <a:r>
              <a:rPr sz="800" b="1" spc="-100" dirty="0">
                <a:solidFill>
                  <a:srgbClr val="212121"/>
                </a:solidFill>
                <a:latin typeface="Arial"/>
                <a:cs typeface="Arial"/>
              </a:rPr>
              <a:t> </a:t>
            </a:r>
            <a:r>
              <a:rPr sz="800" b="1" dirty="0">
                <a:solidFill>
                  <a:srgbClr val="212121"/>
                </a:solidFill>
                <a:latin typeface="Arial"/>
                <a:cs typeface="Arial"/>
              </a:rPr>
              <a:t>enceinte</a:t>
            </a:r>
            <a:endParaRPr sz="800">
              <a:latin typeface="Arial"/>
              <a:cs typeface="Arial"/>
            </a:endParaRPr>
          </a:p>
          <a:p>
            <a:pPr marL="704850" marR="807720">
              <a:lnSpc>
                <a:spcPts val="1600"/>
              </a:lnSpc>
              <a:spcBef>
                <a:spcPts val="110"/>
              </a:spcBef>
            </a:pPr>
            <a:r>
              <a:rPr sz="800" dirty="0">
                <a:solidFill>
                  <a:srgbClr val="212121"/>
                </a:solidFill>
                <a:latin typeface="Arial"/>
                <a:cs typeface="Arial"/>
              </a:rPr>
              <a:t>le risque de paralysie est plus important chez celles qui sont en contact avec des</a:t>
            </a:r>
            <a:r>
              <a:rPr sz="800" spc="-100" dirty="0">
                <a:solidFill>
                  <a:srgbClr val="212121"/>
                </a:solidFill>
                <a:latin typeface="Arial"/>
                <a:cs typeface="Arial"/>
              </a:rPr>
              <a:t> </a:t>
            </a:r>
            <a:r>
              <a:rPr sz="800" dirty="0">
                <a:solidFill>
                  <a:srgbClr val="212121"/>
                </a:solidFill>
                <a:latin typeface="Arial"/>
                <a:cs typeface="Arial"/>
              </a:rPr>
              <a:t>sujets  atteints, que chez les autres femmes ou hommes exposés à la</a:t>
            </a:r>
            <a:r>
              <a:rPr sz="800" spc="-105" dirty="0">
                <a:solidFill>
                  <a:srgbClr val="212121"/>
                </a:solidFill>
                <a:latin typeface="Arial"/>
                <a:cs typeface="Arial"/>
              </a:rPr>
              <a:t> </a:t>
            </a:r>
            <a:r>
              <a:rPr sz="800" dirty="0">
                <a:solidFill>
                  <a:srgbClr val="212121"/>
                </a:solidFill>
                <a:latin typeface="Arial"/>
                <a:cs typeface="Arial"/>
              </a:rPr>
              <a:t>maladie.</a:t>
            </a:r>
            <a:endParaRPr sz="800">
              <a:latin typeface="Arial"/>
              <a:cs typeface="Arial"/>
            </a:endParaRPr>
          </a:p>
          <a:p>
            <a:pPr marL="704850" marR="22860">
              <a:lnSpc>
                <a:spcPts val="900"/>
              </a:lnSpc>
              <a:spcBef>
                <a:spcPts val="509"/>
              </a:spcBef>
            </a:pPr>
            <a:r>
              <a:rPr sz="800" dirty="0">
                <a:solidFill>
                  <a:srgbClr val="212121"/>
                </a:solidFill>
                <a:latin typeface="Arial"/>
                <a:cs typeface="Arial"/>
              </a:rPr>
              <a:t>Le poliovirus peut traverser le placenta ; mais on n'a jamais observé une atteinte fœtale lors de</a:t>
            </a:r>
            <a:r>
              <a:rPr sz="800" spc="-100" dirty="0">
                <a:solidFill>
                  <a:srgbClr val="212121"/>
                </a:solidFill>
                <a:latin typeface="Arial"/>
                <a:cs typeface="Arial"/>
              </a:rPr>
              <a:t> </a:t>
            </a:r>
            <a:r>
              <a:rPr sz="800" dirty="0">
                <a:solidFill>
                  <a:srgbClr val="212121"/>
                </a:solidFill>
                <a:latin typeface="Arial"/>
                <a:cs typeface="Arial"/>
              </a:rPr>
              <a:t>l'infection  de la</a:t>
            </a:r>
            <a:r>
              <a:rPr sz="800" spc="-100" dirty="0">
                <a:solidFill>
                  <a:srgbClr val="212121"/>
                </a:solidFill>
                <a:latin typeface="Arial"/>
                <a:cs typeface="Arial"/>
              </a:rPr>
              <a:t> </a:t>
            </a:r>
            <a:r>
              <a:rPr sz="800" dirty="0">
                <a:solidFill>
                  <a:srgbClr val="212121"/>
                </a:solidFill>
                <a:latin typeface="Arial"/>
                <a:cs typeface="Arial"/>
              </a:rPr>
              <a:t>mère</a:t>
            </a:r>
            <a:endParaRPr sz="800">
              <a:latin typeface="Arial"/>
              <a:cs typeface="Arial"/>
            </a:endParaRPr>
          </a:p>
          <a:p>
            <a:pPr marL="414020" lvl="1" indent="-161290">
              <a:lnSpc>
                <a:spcPct val="100000"/>
              </a:lnSpc>
              <a:spcBef>
                <a:spcPts val="670"/>
              </a:spcBef>
              <a:buFont typeface="Symbol"/>
              <a:buChar char=""/>
              <a:tabLst>
                <a:tab pos="414020" algn="l"/>
              </a:tabLst>
            </a:pPr>
            <a:r>
              <a:rPr sz="800" b="1" dirty="0">
                <a:solidFill>
                  <a:srgbClr val="212121"/>
                </a:solidFill>
                <a:latin typeface="Arial"/>
                <a:cs typeface="Arial"/>
              </a:rPr>
              <a:t>Adulte </a:t>
            </a:r>
            <a:r>
              <a:rPr sz="800" dirty="0">
                <a:solidFill>
                  <a:srgbClr val="212121"/>
                </a:solidFill>
                <a:latin typeface="Arial"/>
                <a:cs typeface="Arial"/>
              </a:rPr>
              <a:t>: grave, formes hautes fréquentes et séquelles</a:t>
            </a:r>
            <a:r>
              <a:rPr sz="800" spc="-105" dirty="0">
                <a:solidFill>
                  <a:srgbClr val="212121"/>
                </a:solidFill>
                <a:latin typeface="Arial"/>
                <a:cs typeface="Arial"/>
              </a:rPr>
              <a:t> </a:t>
            </a:r>
            <a:r>
              <a:rPr sz="800" dirty="0">
                <a:solidFill>
                  <a:srgbClr val="212121"/>
                </a:solidFill>
                <a:latin typeface="Arial"/>
                <a:cs typeface="Arial"/>
              </a:rPr>
              <a:t>importantes</a:t>
            </a:r>
            <a:endParaRPr sz="800">
              <a:latin typeface="Arial"/>
              <a:cs typeface="Arial"/>
            </a:endParaRPr>
          </a:p>
        </p:txBody>
      </p:sp>
      <p:sp>
        <p:nvSpPr>
          <p:cNvPr id="6" name="object 6"/>
          <p:cNvSpPr txBox="1"/>
          <p:nvPr/>
        </p:nvSpPr>
        <p:spPr>
          <a:xfrm>
            <a:off x="471396" y="9101386"/>
            <a:ext cx="4996815" cy="1195070"/>
          </a:xfrm>
          <a:prstGeom prst="rect">
            <a:avLst/>
          </a:prstGeom>
        </p:spPr>
        <p:txBody>
          <a:bodyPr vert="horz" wrap="square" lIns="0" tIns="0" rIns="0" bIns="0" rtlCol="0">
            <a:spAutoFit/>
          </a:bodyPr>
          <a:lstStyle/>
          <a:p>
            <a:pPr marL="405130">
              <a:lnSpc>
                <a:spcPts val="930"/>
              </a:lnSpc>
              <a:tabLst>
                <a:tab pos="670560" algn="l"/>
              </a:tabLst>
            </a:pPr>
            <a:r>
              <a:rPr sz="800" b="1" dirty="0">
                <a:solidFill>
                  <a:srgbClr val="2187BA"/>
                </a:solidFill>
                <a:latin typeface="Arial"/>
                <a:cs typeface="Arial"/>
                <a:hlinkClick r:id="rId2"/>
              </a:rPr>
              <a:t>III.	DIAGNOSTIC</a:t>
            </a:r>
            <a:endParaRPr sz="800">
              <a:latin typeface="Arial"/>
              <a:cs typeface="Arial"/>
            </a:endParaRPr>
          </a:p>
          <a:p>
            <a:pPr marL="177800" indent="-165100">
              <a:lnSpc>
                <a:spcPts val="930"/>
              </a:lnSpc>
              <a:buAutoNum type="alphaUcPeriod"/>
              <a:tabLst>
                <a:tab pos="178435" algn="l"/>
              </a:tabLst>
            </a:pPr>
            <a:r>
              <a:rPr sz="800" b="1" u="sng" dirty="0">
                <a:solidFill>
                  <a:srgbClr val="2187BA"/>
                </a:solidFill>
                <a:latin typeface="Arial"/>
                <a:cs typeface="Arial"/>
                <a:hlinkClick r:id="rId2"/>
              </a:rPr>
              <a:t>Diagnostic</a:t>
            </a:r>
            <a:r>
              <a:rPr sz="800" b="1" u="sng" spc="-100" dirty="0">
                <a:solidFill>
                  <a:srgbClr val="2187BA"/>
                </a:solidFill>
                <a:latin typeface="Arial"/>
                <a:cs typeface="Arial"/>
                <a:hlinkClick r:id="rId2"/>
              </a:rPr>
              <a:t> </a:t>
            </a:r>
            <a:r>
              <a:rPr sz="800" b="1" u="sng" dirty="0">
                <a:solidFill>
                  <a:srgbClr val="2187BA"/>
                </a:solidFill>
                <a:latin typeface="Arial"/>
                <a:cs typeface="Arial"/>
                <a:hlinkClick r:id="rId2"/>
              </a:rPr>
              <a:t>positif</a:t>
            </a:r>
            <a:endParaRPr sz="800">
              <a:latin typeface="Arial"/>
              <a:cs typeface="Arial"/>
            </a:endParaRPr>
          </a:p>
          <a:p>
            <a:pPr marL="414020" lvl="1" indent="-161290">
              <a:lnSpc>
                <a:spcPct val="100000"/>
              </a:lnSpc>
              <a:spcBef>
                <a:spcPts val="40"/>
              </a:spcBef>
              <a:buFont typeface="Symbol"/>
              <a:buChar char=""/>
              <a:tabLst>
                <a:tab pos="414020" algn="l"/>
              </a:tabLst>
            </a:pPr>
            <a:r>
              <a:rPr sz="800" dirty="0">
                <a:solidFill>
                  <a:srgbClr val="212121"/>
                </a:solidFill>
                <a:latin typeface="Arial"/>
                <a:cs typeface="Arial"/>
              </a:rPr>
              <a:t>Contexte d'épidémie, contage, absence de</a:t>
            </a:r>
            <a:r>
              <a:rPr sz="800" spc="-100" dirty="0">
                <a:solidFill>
                  <a:srgbClr val="212121"/>
                </a:solidFill>
                <a:latin typeface="Arial"/>
                <a:cs typeface="Arial"/>
              </a:rPr>
              <a:t> </a:t>
            </a:r>
            <a:r>
              <a:rPr sz="800" dirty="0">
                <a:solidFill>
                  <a:srgbClr val="212121"/>
                </a:solidFill>
                <a:latin typeface="Arial"/>
                <a:cs typeface="Arial"/>
              </a:rPr>
              <a:t>vaccination</a:t>
            </a:r>
            <a:endParaRPr sz="800">
              <a:latin typeface="Arial"/>
              <a:cs typeface="Arial"/>
            </a:endParaRPr>
          </a:p>
          <a:p>
            <a:pPr marL="414020" lvl="1" indent="-161290">
              <a:lnSpc>
                <a:spcPct val="100000"/>
              </a:lnSpc>
              <a:spcBef>
                <a:spcPts val="690"/>
              </a:spcBef>
              <a:buFont typeface="Symbol"/>
              <a:buChar char=""/>
              <a:tabLst>
                <a:tab pos="414020" algn="l"/>
              </a:tabLst>
            </a:pPr>
            <a:r>
              <a:rPr sz="800" dirty="0">
                <a:solidFill>
                  <a:srgbClr val="212121"/>
                </a:solidFill>
                <a:latin typeface="Arial"/>
                <a:cs typeface="Arial"/>
              </a:rPr>
              <a:t>Paralysie flasque asymétrique d'install massive et brutale avec amyotrophie sans trbl de la</a:t>
            </a:r>
            <a:r>
              <a:rPr sz="800" spc="-100" dirty="0">
                <a:solidFill>
                  <a:srgbClr val="212121"/>
                </a:solidFill>
                <a:latin typeface="Arial"/>
                <a:cs typeface="Arial"/>
              </a:rPr>
              <a:t> </a:t>
            </a:r>
            <a:r>
              <a:rPr sz="800" dirty="0">
                <a:solidFill>
                  <a:srgbClr val="212121"/>
                </a:solidFill>
                <a:latin typeface="Arial"/>
                <a:cs typeface="Arial"/>
              </a:rPr>
              <a:t>sensibilité.</a:t>
            </a:r>
            <a:endParaRPr sz="800">
              <a:latin typeface="Arial"/>
              <a:cs typeface="Arial"/>
            </a:endParaRPr>
          </a:p>
          <a:p>
            <a:pPr lvl="1">
              <a:lnSpc>
                <a:spcPct val="100000"/>
              </a:lnSpc>
              <a:spcBef>
                <a:spcPts val="50"/>
              </a:spcBef>
              <a:buClr>
                <a:srgbClr val="212121"/>
              </a:buClr>
              <a:buFont typeface="Symbol"/>
              <a:buChar char=""/>
            </a:pPr>
            <a:endParaRPr sz="600">
              <a:latin typeface="Times New Roman"/>
              <a:cs typeface="Times New Roman"/>
            </a:endParaRPr>
          </a:p>
          <a:p>
            <a:pPr marL="414020" lvl="1" indent="-161290">
              <a:lnSpc>
                <a:spcPct val="100000"/>
              </a:lnSpc>
              <a:buFont typeface="Symbol"/>
              <a:buChar char=""/>
              <a:tabLst>
                <a:tab pos="414020" algn="l"/>
              </a:tabLst>
            </a:pPr>
            <a:r>
              <a:rPr sz="800" dirty="0">
                <a:solidFill>
                  <a:srgbClr val="212121"/>
                </a:solidFill>
                <a:latin typeface="Arial"/>
                <a:cs typeface="Arial"/>
              </a:rPr>
              <a:t>Isolement de poliovirus dans les selles</a:t>
            </a:r>
            <a:r>
              <a:rPr sz="800" spc="-10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a:p>
            <a:pPr marL="405130" marR="558165">
              <a:lnSpc>
                <a:spcPct val="161600"/>
              </a:lnSpc>
              <a:tabLst>
                <a:tab pos="2055495" algn="l"/>
              </a:tabLst>
            </a:pPr>
            <a:r>
              <a:rPr sz="800" dirty="0">
                <a:solidFill>
                  <a:srgbClr val="212121"/>
                </a:solidFill>
                <a:latin typeface="Arial"/>
                <a:cs typeface="Arial"/>
              </a:rPr>
              <a:t>Sérologie polio sur un prélèv de sang initial, suivi d’un second une à 2 semaines plus</a:t>
            </a:r>
            <a:r>
              <a:rPr sz="800" spc="-100" dirty="0">
                <a:solidFill>
                  <a:srgbClr val="212121"/>
                </a:solidFill>
                <a:latin typeface="Arial"/>
                <a:cs typeface="Arial"/>
              </a:rPr>
              <a:t> </a:t>
            </a:r>
            <a:r>
              <a:rPr sz="800" dirty="0">
                <a:solidFill>
                  <a:srgbClr val="212121"/>
                </a:solidFill>
                <a:latin typeface="Arial"/>
                <a:cs typeface="Arial"/>
              </a:rPr>
              <a:t>tard  Isolement possible du virus	dans la gorge au début de la</a:t>
            </a:r>
            <a:r>
              <a:rPr sz="800" spc="-105" dirty="0">
                <a:solidFill>
                  <a:srgbClr val="212121"/>
                </a:solidFill>
                <a:latin typeface="Arial"/>
                <a:cs typeface="Arial"/>
              </a:rPr>
              <a:t> </a:t>
            </a:r>
            <a:r>
              <a:rPr sz="800" dirty="0">
                <a:solidFill>
                  <a:srgbClr val="212121"/>
                </a:solidFill>
                <a:latin typeface="Arial"/>
                <a:cs typeface="Arial"/>
              </a:rPr>
              <a:t>maladie,</a:t>
            </a:r>
            <a:endParaRPr sz="8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7500" y="177800"/>
            <a:ext cx="481330" cy="133985"/>
          </a:xfrm>
          <a:prstGeom prst="rect">
            <a:avLst/>
          </a:prstGeom>
        </p:spPr>
        <p:txBody>
          <a:bodyPr vert="horz" wrap="square" lIns="0" tIns="0" rIns="0" bIns="0" rtlCol="0">
            <a:spAutoFit/>
          </a:bodyPr>
          <a:lstStyle/>
          <a:p>
            <a:pPr marL="12700">
              <a:lnSpc>
                <a:spcPct val="100000"/>
              </a:lnSpc>
            </a:pPr>
            <a:r>
              <a:rPr sz="800" spc="-45" dirty="0">
                <a:latin typeface="Arial"/>
                <a:cs typeface="Arial"/>
              </a:rPr>
              <a:t>20</a:t>
            </a:r>
            <a:r>
              <a:rPr sz="800" spc="-25" dirty="0">
                <a:latin typeface="Arial"/>
                <a:cs typeface="Arial"/>
              </a:rPr>
              <a:t>/</a:t>
            </a:r>
            <a:r>
              <a:rPr sz="800" spc="-105" dirty="0">
                <a:latin typeface="Arial"/>
                <a:cs typeface="Arial"/>
              </a:rPr>
              <a:t>1</a:t>
            </a:r>
            <a:r>
              <a:rPr sz="800" spc="-45" dirty="0">
                <a:latin typeface="Arial"/>
                <a:cs typeface="Arial"/>
              </a:rPr>
              <a:t>1</a:t>
            </a:r>
            <a:r>
              <a:rPr sz="800" spc="-25" dirty="0">
                <a:latin typeface="Arial"/>
                <a:cs typeface="Arial"/>
              </a:rPr>
              <a:t>/</a:t>
            </a:r>
            <a:r>
              <a:rPr sz="800" spc="-45" dirty="0">
                <a:latin typeface="Arial"/>
                <a:cs typeface="Arial"/>
              </a:rPr>
              <a:t>201</a:t>
            </a:r>
            <a:r>
              <a:rPr sz="800" dirty="0">
                <a:latin typeface="Arial"/>
                <a:cs typeface="Arial"/>
              </a:rPr>
              <a:t>6</a:t>
            </a:r>
            <a:endParaRPr sz="800">
              <a:latin typeface="Arial"/>
              <a:cs typeface="Arial"/>
            </a:endParaRPr>
          </a:p>
        </p:txBody>
      </p:sp>
      <p:sp>
        <p:nvSpPr>
          <p:cNvPr id="3" name="object 3"/>
          <p:cNvSpPr/>
          <p:nvPr/>
        </p:nvSpPr>
        <p:spPr>
          <a:xfrm>
            <a:off x="5901118" y="368299"/>
            <a:ext cx="0" cy="9966325"/>
          </a:xfrm>
          <a:custGeom>
            <a:avLst/>
            <a:gdLst/>
            <a:ahLst/>
            <a:cxnLst/>
            <a:rect l="l" t="t" r="r" b="b"/>
            <a:pathLst>
              <a:path h="9966325">
                <a:moveTo>
                  <a:pt x="0" y="0"/>
                </a:moveTo>
                <a:lnTo>
                  <a:pt x="0" y="9966058"/>
                </a:lnTo>
              </a:path>
            </a:pathLst>
          </a:custGeom>
          <a:ln w="6349">
            <a:solidFill>
              <a:srgbClr val="EDEDED"/>
            </a:solidFill>
          </a:ln>
        </p:spPr>
        <p:txBody>
          <a:bodyPr wrap="square" lIns="0" tIns="0" rIns="0" bIns="0" rtlCol="0"/>
          <a:lstStyle/>
          <a:p>
            <a:endParaRPr/>
          </a:p>
        </p:txBody>
      </p:sp>
      <p:sp>
        <p:nvSpPr>
          <p:cNvPr id="4" name="object 4"/>
          <p:cNvSpPr txBox="1"/>
          <p:nvPr/>
        </p:nvSpPr>
        <p:spPr>
          <a:xfrm>
            <a:off x="864072" y="121838"/>
            <a:ext cx="4101465" cy="559512"/>
          </a:xfrm>
          <a:prstGeom prst="rect">
            <a:avLst/>
          </a:prstGeom>
        </p:spPr>
        <p:txBody>
          <a:bodyPr vert="horz" wrap="square" lIns="0" tIns="0" rIns="0" bIns="0" rtlCol="0">
            <a:spAutoFit/>
          </a:bodyPr>
          <a:lstStyle/>
          <a:p>
            <a:pPr marL="1512570" marR="5080" indent="766445">
              <a:lnSpc>
                <a:spcPct val="145900"/>
              </a:lnSpc>
            </a:pPr>
            <a:r>
              <a:rPr sz="800" smtClean="0">
                <a:solidFill>
                  <a:srgbClr val="212121"/>
                </a:solidFill>
                <a:latin typeface="Arial"/>
                <a:cs typeface="Arial"/>
              </a:rPr>
              <a:t>dans </a:t>
            </a:r>
            <a:r>
              <a:rPr sz="800" dirty="0">
                <a:solidFill>
                  <a:srgbClr val="212121"/>
                </a:solidFill>
                <a:latin typeface="Arial"/>
                <a:cs typeface="Arial"/>
              </a:rPr>
              <a:t>le LCR et dans les selles pendant 2 ­ 3</a:t>
            </a:r>
            <a:r>
              <a:rPr sz="800" spc="-105" dirty="0">
                <a:solidFill>
                  <a:srgbClr val="212121"/>
                </a:solidFill>
                <a:latin typeface="Arial"/>
                <a:cs typeface="Arial"/>
              </a:rPr>
              <a:t> </a:t>
            </a:r>
            <a:r>
              <a:rPr sz="800" dirty="0">
                <a:solidFill>
                  <a:srgbClr val="212121"/>
                </a:solidFill>
                <a:latin typeface="Arial"/>
                <a:cs typeface="Arial"/>
              </a:rPr>
              <a:t>mois</a:t>
            </a:r>
            <a:endParaRPr sz="800">
              <a:latin typeface="Arial"/>
              <a:cs typeface="Arial"/>
            </a:endParaRPr>
          </a:p>
          <a:p>
            <a:pPr marL="12700">
              <a:lnSpc>
                <a:spcPct val="100000"/>
              </a:lnSpc>
              <a:spcBef>
                <a:spcPts val="590"/>
              </a:spcBef>
            </a:pPr>
            <a:r>
              <a:rPr sz="800" dirty="0">
                <a:solidFill>
                  <a:srgbClr val="212121"/>
                </a:solidFill>
                <a:latin typeface="Arial"/>
                <a:cs typeface="Arial"/>
              </a:rPr>
              <a:t>La PCR permet de </a:t>
            </a:r>
            <a:r>
              <a:rPr sz="800" spc="-5" dirty="0">
                <a:solidFill>
                  <a:srgbClr val="212121"/>
                </a:solidFill>
                <a:latin typeface="Arial"/>
                <a:cs typeface="Arial"/>
              </a:rPr>
              <a:t>différentier </a:t>
            </a:r>
            <a:r>
              <a:rPr sz="800" dirty="0">
                <a:solidFill>
                  <a:srgbClr val="212121"/>
                </a:solidFill>
                <a:latin typeface="Arial"/>
                <a:cs typeface="Arial"/>
              </a:rPr>
              <a:t>le virus sauvage d’une souche</a:t>
            </a:r>
            <a:r>
              <a:rPr sz="800" spc="-55" dirty="0">
                <a:solidFill>
                  <a:srgbClr val="212121"/>
                </a:solidFill>
                <a:latin typeface="Arial"/>
                <a:cs typeface="Arial"/>
              </a:rPr>
              <a:t> </a:t>
            </a:r>
            <a:r>
              <a:rPr sz="800" dirty="0">
                <a:solidFill>
                  <a:srgbClr val="212121"/>
                </a:solidFill>
                <a:latin typeface="Arial"/>
                <a:cs typeface="Arial"/>
              </a:rPr>
              <a:t>vaccinale.</a:t>
            </a:r>
            <a:endParaRPr sz="800">
              <a:latin typeface="Arial"/>
              <a:cs typeface="Arial"/>
            </a:endParaRPr>
          </a:p>
        </p:txBody>
      </p:sp>
      <p:sp>
        <p:nvSpPr>
          <p:cNvPr id="5" name="object 5"/>
          <p:cNvSpPr/>
          <p:nvPr/>
        </p:nvSpPr>
        <p:spPr>
          <a:xfrm>
            <a:off x="1741277" y="1045168"/>
            <a:ext cx="28575" cy="0"/>
          </a:xfrm>
          <a:custGeom>
            <a:avLst/>
            <a:gdLst/>
            <a:ahLst/>
            <a:cxnLst/>
            <a:rect l="l" t="t" r="r" b="b"/>
            <a:pathLst>
              <a:path w="28575">
                <a:moveTo>
                  <a:pt x="0" y="0"/>
                </a:moveTo>
                <a:lnTo>
                  <a:pt x="28204" y="0"/>
                </a:lnTo>
              </a:path>
            </a:pathLst>
          </a:custGeom>
          <a:ln w="6355">
            <a:solidFill>
              <a:srgbClr val="212121"/>
            </a:solidFill>
          </a:ln>
        </p:spPr>
        <p:txBody>
          <a:bodyPr wrap="square" lIns="0" tIns="0" rIns="0" bIns="0" rtlCol="0"/>
          <a:lstStyle/>
          <a:p>
            <a:endParaRPr/>
          </a:p>
        </p:txBody>
      </p:sp>
      <p:sp>
        <p:nvSpPr>
          <p:cNvPr id="6" name="object 6"/>
          <p:cNvSpPr txBox="1"/>
          <p:nvPr/>
        </p:nvSpPr>
        <p:spPr>
          <a:xfrm>
            <a:off x="471396" y="934036"/>
            <a:ext cx="5480685" cy="6941184"/>
          </a:xfrm>
          <a:prstGeom prst="rect">
            <a:avLst/>
          </a:prstGeom>
        </p:spPr>
        <p:txBody>
          <a:bodyPr vert="horz" wrap="square" lIns="0" tIns="0" rIns="0" bIns="0" rtlCol="0">
            <a:spAutoFit/>
          </a:bodyPr>
          <a:lstStyle/>
          <a:p>
            <a:pPr marL="190500" indent="-177800">
              <a:lnSpc>
                <a:spcPct val="100000"/>
              </a:lnSpc>
              <a:buAutoNum type="alphaUcPeriod" startAt="2"/>
              <a:tabLst>
                <a:tab pos="191135" algn="l"/>
              </a:tabLst>
            </a:pPr>
            <a:r>
              <a:rPr sz="800" b="1" u="sng" dirty="0">
                <a:solidFill>
                  <a:srgbClr val="2187BA"/>
                </a:solidFill>
                <a:latin typeface="Arial"/>
                <a:cs typeface="Arial"/>
                <a:hlinkClick r:id="rId2"/>
              </a:rPr>
              <a:t>Diagnostic</a:t>
            </a:r>
            <a:r>
              <a:rPr sz="800" b="1" u="sng" spc="-100" dirty="0">
                <a:solidFill>
                  <a:srgbClr val="2187BA"/>
                </a:solidFill>
                <a:latin typeface="Arial"/>
                <a:cs typeface="Arial"/>
                <a:hlinkClick r:id="rId2"/>
              </a:rPr>
              <a:t> </a:t>
            </a:r>
            <a:r>
              <a:rPr sz="800" b="1" u="sng" dirty="0">
                <a:solidFill>
                  <a:srgbClr val="2187BA"/>
                </a:solidFill>
                <a:latin typeface="Arial"/>
                <a:cs typeface="Arial"/>
                <a:hlinkClick r:id="rId2"/>
              </a:rPr>
              <a:t>Différentiel</a:t>
            </a:r>
            <a:endParaRPr sz="800">
              <a:latin typeface="Arial"/>
              <a:cs typeface="Arial"/>
            </a:endParaRPr>
          </a:p>
          <a:p>
            <a:pPr marL="224790" marR="4176395" lvl="1" indent="-152400">
              <a:lnSpc>
                <a:spcPts val="1600"/>
              </a:lnSpc>
              <a:spcBef>
                <a:spcPts val="110"/>
              </a:spcBef>
              <a:buAutoNum type="arabicPeriod"/>
              <a:tabLst>
                <a:tab pos="233679" algn="l"/>
              </a:tabLst>
            </a:pPr>
            <a:r>
              <a:rPr sz="800" b="1" dirty="0">
                <a:solidFill>
                  <a:srgbClr val="2187BA"/>
                </a:solidFill>
                <a:latin typeface="Arial"/>
                <a:cs typeface="Arial"/>
                <a:hlinkClick r:id="rId2"/>
              </a:rPr>
              <a:t>Phase</a:t>
            </a:r>
            <a:r>
              <a:rPr sz="800" b="1" spc="-90" dirty="0">
                <a:solidFill>
                  <a:srgbClr val="2187BA"/>
                </a:solidFill>
                <a:latin typeface="Arial"/>
                <a:cs typeface="Arial"/>
                <a:hlinkClick r:id="rId2"/>
              </a:rPr>
              <a:t> </a:t>
            </a:r>
            <a:r>
              <a:rPr sz="800" b="1" dirty="0">
                <a:solidFill>
                  <a:srgbClr val="2187BA"/>
                </a:solidFill>
                <a:latin typeface="Arial"/>
                <a:cs typeface="Arial"/>
                <a:hlinkClick r:id="rId2"/>
              </a:rPr>
              <a:t>pré­paralytique </a:t>
            </a:r>
            <a:r>
              <a:rPr sz="800" b="1" dirty="0">
                <a:solidFill>
                  <a:srgbClr val="2187BA"/>
                </a:solidFill>
                <a:latin typeface="Arial"/>
                <a:cs typeface="Arial"/>
              </a:rPr>
              <a:t> </a:t>
            </a:r>
            <a:r>
              <a:rPr sz="800" dirty="0">
                <a:solidFill>
                  <a:srgbClr val="212121"/>
                </a:solidFill>
                <a:latin typeface="Arial"/>
                <a:cs typeface="Arial"/>
              </a:rPr>
              <a:t>Grippe,</a:t>
            </a:r>
            <a:endParaRPr sz="800">
              <a:latin typeface="Arial"/>
              <a:cs typeface="Arial"/>
            </a:endParaRPr>
          </a:p>
          <a:p>
            <a:pPr marL="224790">
              <a:lnSpc>
                <a:spcPct val="100000"/>
              </a:lnSpc>
              <a:spcBef>
                <a:spcPts val="430"/>
              </a:spcBef>
            </a:pPr>
            <a:r>
              <a:rPr sz="800" dirty="0">
                <a:solidFill>
                  <a:srgbClr val="212121"/>
                </a:solidFill>
                <a:latin typeface="Arial"/>
                <a:cs typeface="Arial"/>
              </a:rPr>
              <a:t>Méningite bactérienne et non, lymphocytaire</a:t>
            </a:r>
            <a:r>
              <a:rPr sz="800" spc="-105" dirty="0">
                <a:solidFill>
                  <a:srgbClr val="212121"/>
                </a:solidFill>
                <a:latin typeface="Arial"/>
                <a:cs typeface="Arial"/>
              </a:rPr>
              <a:t> </a:t>
            </a:r>
            <a:r>
              <a:rPr sz="800" dirty="0">
                <a:solidFill>
                  <a:srgbClr val="212121"/>
                </a:solidFill>
                <a:latin typeface="Arial"/>
                <a:cs typeface="Arial"/>
              </a:rPr>
              <a:t>aiguë,</a:t>
            </a:r>
            <a:endParaRPr sz="800">
              <a:latin typeface="Arial"/>
              <a:cs typeface="Arial"/>
            </a:endParaRPr>
          </a:p>
          <a:p>
            <a:pPr marL="224790" marR="4043045">
              <a:lnSpc>
                <a:spcPts val="1600"/>
              </a:lnSpc>
              <a:spcBef>
                <a:spcPts val="110"/>
              </a:spcBef>
            </a:pPr>
            <a:r>
              <a:rPr sz="800" dirty="0">
                <a:solidFill>
                  <a:srgbClr val="212121"/>
                </a:solidFill>
                <a:latin typeface="Arial"/>
                <a:cs typeface="Arial"/>
              </a:rPr>
              <a:t>Mononucléose</a:t>
            </a:r>
            <a:r>
              <a:rPr sz="800" spc="-90" dirty="0">
                <a:solidFill>
                  <a:srgbClr val="212121"/>
                </a:solidFill>
                <a:latin typeface="Arial"/>
                <a:cs typeface="Arial"/>
              </a:rPr>
              <a:t> </a:t>
            </a:r>
            <a:r>
              <a:rPr sz="800" dirty="0">
                <a:solidFill>
                  <a:srgbClr val="212121"/>
                </a:solidFill>
                <a:latin typeface="Arial"/>
                <a:cs typeface="Arial"/>
              </a:rPr>
              <a:t>infectieuse,  Leptospirose</a:t>
            </a:r>
            <a:endParaRPr sz="800">
              <a:latin typeface="Arial"/>
              <a:cs typeface="Arial"/>
            </a:endParaRPr>
          </a:p>
          <a:p>
            <a:pPr marL="224790">
              <a:lnSpc>
                <a:spcPct val="100000"/>
              </a:lnSpc>
              <a:spcBef>
                <a:spcPts val="430"/>
              </a:spcBef>
            </a:pPr>
            <a:r>
              <a:rPr sz="800" dirty="0">
                <a:solidFill>
                  <a:srgbClr val="212121"/>
                </a:solidFill>
                <a:latin typeface="Arial"/>
                <a:cs typeface="Arial"/>
              </a:rPr>
              <a:t>Rhumatisme articulaire</a:t>
            </a:r>
            <a:r>
              <a:rPr sz="800" spc="-100" dirty="0">
                <a:solidFill>
                  <a:srgbClr val="212121"/>
                </a:solidFill>
                <a:latin typeface="Arial"/>
                <a:cs typeface="Arial"/>
              </a:rPr>
              <a:t> </a:t>
            </a:r>
            <a:r>
              <a:rPr sz="800" dirty="0">
                <a:solidFill>
                  <a:srgbClr val="212121"/>
                </a:solidFill>
                <a:latin typeface="Arial"/>
                <a:cs typeface="Arial"/>
              </a:rPr>
              <a:t>aigu</a:t>
            </a:r>
            <a:endParaRPr sz="800">
              <a:latin typeface="Arial"/>
              <a:cs typeface="Arial"/>
            </a:endParaRPr>
          </a:p>
          <a:p>
            <a:pPr marL="233045" lvl="1" indent="-160655">
              <a:lnSpc>
                <a:spcPct val="100000"/>
              </a:lnSpc>
              <a:spcBef>
                <a:spcPts val="590"/>
              </a:spcBef>
              <a:buAutoNum type="arabicPeriod" startAt="2"/>
              <a:tabLst>
                <a:tab pos="233679" algn="l"/>
              </a:tabLst>
            </a:pPr>
            <a:r>
              <a:rPr sz="800" b="1" dirty="0">
                <a:solidFill>
                  <a:srgbClr val="2187BA"/>
                </a:solidFill>
                <a:latin typeface="Arial"/>
                <a:cs typeface="Arial"/>
                <a:hlinkClick r:id="rId2"/>
              </a:rPr>
              <a:t>Phase</a:t>
            </a:r>
            <a:r>
              <a:rPr sz="800" b="1" spc="-100" dirty="0">
                <a:solidFill>
                  <a:srgbClr val="2187BA"/>
                </a:solidFill>
                <a:latin typeface="Arial"/>
                <a:cs typeface="Arial"/>
                <a:hlinkClick r:id="rId2"/>
              </a:rPr>
              <a:t> </a:t>
            </a:r>
            <a:r>
              <a:rPr sz="800" b="1" dirty="0">
                <a:solidFill>
                  <a:srgbClr val="2187BA"/>
                </a:solidFill>
                <a:latin typeface="Arial"/>
                <a:cs typeface="Arial"/>
                <a:hlinkClick r:id="rId2"/>
              </a:rPr>
              <a:t>paralytique</a:t>
            </a:r>
            <a:endParaRPr sz="800">
              <a:latin typeface="Arial"/>
              <a:cs typeface="Arial"/>
            </a:endParaRPr>
          </a:p>
          <a:p>
            <a:pPr marL="224790">
              <a:lnSpc>
                <a:spcPct val="100000"/>
              </a:lnSpc>
              <a:spcBef>
                <a:spcPts val="640"/>
              </a:spcBef>
            </a:pPr>
            <a:r>
              <a:rPr sz="800" dirty="0">
                <a:solidFill>
                  <a:srgbClr val="212121"/>
                </a:solidFill>
                <a:latin typeface="Arial"/>
                <a:cs typeface="Arial"/>
              </a:rPr>
              <a:t>La discussion se fera avec les neuropathies</a:t>
            </a:r>
            <a:r>
              <a:rPr sz="800" spc="-105" dirty="0">
                <a:solidFill>
                  <a:srgbClr val="212121"/>
                </a:solidFill>
                <a:latin typeface="Arial"/>
                <a:cs typeface="Arial"/>
              </a:rPr>
              <a:t> </a:t>
            </a:r>
            <a:r>
              <a:rPr sz="800" dirty="0">
                <a:solidFill>
                  <a:srgbClr val="212121"/>
                </a:solidFill>
                <a:latin typeface="Arial"/>
                <a:cs typeface="Arial"/>
              </a:rPr>
              <a:t>périphériques</a:t>
            </a:r>
            <a:endParaRPr sz="800">
              <a:latin typeface="Arial"/>
              <a:cs typeface="Arial"/>
            </a:endParaRPr>
          </a:p>
          <a:p>
            <a:pPr>
              <a:lnSpc>
                <a:spcPct val="100000"/>
              </a:lnSpc>
              <a:spcBef>
                <a:spcPts val="20"/>
              </a:spcBef>
            </a:pPr>
            <a:endParaRPr sz="650">
              <a:latin typeface="Times New Roman"/>
              <a:cs typeface="Times New Roman"/>
            </a:endParaRPr>
          </a:p>
          <a:p>
            <a:pPr marL="405130" marR="5080" lvl="2" indent="-152400">
              <a:lnSpc>
                <a:spcPts val="900"/>
              </a:lnSpc>
              <a:spcBef>
                <a:spcPts val="5"/>
              </a:spcBef>
              <a:buFont typeface="Symbol"/>
              <a:buChar char=""/>
              <a:tabLst>
                <a:tab pos="414020" algn="l"/>
              </a:tabLst>
            </a:pPr>
            <a:r>
              <a:rPr sz="800" dirty="0">
                <a:solidFill>
                  <a:srgbClr val="212121"/>
                </a:solidFill>
                <a:latin typeface="Arial"/>
                <a:cs typeface="Arial"/>
              </a:rPr>
              <a:t>Arthrites pseudo­paralytiques de l’enfant : arthrites infectieuses, la drépanocytose. Un examen minutieux</a:t>
            </a:r>
            <a:r>
              <a:rPr sz="800" spc="-100" dirty="0">
                <a:solidFill>
                  <a:srgbClr val="212121"/>
                </a:solidFill>
                <a:latin typeface="Arial"/>
                <a:cs typeface="Arial"/>
              </a:rPr>
              <a:t> </a:t>
            </a:r>
            <a:r>
              <a:rPr sz="800" dirty="0">
                <a:solidFill>
                  <a:srgbClr val="212121"/>
                </a:solidFill>
                <a:latin typeface="Arial"/>
                <a:cs typeface="Arial"/>
              </a:rPr>
              <a:t>permet  de faire la part des</a:t>
            </a:r>
            <a:r>
              <a:rPr sz="800" spc="-100" dirty="0">
                <a:solidFill>
                  <a:srgbClr val="212121"/>
                </a:solidFill>
                <a:latin typeface="Arial"/>
                <a:cs typeface="Arial"/>
              </a:rPr>
              <a:t> </a:t>
            </a:r>
            <a:r>
              <a:rPr sz="800" dirty="0">
                <a:solidFill>
                  <a:srgbClr val="212121"/>
                </a:solidFill>
                <a:latin typeface="Arial"/>
                <a:cs typeface="Arial"/>
              </a:rPr>
              <a:t>choses</a:t>
            </a:r>
            <a:endParaRPr sz="800">
              <a:latin typeface="Arial"/>
              <a:cs typeface="Arial"/>
            </a:endParaRPr>
          </a:p>
          <a:p>
            <a:pPr marL="414020" lvl="2" indent="-161290">
              <a:lnSpc>
                <a:spcPct val="100000"/>
              </a:lnSpc>
              <a:spcBef>
                <a:spcPts val="670"/>
              </a:spcBef>
              <a:buFont typeface="Symbol"/>
              <a:buChar char=""/>
              <a:tabLst>
                <a:tab pos="414020" algn="l"/>
              </a:tabLst>
            </a:pPr>
            <a:r>
              <a:rPr sz="800" b="1" dirty="0">
                <a:solidFill>
                  <a:srgbClr val="212121"/>
                </a:solidFill>
                <a:latin typeface="Arial"/>
                <a:cs typeface="Arial"/>
              </a:rPr>
              <a:t>Sd de GUILLAIN BARRE</a:t>
            </a:r>
            <a:r>
              <a:rPr sz="800" b="1" spc="-10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a:p>
            <a:pPr lvl="2">
              <a:lnSpc>
                <a:spcPct val="100000"/>
              </a:lnSpc>
              <a:spcBef>
                <a:spcPts val="30"/>
              </a:spcBef>
              <a:buClr>
                <a:srgbClr val="212121"/>
              </a:buClr>
              <a:buFont typeface="Symbol"/>
              <a:buChar char=""/>
            </a:pPr>
            <a:endParaRPr sz="600">
              <a:latin typeface="Times New Roman"/>
              <a:cs typeface="Times New Roman"/>
            </a:endParaRPr>
          </a:p>
          <a:p>
            <a:pPr marL="405130" marR="386715">
              <a:lnSpc>
                <a:spcPts val="900"/>
              </a:lnSpc>
            </a:pPr>
            <a:r>
              <a:rPr sz="800" dirty="0">
                <a:solidFill>
                  <a:srgbClr val="212121"/>
                </a:solidFill>
                <a:latin typeface="Arial"/>
                <a:cs typeface="Arial"/>
              </a:rPr>
              <a:t>Les paralysies d’install progressive de qlq heures à 10 jours, homogènes et symétriques, dans un</a:t>
            </a:r>
            <a:r>
              <a:rPr sz="800" spc="-100" dirty="0">
                <a:solidFill>
                  <a:srgbClr val="212121"/>
                </a:solidFill>
                <a:latin typeface="Arial"/>
                <a:cs typeface="Arial"/>
              </a:rPr>
              <a:t> </a:t>
            </a:r>
            <a:r>
              <a:rPr sz="800" dirty="0">
                <a:solidFill>
                  <a:srgbClr val="212121"/>
                </a:solidFill>
                <a:latin typeface="Arial"/>
                <a:cs typeface="Arial"/>
              </a:rPr>
              <a:t>climat  apyrétique.</a:t>
            </a:r>
            <a:endParaRPr sz="800">
              <a:latin typeface="Arial"/>
              <a:cs typeface="Arial"/>
            </a:endParaRPr>
          </a:p>
          <a:p>
            <a:pPr marL="405130" marR="182880">
              <a:lnSpc>
                <a:spcPts val="900"/>
              </a:lnSpc>
            </a:pPr>
            <a:r>
              <a:rPr sz="800" dirty="0">
                <a:solidFill>
                  <a:srgbClr val="212121"/>
                </a:solidFill>
                <a:latin typeface="Arial"/>
                <a:cs typeface="Arial"/>
              </a:rPr>
              <a:t>Paresthésies des extrémités (crampes, picotements, hypo­anesthésie de la paume des mains et de la</a:t>
            </a:r>
            <a:r>
              <a:rPr sz="800" spc="-100" dirty="0">
                <a:solidFill>
                  <a:srgbClr val="212121"/>
                </a:solidFill>
                <a:latin typeface="Arial"/>
                <a:cs typeface="Arial"/>
              </a:rPr>
              <a:t> </a:t>
            </a:r>
            <a:r>
              <a:rPr sz="800" dirty="0">
                <a:solidFill>
                  <a:srgbClr val="212121"/>
                </a:solidFill>
                <a:latin typeface="Arial"/>
                <a:cs typeface="Arial"/>
              </a:rPr>
              <a:t>plante  des</a:t>
            </a:r>
            <a:r>
              <a:rPr sz="800" spc="-100" dirty="0">
                <a:solidFill>
                  <a:srgbClr val="212121"/>
                </a:solidFill>
                <a:latin typeface="Arial"/>
                <a:cs typeface="Arial"/>
              </a:rPr>
              <a:t> </a:t>
            </a:r>
            <a:r>
              <a:rPr sz="800" dirty="0">
                <a:solidFill>
                  <a:srgbClr val="212121"/>
                </a:solidFill>
                <a:latin typeface="Arial"/>
                <a:cs typeface="Arial"/>
              </a:rPr>
              <a:t>pieds)</a:t>
            </a:r>
            <a:endParaRPr sz="800">
              <a:latin typeface="Arial"/>
              <a:cs typeface="Arial"/>
            </a:endParaRPr>
          </a:p>
          <a:p>
            <a:pPr marL="405130" marR="1663700">
              <a:lnSpc>
                <a:spcPts val="900"/>
              </a:lnSpc>
            </a:pPr>
            <a:r>
              <a:rPr sz="800" spc="-10" dirty="0">
                <a:solidFill>
                  <a:srgbClr val="212121"/>
                </a:solidFill>
                <a:latin typeface="Arial"/>
                <a:cs typeface="Arial"/>
              </a:rPr>
              <a:t>L’examen </a:t>
            </a:r>
            <a:r>
              <a:rPr sz="800" dirty="0">
                <a:solidFill>
                  <a:srgbClr val="212121"/>
                </a:solidFill>
                <a:latin typeface="Arial"/>
                <a:cs typeface="Arial"/>
              </a:rPr>
              <a:t>du L.C.R. montre une dissociation albumino­cytologique</a:t>
            </a:r>
            <a:r>
              <a:rPr sz="800" spc="-55" dirty="0">
                <a:solidFill>
                  <a:srgbClr val="212121"/>
                </a:solidFill>
                <a:latin typeface="Arial"/>
                <a:cs typeface="Arial"/>
              </a:rPr>
              <a:t> </a:t>
            </a:r>
            <a:r>
              <a:rPr sz="800" dirty="0">
                <a:solidFill>
                  <a:srgbClr val="212121"/>
                </a:solidFill>
                <a:latin typeface="Arial"/>
                <a:cs typeface="Arial"/>
              </a:rPr>
              <a:t>précoce.  La régression se fait complètement sans laisser des séquelles en 60</a:t>
            </a:r>
            <a:r>
              <a:rPr sz="800" spc="-105" dirty="0">
                <a:solidFill>
                  <a:srgbClr val="212121"/>
                </a:solidFill>
                <a:latin typeface="Arial"/>
                <a:cs typeface="Arial"/>
              </a:rPr>
              <a:t> </a:t>
            </a:r>
            <a:r>
              <a:rPr sz="800" dirty="0">
                <a:solidFill>
                  <a:srgbClr val="212121"/>
                </a:solidFill>
                <a:latin typeface="Arial"/>
                <a:cs typeface="Arial"/>
              </a:rPr>
              <a:t>jours</a:t>
            </a:r>
            <a:endParaRPr sz="800">
              <a:latin typeface="Arial"/>
              <a:cs typeface="Arial"/>
            </a:endParaRPr>
          </a:p>
          <a:p>
            <a:pPr marL="414020" lvl="2" indent="-161290">
              <a:lnSpc>
                <a:spcPct val="100000"/>
              </a:lnSpc>
              <a:spcBef>
                <a:spcPts val="20"/>
              </a:spcBef>
              <a:buFont typeface="Symbol"/>
              <a:buChar char=""/>
              <a:tabLst>
                <a:tab pos="414020" algn="l"/>
              </a:tabLst>
            </a:pPr>
            <a:r>
              <a:rPr sz="800" dirty="0">
                <a:solidFill>
                  <a:srgbClr val="212121"/>
                </a:solidFill>
                <a:latin typeface="Arial"/>
                <a:cs typeface="Arial"/>
              </a:rPr>
              <a:t>Paralysie du nerf sciatique poplité externe secondaire à une injection au niveau de la</a:t>
            </a:r>
            <a:r>
              <a:rPr sz="800" spc="-100" dirty="0">
                <a:solidFill>
                  <a:srgbClr val="212121"/>
                </a:solidFill>
                <a:latin typeface="Arial"/>
                <a:cs typeface="Arial"/>
              </a:rPr>
              <a:t> </a:t>
            </a:r>
            <a:r>
              <a:rPr sz="800" dirty="0">
                <a:solidFill>
                  <a:srgbClr val="212121"/>
                </a:solidFill>
                <a:latin typeface="Arial"/>
                <a:cs typeface="Arial"/>
              </a:rPr>
              <a:t>fesse.</a:t>
            </a:r>
            <a:endParaRPr sz="800">
              <a:latin typeface="Arial"/>
              <a:cs typeface="Arial"/>
            </a:endParaRPr>
          </a:p>
          <a:p>
            <a:pPr lvl="2">
              <a:lnSpc>
                <a:spcPct val="100000"/>
              </a:lnSpc>
              <a:spcBef>
                <a:spcPts val="20"/>
              </a:spcBef>
              <a:buClr>
                <a:srgbClr val="212121"/>
              </a:buClr>
              <a:buFont typeface="Symbol"/>
              <a:buChar char=""/>
            </a:pPr>
            <a:endParaRPr sz="650">
              <a:latin typeface="Times New Roman"/>
              <a:cs typeface="Times New Roman"/>
            </a:endParaRPr>
          </a:p>
          <a:p>
            <a:pPr marL="405130" marR="241935" lvl="2" indent="-152400">
              <a:lnSpc>
                <a:spcPts val="900"/>
              </a:lnSpc>
              <a:spcBef>
                <a:spcPts val="5"/>
              </a:spcBef>
              <a:buFont typeface="Symbol"/>
              <a:buChar char=""/>
              <a:tabLst>
                <a:tab pos="414020" algn="l"/>
              </a:tabLst>
            </a:pPr>
            <a:r>
              <a:rPr sz="800" dirty="0">
                <a:solidFill>
                  <a:srgbClr val="212121"/>
                </a:solidFill>
                <a:latin typeface="Arial"/>
                <a:cs typeface="Arial"/>
              </a:rPr>
              <a:t>Paralysies diphtériques : précédées par une angine pseudomembraneuse, puis successivement :</a:t>
            </a:r>
            <a:r>
              <a:rPr sz="800" spc="-100" dirty="0">
                <a:solidFill>
                  <a:srgbClr val="212121"/>
                </a:solidFill>
                <a:latin typeface="Arial"/>
                <a:cs typeface="Arial"/>
              </a:rPr>
              <a:t> </a:t>
            </a:r>
            <a:r>
              <a:rPr sz="800" dirty="0">
                <a:solidFill>
                  <a:srgbClr val="212121"/>
                </a:solidFill>
                <a:latin typeface="Arial"/>
                <a:cs typeface="Arial"/>
              </a:rPr>
              <a:t>paralysie  vélo­palatine, paralysie de l'accommodation, polyradiculonévrite ascendante</a:t>
            </a:r>
            <a:r>
              <a:rPr sz="800" spc="-10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a:p>
            <a:pPr lvl="2">
              <a:lnSpc>
                <a:spcPct val="100000"/>
              </a:lnSpc>
              <a:buClr>
                <a:srgbClr val="212121"/>
              </a:buClr>
              <a:buFont typeface="Symbol"/>
              <a:buChar char=""/>
            </a:pPr>
            <a:endParaRPr sz="650">
              <a:latin typeface="Times New Roman"/>
              <a:cs typeface="Times New Roman"/>
            </a:endParaRPr>
          </a:p>
          <a:p>
            <a:pPr marL="405130" marR="158115" lvl="2" indent="-152400">
              <a:lnSpc>
                <a:spcPts val="900"/>
              </a:lnSpc>
              <a:spcBef>
                <a:spcPts val="5"/>
              </a:spcBef>
              <a:buFont typeface="Symbol"/>
              <a:buChar char=""/>
              <a:tabLst>
                <a:tab pos="414020" algn="l"/>
              </a:tabLst>
            </a:pPr>
            <a:r>
              <a:rPr sz="800" dirty="0">
                <a:solidFill>
                  <a:srgbClr val="212121"/>
                </a:solidFill>
                <a:latin typeface="Arial"/>
                <a:cs typeface="Arial"/>
              </a:rPr>
              <a:t>Botulisme : paralysie bilatérale et symétrique à marche descendante avec trbl sécrétoires (sd sec), paralysie  oculaire (presbytie, paralysie de l'accommodation). Pas de fièvre, pas de sig</a:t>
            </a:r>
            <a:r>
              <a:rPr sz="800" spc="-100" dirty="0">
                <a:solidFill>
                  <a:srgbClr val="212121"/>
                </a:solidFill>
                <a:latin typeface="Arial"/>
                <a:cs typeface="Arial"/>
              </a:rPr>
              <a:t> </a:t>
            </a:r>
            <a:r>
              <a:rPr sz="800" dirty="0">
                <a:solidFill>
                  <a:srgbClr val="212121"/>
                </a:solidFill>
                <a:latin typeface="Arial"/>
                <a:cs typeface="Arial"/>
              </a:rPr>
              <a:t>méningés.</a:t>
            </a:r>
            <a:endParaRPr sz="800">
              <a:latin typeface="Arial"/>
              <a:cs typeface="Arial"/>
            </a:endParaRPr>
          </a:p>
          <a:p>
            <a:pPr lvl="2">
              <a:lnSpc>
                <a:spcPct val="100000"/>
              </a:lnSpc>
              <a:spcBef>
                <a:spcPts val="30"/>
              </a:spcBef>
              <a:buClr>
                <a:srgbClr val="212121"/>
              </a:buClr>
              <a:buFont typeface="Symbol"/>
              <a:buChar char=""/>
            </a:pPr>
            <a:endParaRPr sz="600">
              <a:latin typeface="Times New Roman"/>
              <a:cs typeface="Times New Roman"/>
            </a:endParaRPr>
          </a:p>
          <a:p>
            <a:pPr marL="414020" lvl="2" indent="-161290">
              <a:lnSpc>
                <a:spcPct val="100000"/>
              </a:lnSpc>
              <a:buFont typeface="Symbol"/>
              <a:buChar char=""/>
              <a:tabLst>
                <a:tab pos="414020" algn="l"/>
              </a:tabLst>
            </a:pPr>
            <a:r>
              <a:rPr sz="800" b="1" dirty="0">
                <a:solidFill>
                  <a:srgbClr val="212121"/>
                </a:solidFill>
                <a:latin typeface="Arial"/>
                <a:cs typeface="Arial"/>
              </a:rPr>
              <a:t>Myopathie congénitale de</a:t>
            </a:r>
            <a:r>
              <a:rPr sz="800" b="1" spc="-100" dirty="0">
                <a:solidFill>
                  <a:srgbClr val="212121"/>
                </a:solidFill>
                <a:latin typeface="Arial"/>
                <a:cs typeface="Arial"/>
              </a:rPr>
              <a:t> </a:t>
            </a:r>
            <a:r>
              <a:rPr sz="800" b="1" dirty="0">
                <a:solidFill>
                  <a:srgbClr val="212121"/>
                </a:solidFill>
                <a:latin typeface="Arial"/>
                <a:cs typeface="Arial"/>
              </a:rPr>
              <a:t>DUCHENNE</a:t>
            </a:r>
            <a:endParaRPr sz="800">
              <a:latin typeface="Arial"/>
              <a:cs typeface="Arial"/>
            </a:endParaRPr>
          </a:p>
          <a:p>
            <a:pPr marL="414020" lvl="2" indent="-161290">
              <a:lnSpc>
                <a:spcPct val="100000"/>
              </a:lnSpc>
              <a:spcBef>
                <a:spcPts val="690"/>
              </a:spcBef>
              <a:buFont typeface="Symbol"/>
              <a:buChar char=""/>
              <a:tabLst>
                <a:tab pos="414020" algn="l"/>
              </a:tabLst>
            </a:pPr>
            <a:r>
              <a:rPr sz="800" dirty="0">
                <a:solidFill>
                  <a:srgbClr val="212121"/>
                </a:solidFill>
                <a:latin typeface="Arial"/>
                <a:cs typeface="Arial"/>
              </a:rPr>
              <a:t>Myasthénie</a:t>
            </a:r>
            <a:endParaRPr sz="800">
              <a:latin typeface="Arial"/>
              <a:cs typeface="Arial"/>
            </a:endParaRPr>
          </a:p>
          <a:p>
            <a:pPr lvl="2">
              <a:lnSpc>
                <a:spcPct val="100000"/>
              </a:lnSpc>
              <a:buClr>
                <a:srgbClr val="212121"/>
              </a:buClr>
              <a:buFont typeface="Symbol"/>
              <a:buChar char=""/>
            </a:pPr>
            <a:endParaRPr sz="800">
              <a:latin typeface="Times New Roman"/>
              <a:cs typeface="Times New Roman"/>
            </a:endParaRPr>
          </a:p>
          <a:p>
            <a:pPr lvl="2">
              <a:lnSpc>
                <a:spcPct val="100000"/>
              </a:lnSpc>
              <a:spcBef>
                <a:spcPts val="30"/>
              </a:spcBef>
              <a:buClr>
                <a:srgbClr val="212121"/>
              </a:buClr>
              <a:buFont typeface="Symbol"/>
              <a:buChar char=""/>
            </a:pPr>
            <a:endParaRPr sz="950">
              <a:latin typeface="Times New Roman"/>
              <a:cs typeface="Times New Roman"/>
            </a:endParaRPr>
          </a:p>
          <a:p>
            <a:pPr marL="190500" indent="-177800">
              <a:lnSpc>
                <a:spcPct val="100000"/>
              </a:lnSpc>
              <a:buAutoNum type="alphaUcPeriod" startAt="2"/>
              <a:tabLst>
                <a:tab pos="191135" algn="l"/>
              </a:tabLst>
            </a:pPr>
            <a:r>
              <a:rPr sz="800" b="1" u="sng" dirty="0">
                <a:solidFill>
                  <a:srgbClr val="2187BA"/>
                </a:solidFill>
                <a:latin typeface="Arial"/>
                <a:cs typeface="Arial"/>
                <a:hlinkClick r:id="rId2"/>
              </a:rPr>
              <a:t>Diagnostic</a:t>
            </a:r>
            <a:r>
              <a:rPr sz="800" b="1" u="sng" spc="-100" dirty="0">
                <a:solidFill>
                  <a:srgbClr val="2187BA"/>
                </a:solidFill>
                <a:latin typeface="Arial"/>
                <a:cs typeface="Arial"/>
                <a:hlinkClick r:id="rId2"/>
              </a:rPr>
              <a:t> </a:t>
            </a:r>
            <a:r>
              <a:rPr sz="800" b="1" u="sng" dirty="0">
                <a:solidFill>
                  <a:srgbClr val="2187BA"/>
                </a:solidFill>
                <a:latin typeface="Arial"/>
                <a:cs typeface="Arial"/>
                <a:hlinkClick r:id="rId2"/>
              </a:rPr>
              <a:t>étiologique</a:t>
            </a:r>
            <a:endParaRPr sz="800">
              <a:latin typeface="Arial"/>
              <a:cs typeface="Arial"/>
            </a:endParaRPr>
          </a:p>
          <a:p>
            <a:pPr>
              <a:lnSpc>
                <a:spcPct val="100000"/>
              </a:lnSpc>
              <a:spcBef>
                <a:spcPts val="20"/>
              </a:spcBef>
            </a:pPr>
            <a:endParaRPr sz="650">
              <a:latin typeface="Times New Roman"/>
              <a:cs typeface="Times New Roman"/>
            </a:endParaRPr>
          </a:p>
          <a:p>
            <a:pPr marL="405130" marR="168275" indent="-152400">
              <a:lnSpc>
                <a:spcPts val="900"/>
              </a:lnSpc>
              <a:spcBef>
                <a:spcPts val="5"/>
              </a:spcBef>
              <a:buFont typeface="Symbol"/>
              <a:buChar char=""/>
              <a:tabLst>
                <a:tab pos="414020" algn="l"/>
              </a:tabLst>
            </a:pPr>
            <a:r>
              <a:rPr sz="800" dirty="0">
                <a:solidFill>
                  <a:srgbClr val="212121"/>
                </a:solidFill>
                <a:latin typeface="Arial"/>
                <a:cs typeface="Arial"/>
              </a:rPr>
              <a:t>Agents pathogènes : les poliovirus appartiennent à la famille des Picornaviridae et au genre entérovirus.</a:t>
            </a:r>
            <a:r>
              <a:rPr sz="800" spc="-100" dirty="0">
                <a:solidFill>
                  <a:srgbClr val="212121"/>
                </a:solidFill>
                <a:latin typeface="Arial"/>
                <a:cs typeface="Arial"/>
              </a:rPr>
              <a:t> </a:t>
            </a:r>
            <a:r>
              <a:rPr sz="800" dirty="0">
                <a:solidFill>
                  <a:srgbClr val="212121"/>
                </a:solidFill>
                <a:latin typeface="Arial"/>
                <a:cs typeface="Arial"/>
              </a:rPr>
              <a:t>Ces  sont des virus à ARN dont il existe 3 types sérologiques spécifiques de poliovirus : les types 1 (le plus  pathogène), 2 et</a:t>
            </a:r>
            <a:r>
              <a:rPr sz="800" spc="120" dirty="0">
                <a:solidFill>
                  <a:srgbClr val="212121"/>
                </a:solidFill>
                <a:latin typeface="Arial"/>
                <a:cs typeface="Arial"/>
              </a:rPr>
              <a:t> </a:t>
            </a:r>
            <a:r>
              <a:rPr sz="800" dirty="0">
                <a:solidFill>
                  <a:srgbClr val="212121"/>
                </a:solidFill>
                <a:latin typeface="Arial"/>
                <a:cs typeface="Arial"/>
              </a:rPr>
              <a:t>3.</a:t>
            </a:r>
            <a:endParaRPr sz="800">
              <a:latin typeface="Arial"/>
              <a:cs typeface="Arial"/>
            </a:endParaRPr>
          </a:p>
          <a:p>
            <a:pPr>
              <a:lnSpc>
                <a:spcPct val="100000"/>
              </a:lnSpc>
              <a:buClr>
                <a:srgbClr val="212121"/>
              </a:buClr>
              <a:buFont typeface="Symbol"/>
              <a:buChar char=""/>
            </a:pPr>
            <a:endParaRPr sz="650">
              <a:latin typeface="Times New Roman"/>
              <a:cs typeface="Times New Roman"/>
            </a:endParaRPr>
          </a:p>
          <a:p>
            <a:pPr marL="405130" marR="46990" indent="-152400">
              <a:lnSpc>
                <a:spcPts val="900"/>
              </a:lnSpc>
              <a:spcBef>
                <a:spcPts val="5"/>
              </a:spcBef>
              <a:buFont typeface="Symbol"/>
              <a:buChar char=""/>
              <a:tabLst>
                <a:tab pos="414020" algn="l"/>
              </a:tabLst>
            </a:pPr>
            <a:r>
              <a:rPr sz="800" dirty="0">
                <a:solidFill>
                  <a:srgbClr val="212121"/>
                </a:solidFill>
                <a:latin typeface="Arial"/>
                <a:cs typeface="Arial"/>
              </a:rPr>
              <a:t>Réservoir naturel : l'homme est le seul réservoir de virus. Les virus sont éliminés dans les sécrétions  rhinopharyngées au début de la maladie pdt qlq jours, puis dans les selles par intermittence pendant 1 ­ 4</a:t>
            </a:r>
            <a:r>
              <a:rPr sz="800" spc="-100" dirty="0">
                <a:solidFill>
                  <a:srgbClr val="212121"/>
                </a:solidFill>
                <a:latin typeface="Arial"/>
                <a:cs typeface="Arial"/>
              </a:rPr>
              <a:t> </a:t>
            </a:r>
            <a:r>
              <a:rPr sz="800" dirty="0">
                <a:solidFill>
                  <a:srgbClr val="212121"/>
                </a:solidFill>
                <a:latin typeface="Arial"/>
                <a:cs typeface="Arial"/>
              </a:rPr>
              <a:t>mois.</a:t>
            </a:r>
            <a:endParaRPr sz="800">
              <a:latin typeface="Arial"/>
              <a:cs typeface="Arial"/>
            </a:endParaRPr>
          </a:p>
          <a:p>
            <a:pPr>
              <a:lnSpc>
                <a:spcPct val="100000"/>
              </a:lnSpc>
              <a:spcBef>
                <a:spcPts val="30"/>
              </a:spcBef>
              <a:buClr>
                <a:srgbClr val="212121"/>
              </a:buClr>
              <a:buFont typeface="Symbol"/>
              <a:buChar char=""/>
            </a:pPr>
            <a:endParaRPr sz="600">
              <a:latin typeface="Times New Roman"/>
              <a:cs typeface="Times New Roman"/>
            </a:endParaRPr>
          </a:p>
          <a:p>
            <a:pPr marL="414020" indent="-161290">
              <a:lnSpc>
                <a:spcPct val="100000"/>
              </a:lnSpc>
              <a:buFont typeface="Symbol"/>
              <a:buChar char=""/>
              <a:tabLst>
                <a:tab pos="414020" algn="l"/>
              </a:tabLst>
            </a:pPr>
            <a:r>
              <a:rPr sz="800" dirty="0">
                <a:solidFill>
                  <a:srgbClr val="212121"/>
                </a:solidFill>
                <a:latin typeface="Arial"/>
                <a:cs typeface="Arial"/>
              </a:rPr>
              <a:t>Modes de</a:t>
            </a:r>
            <a:r>
              <a:rPr sz="800" spc="-100" dirty="0">
                <a:solidFill>
                  <a:srgbClr val="212121"/>
                </a:solidFill>
                <a:latin typeface="Arial"/>
                <a:cs typeface="Arial"/>
              </a:rPr>
              <a:t> </a:t>
            </a:r>
            <a:r>
              <a:rPr sz="800" dirty="0">
                <a:solidFill>
                  <a:srgbClr val="212121"/>
                </a:solidFill>
                <a:latin typeface="Arial"/>
                <a:cs typeface="Arial"/>
              </a:rPr>
              <a:t>contamination</a:t>
            </a:r>
            <a:endParaRPr sz="800">
              <a:latin typeface="Arial"/>
              <a:cs typeface="Arial"/>
            </a:endParaRPr>
          </a:p>
          <a:p>
            <a:pPr marL="405130">
              <a:lnSpc>
                <a:spcPct val="100000"/>
              </a:lnSpc>
              <a:spcBef>
                <a:spcPts val="590"/>
              </a:spcBef>
            </a:pPr>
            <a:r>
              <a:rPr sz="800" dirty="0">
                <a:solidFill>
                  <a:srgbClr val="212121"/>
                </a:solidFill>
                <a:latin typeface="Arial"/>
                <a:cs typeface="Arial"/>
              </a:rPr>
              <a:t>La contagiosité est</a:t>
            </a:r>
            <a:r>
              <a:rPr sz="800" spc="-105" dirty="0">
                <a:solidFill>
                  <a:srgbClr val="212121"/>
                </a:solidFill>
                <a:latin typeface="Arial"/>
                <a:cs typeface="Arial"/>
              </a:rPr>
              <a:t> </a:t>
            </a:r>
            <a:r>
              <a:rPr sz="800" dirty="0">
                <a:solidFill>
                  <a:srgbClr val="212121"/>
                </a:solidFill>
                <a:latin typeface="Arial"/>
                <a:cs typeface="Arial"/>
              </a:rPr>
              <a:t>importante.</a:t>
            </a:r>
            <a:endParaRPr sz="800">
              <a:latin typeface="Arial"/>
              <a:cs typeface="Arial"/>
            </a:endParaRPr>
          </a:p>
          <a:p>
            <a:pPr marL="405130">
              <a:lnSpc>
                <a:spcPts val="930"/>
              </a:lnSpc>
              <a:spcBef>
                <a:spcPts val="590"/>
              </a:spcBef>
              <a:tabLst>
                <a:tab pos="2044064" algn="l"/>
              </a:tabLst>
            </a:pPr>
            <a:r>
              <a:rPr sz="800" dirty="0">
                <a:solidFill>
                  <a:srgbClr val="212121"/>
                </a:solidFill>
                <a:latin typeface="Arial"/>
                <a:cs typeface="Arial"/>
              </a:rPr>
              <a:t>La transmission est féco­orale,	directe (interhumaine, manu portée ou par voie aérienne à partir</a:t>
            </a:r>
            <a:r>
              <a:rPr sz="800" spc="-105" dirty="0">
                <a:solidFill>
                  <a:srgbClr val="212121"/>
                </a:solidFill>
                <a:latin typeface="Arial"/>
                <a:cs typeface="Arial"/>
              </a:rPr>
              <a:t> </a:t>
            </a:r>
            <a:r>
              <a:rPr sz="800" dirty="0">
                <a:solidFill>
                  <a:srgbClr val="212121"/>
                </a:solidFill>
                <a:latin typeface="Arial"/>
                <a:cs typeface="Arial"/>
              </a:rPr>
              <a:t>des</a:t>
            </a:r>
            <a:endParaRPr sz="800">
              <a:latin typeface="Arial"/>
              <a:cs typeface="Arial"/>
            </a:endParaRPr>
          </a:p>
          <a:p>
            <a:pPr marR="344170" algn="ctr">
              <a:lnSpc>
                <a:spcPts val="930"/>
              </a:lnSpc>
            </a:pPr>
            <a:r>
              <a:rPr sz="800" dirty="0">
                <a:solidFill>
                  <a:srgbClr val="212121"/>
                </a:solidFill>
                <a:latin typeface="Arial"/>
                <a:cs typeface="Arial"/>
              </a:rPr>
              <a:t>sécrétions</a:t>
            </a:r>
            <a:r>
              <a:rPr sz="800" spc="-105" dirty="0">
                <a:solidFill>
                  <a:srgbClr val="212121"/>
                </a:solidFill>
                <a:latin typeface="Arial"/>
                <a:cs typeface="Arial"/>
              </a:rPr>
              <a:t> </a:t>
            </a:r>
            <a:r>
              <a:rPr sz="800" dirty="0">
                <a:solidFill>
                  <a:srgbClr val="212121"/>
                </a:solidFill>
                <a:latin typeface="Arial"/>
                <a:cs typeface="Arial"/>
              </a:rPr>
              <a:t>rhino­pharyngées)</a:t>
            </a:r>
            <a:endParaRPr sz="800">
              <a:latin typeface="Arial"/>
              <a:cs typeface="Arial"/>
            </a:endParaRPr>
          </a:p>
          <a:p>
            <a:pPr>
              <a:lnSpc>
                <a:spcPct val="100000"/>
              </a:lnSpc>
              <a:spcBef>
                <a:spcPts val="30"/>
              </a:spcBef>
            </a:pPr>
            <a:endParaRPr sz="600">
              <a:latin typeface="Times New Roman"/>
              <a:cs typeface="Times New Roman"/>
            </a:endParaRPr>
          </a:p>
          <a:p>
            <a:pPr marL="1905000" marR="268605">
              <a:lnSpc>
                <a:spcPts val="900"/>
              </a:lnSpc>
            </a:pPr>
            <a:r>
              <a:rPr sz="800" dirty="0">
                <a:solidFill>
                  <a:srgbClr val="212121"/>
                </a:solidFill>
                <a:latin typeface="Arial"/>
                <a:cs typeface="Arial"/>
              </a:rPr>
              <a:t>ou indirecte par l'eau et les aliments souillés (maladie hydrique et du</a:t>
            </a:r>
            <a:r>
              <a:rPr sz="800" spc="-100" dirty="0">
                <a:solidFill>
                  <a:srgbClr val="212121"/>
                </a:solidFill>
                <a:latin typeface="Arial"/>
                <a:cs typeface="Arial"/>
              </a:rPr>
              <a:t> </a:t>
            </a:r>
            <a:r>
              <a:rPr sz="800" dirty="0">
                <a:solidFill>
                  <a:srgbClr val="212121"/>
                </a:solidFill>
                <a:latin typeface="Arial"/>
                <a:cs typeface="Arial"/>
              </a:rPr>
              <a:t>péril  fécal).</a:t>
            </a:r>
            <a:endParaRPr sz="800">
              <a:latin typeface="Arial"/>
              <a:cs typeface="Arial"/>
            </a:endParaRPr>
          </a:p>
          <a:p>
            <a:pPr marL="414020" indent="-161290">
              <a:lnSpc>
                <a:spcPct val="100000"/>
              </a:lnSpc>
              <a:spcBef>
                <a:spcPts val="670"/>
              </a:spcBef>
              <a:buFont typeface="Symbol"/>
              <a:buChar char=""/>
              <a:tabLst>
                <a:tab pos="414020" algn="l"/>
              </a:tabLst>
            </a:pPr>
            <a:r>
              <a:rPr sz="800" spc="-15" dirty="0">
                <a:solidFill>
                  <a:srgbClr val="212121"/>
                </a:solidFill>
                <a:latin typeface="Arial"/>
                <a:cs typeface="Arial"/>
              </a:rPr>
              <a:t>Terrain </a:t>
            </a:r>
            <a:r>
              <a:rPr sz="800" dirty="0">
                <a:solidFill>
                  <a:srgbClr val="212121"/>
                </a:solidFill>
                <a:latin typeface="Arial"/>
                <a:cs typeface="Arial"/>
              </a:rPr>
              <a:t>: classiquement, le jeune enfant mais aussi de l’adulte jeune surtout dans les couches</a:t>
            </a:r>
            <a:r>
              <a:rPr sz="800" spc="-70" dirty="0">
                <a:solidFill>
                  <a:srgbClr val="212121"/>
                </a:solidFill>
                <a:latin typeface="Arial"/>
                <a:cs typeface="Arial"/>
              </a:rPr>
              <a:t> </a:t>
            </a:r>
            <a:r>
              <a:rPr sz="800" dirty="0">
                <a:solidFill>
                  <a:srgbClr val="212121"/>
                </a:solidFill>
                <a:latin typeface="Arial"/>
                <a:cs typeface="Arial"/>
              </a:rPr>
              <a:t>défavorisées.</a:t>
            </a:r>
            <a:endParaRPr sz="800">
              <a:latin typeface="Arial"/>
              <a:cs typeface="Arial"/>
            </a:endParaRPr>
          </a:p>
          <a:p>
            <a:pPr>
              <a:lnSpc>
                <a:spcPct val="100000"/>
              </a:lnSpc>
            </a:pPr>
            <a:endParaRPr sz="800">
              <a:latin typeface="Times New Roman"/>
              <a:cs typeface="Times New Roman"/>
            </a:endParaRPr>
          </a:p>
          <a:p>
            <a:pPr marL="405130">
              <a:lnSpc>
                <a:spcPct val="100000"/>
              </a:lnSpc>
              <a:spcBef>
                <a:spcPts val="520"/>
              </a:spcBef>
              <a:tabLst>
                <a:tab pos="672465" algn="l"/>
              </a:tabLst>
            </a:pPr>
            <a:r>
              <a:rPr sz="800" b="1" spc="-25" dirty="0">
                <a:solidFill>
                  <a:srgbClr val="2187BA"/>
                </a:solidFill>
                <a:latin typeface="Arial"/>
                <a:cs typeface="Arial"/>
                <a:hlinkClick r:id="rId2"/>
              </a:rPr>
              <a:t>IV.	</a:t>
            </a:r>
            <a:r>
              <a:rPr sz="800" b="1" dirty="0">
                <a:solidFill>
                  <a:srgbClr val="2187BA"/>
                </a:solidFill>
                <a:latin typeface="Arial"/>
                <a:cs typeface="Arial"/>
                <a:hlinkClick r:id="rId2"/>
              </a:rPr>
              <a:t>TRAITEMENT</a:t>
            </a:r>
            <a:endParaRPr sz="800">
              <a:latin typeface="Arial"/>
              <a:cs typeface="Arial"/>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25400">
              <a:lnSpc>
                <a:spcPts val="910"/>
              </a:lnSpc>
            </a:pPr>
            <a:fld id="{81D60167-4931-47E6-BA6A-407CBD079E47}" type="slidenum">
              <a:rPr dirty="0"/>
              <a:pPr marL="25400">
                <a:lnSpc>
                  <a:spcPts val="910"/>
                </a:lnSpc>
              </a:pPr>
              <a:t>4</a:t>
            </a:fld>
            <a:r>
              <a:rPr spc="-25" dirty="0"/>
              <a:t>/</a:t>
            </a:r>
            <a:r>
              <a:rPr dirty="0"/>
              <a:t>6</a:t>
            </a:r>
          </a:p>
        </p:txBody>
      </p:sp>
      <p:sp>
        <p:nvSpPr>
          <p:cNvPr id="7" name="object 7"/>
          <p:cNvSpPr txBox="1"/>
          <p:nvPr/>
        </p:nvSpPr>
        <p:spPr>
          <a:xfrm>
            <a:off x="471396" y="7938244"/>
            <a:ext cx="1044575" cy="546735"/>
          </a:xfrm>
          <a:prstGeom prst="rect">
            <a:avLst/>
          </a:prstGeom>
        </p:spPr>
        <p:txBody>
          <a:bodyPr vert="horz" wrap="square" lIns="0" tIns="0" rIns="0" bIns="0" rtlCol="0">
            <a:spAutoFit/>
          </a:bodyPr>
          <a:lstStyle/>
          <a:p>
            <a:pPr marL="177800" indent="-165100">
              <a:lnSpc>
                <a:spcPct val="100000"/>
              </a:lnSpc>
              <a:buAutoNum type="alphaUcPeriod"/>
              <a:tabLst>
                <a:tab pos="178435" algn="l"/>
              </a:tabLst>
            </a:pPr>
            <a:r>
              <a:rPr sz="800" b="1" u="sng" spc="-5" dirty="0">
                <a:solidFill>
                  <a:srgbClr val="2187BA"/>
                </a:solidFill>
                <a:latin typeface="Arial"/>
                <a:cs typeface="Arial"/>
                <a:hlinkClick r:id="rId2"/>
              </a:rPr>
              <a:t>Traitement</a:t>
            </a:r>
            <a:r>
              <a:rPr sz="800" b="1" u="sng" spc="-95" dirty="0">
                <a:solidFill>
                  <a:srgbClr val="2187BA"/>
                </a:solidFill>
                <a:latin typeface="Arial"/>
                <a:cs typeface="Arial"/>
                <a:hlinkClick r:id="rId2"/>
              </a:rPr>
              <a:t> </a:t>
            </a:r>
            <a:r>
              <a:rPr sz="800" b="1" u="sng" dirty="0">
                <a:solidFill>
                  <a:srgbClr val="2187BA"/>
                </a:solidFill>
                <a:latin typeface="Arial"/>
                <a:cs typeface="Arial"/>
                <a:hlinkClick r:id="rId2"/>
              </a:rPr>
              <a:t>curatif</a:t>
            </a:r>
            <a:endParaRPr sz="800">
              <a:latin typeface="Arial"/>
              <a:cs typeface="Arial"/>
            </a:endParaRPr>
          </a:p>
          <a:p>
            <a:pPr marL="233045" lvl="1" indent="-160655">
              <a:lnSpc>
                <a:spcPct val="100000"/>
              </a:lnSpc>
              <a:spcBef>
                <a:spcPts val="640"/>
              </a:spcBef>
              <a:buAutoNum type="arabicPeriod"/>
              <a:tabLst>
                <a:tab pos="233679" algn="l"/>
              </a:tabLst>
            </a:pPr>
            <a:r>
              <a:rPr sz="800" b="1" dirty="0">
                <a:solidFill>
                  <a:srgbClr val="2187BA"/>
                </a:solidFill>
                <a:latin typeface="Arial"/>
                <a:cs typeface="Arial"/>
                <a:hlinkClick r:id="rId2"/>
              </a:rPr>
              <a:t>But</a:t>
            </a:r>
            <a:endParaRPr sz="800">
              <a:latin typeface="Arial"/>
              <a:cs typeface="Arial"/>
            </a:endParaRPr>
          </a:p>
          <a:p>
            <a:pPr marL="414020" lvl="2" indent="-161290">
              <a:lnSpc>
                <a:spcPct val="100000"/>
              </a:lnSpc>
              <a:spcBef>
                <a:spcPts val="690"/>
              </a:spcBef>
              <a:buFont typeface="Symbol"/>
              <a:buChar char=""/>
              <a:tabLst>
                <a:tab pos="414020" algn="l"/>
              </a:tabLst>
            </a:pPr>
            <a:r>
              <a:rPr sz="800" dirty="0">
                <a:solidFill>
                  <a:srgbClr val="212121"/>
                </a:solidFill>
                <a:latin typeface="Arial"/>
                <a:cs typeface="Arial"/>
              </a:rPr>
              <a:t>Eviter</a:t>
            </a:r>
            <a:endParaRPr sz="800">
              <a:latin typeface="Arial"/>
              <a:cs typeface="Arial"/>
            </a:endParaRPr>
          </a:p>
        </p:txBody>
      </p:sp>
      <p:sp>
        <p:nvSpPr>
          <p:cNvPr id="8" name="object 8"/>
          <p:cNvSpPr txBox="1"/>
          <p:nvPr/>
        </p:nvSpPr>
        <p:spPr>
          <a:xfrm>
            <a:off x="1528162" y="8351378"/>
            <a:ext cx="1184275" cy="133985"/>
          </a:xfrm>
          <a:prstGeom prst="rect">
            <a:avLst/>
          </a:prstGeom>
        </p:spPr>
        <p:txBody>
          <a:bodyPr vert="horz" wrap="square" lIns="0" tIns="0" rIns="0" bIns="0" rtlCol="0">
            <a:spAutoFit/>
          </a:bodyPr>
          <a:lstStyle/>
          <a:p>
            <a:pPr marL="12700">
              <a:lnSpc>
                <a:spcPct val="100000"/>
              </a:lnSpc>
            </a:pPr>
            <a:r>
              <a:rPr sz="800" dirty="0">
                <a:solidFill>
                  <a:srgbClr val="212121"/>
                </a:solidFill>
                <a:latin typeface="Arial"/>
                <a:cs typeface="Arial"/>
              </a:rPr>
              <a:t>l’extension des</a:t>
            </a:r>
            <a:r>
              <a:rPr sz="800" spc="-100" dirty="0">
                <a:solidFill>
                  <a:srgbClr val="212121"/>
                </a:solidFill>
                <a:latin typeface="Arial"/>
                <a:cs typeface="Arial"/>
              </a:rPr>
              <a:t> </a:t>
            </a:r>
            <a:r>
              <a:rPr sz="800" dirty="0">
                <a:solidFill>
                  <a:srgbClr val="212121"/>
                </a:solidFill>
                <a:latin typeface="Arial"/>
                <a:cs typeface="Arial"/>
              </a:rPr>
              <a:t>paralysies</a:t>
            </a:r>
            <a:endParaRPr sz="800">
              <a:latin typeface="Arial"/>
              <a:cs typeface="Arial"/>
            </a:endParaRPr>
          </a:p>
        </p:txBody>
      </p:sp>
      <p:sp>
        <p:nvSpPr>
          <p:cNvPr id="9" name="object 9"/>
          <p:cNvSpPr txBox="1"/>
          <p:nvPr/>
        </p:nvSpPr>
        <p:spPr>
          <a:xfrm>
            <a:off x="531082" y="8548411"/>
            <a:ext cx="3594735" cy="1779905"/>
          </a:xfrm>
          <a:prstGeom prst="rect">
            <a:avLst/>
          </a:prstGeom>
        </p:spPr>
        <p:txBody>
          <a:bodyPr vert="horz" wrap="square" lIns="0" tIns="0" rIns="0" bIns="0" rtlCol="0">
            <a:spAutoFit/>
          </a:bodyPr>
          <a:lstStyle/>
          <a:p>
            <a:pPr marL="945515">
              <a:lnSpc>
                <a:spcPct val="100000"/>
              </a:lnSpc>
            </a:pPr>
            <a:r>
              <a:rPr sz="800" dirty="0">
                <a:solidFill>
                  <a:srgbClr val="212121"/>
                </a:solidFill>
                <a:latin typeface="Arial"/>
                <a:cs typeface="Arial"/>
              </a:rPr>
              <a:t>les complications sinon PEC les</a:t>
            </a:r>
            <a:r>
              <a:rPr sz="800" spc="-105" dirty="0">
                <a:solidFill>
                  <a:srgbClr val="212121"/>
                </a:solidFill>
                <a:latin typeface="Arial"/>
                <a:cs typeface="Arial"/>
              </a:rPr>
              <a:t> </a:t>
            </a:r>
            <a:r>
              <a:rPr sz="800" dirty="0">
                <a:solidFill>
                  <a:srgbClr val="212121"/>
                </a:solidFill>
                <a:latin typeface="Arial"/>
                <a:cs typeface="Arial"/>
              </a:rPr>
              <a:t>séquelles</a:t>
            </a:r>
            <a:endParaRPr sz="800">
              <a:latin typeface="Arial"/>
              <a:cs typeface="Arial"/>
            </a:endParaRPr>
          </a:p>
          <a:p>
            <a:pPr>
              <a:lnSpc>
                <a:spcPct val="100000"/>
              </a:lnSpc>
              <a:spcBef>
                <a:spcPts val="50"/>
              </a:spcBef>
            </a:pPr>
            <a:endParaRPr sz="600">
              <a:latin typeface="Times New Roman"/>
              <a:cs typeface="Times New Roman"/>
            </a:endParaRPr>
          </a:p>
          <a:p>
            <a:pPr marL="354330" indent="-161290">
              <a:lnSpc>
                <a:spcPct val="100000"/>
              </a:lnSpc>
              <a:buFont typeface="Symbol"/>
              <a:buChar char=""/>
              <a:tabLst>
                <a:tab pos="354330" algn="l"/>
              </a:tabLst>
            </a:pPr>
            <a:r>
              <a:rPr sz="800" dirty="0">
                <a:solidFill>
                  <a:srgbClr val="212121"/>
                </a:solidFill>
                <a:latin typeface="Arial"/>
                <a:cs typeface="Arial"/>
              </a:rPr>
              <a:t>Améliorer la qualité de</a:t>
            </a:r>
            <a:r>
              <a:rPr sz="800" spc="-100" dirty="0">
                <a:solidFill>
                  <a:srgbClr val="212121"/>
                </a:solidFill>
                <a:latin typeface="Arial"/>
                <a:cs typeface="Arial"/>
              </a:rPr>
              <a:t> </a:t>
            </a:r>
            <a:r>
              <a:rPr sz="800" dirty="0">
                <a:solidFill>
                  <a:srgbClr val="212121"/>
                </a:solidFill>
                <a:latin typeface="Arial"/>
                <a:cs typeface="Arial"/>
              </a:rPr>
              <a:t>vie</a:t>
            </a:r>
            <a:endParaRPr sz="800">
              <a:latin typeface="Arial"/>
              <a:cs typeface="Arial"/>
            </a:endParaRPr>
          </a:p>
          <a:p>
            <a:pPr marL="173355" indent="-160655">
              <a:lnSpc>
                <a:spcPct val="100000"/>
              </a:lnSpc>
              <a:spcBef>
                <a:spcPts val="590"/>
              </a:spcBef>
              <a:buAutoNum type="arabicPeriod" startAt="2"/>
              <a:tabLst>
                <a:tab pos="173990" algn="l"/>
              </a:tabLst>
            </a:pPr>
            <a:r>
              <a:rPr sz="800" b="1" dirty="0">
                <a:solidFill>
                  <a:srgbClr val="2187BA"/>
                </a:solidFill>
                <a:latin typeface="Arial"/>
                <a:cs typeface="Arial"/>
                <a:hlinkClick r:id="rId2"/>
              </a:rPr>
              <a:t>Moyens</a:t>
            </a:r>
            <a:endParaRPr sz="800">
              <a:latin typeface="Arial"/>
              <a:cs typeface="Arial"/>
            </a:endParaRPr>
          </a:p>
          <a:p>
            <a:pPr marL="645160" marR="1649730" lvl="1" indent="-452120">
              <a:lnSpc>
                <a:spcPct val="161600"/>
              </a:lnSpc>
              <a:spcBef>
                <a:spcPts val="100"/>
              </a:spcBef>
              <a:buFont typeface="Symbol"/>
              <a:buChar char=""/>
              <a:tabLst>
                <a:tab pos="354330" algn="l"/>
              </a:tabLst>
            </a:pPr>
            <a:r>
              <a:rPr sz="800" b="1" dirty="0">
                <a:solidFill>
                  <a:srgbClr val="212121"/>
                </a:solidFill>
                <a:latin typeface="Arial"/>
                <a:cs typeface="Arial"/>
              </a:rPr>
              <a:t>MHD </a:t>
            </a:r>
            <a:r>
              <a:rPr sz="800" dirty="0">
                <a:solidFill>
                  <a:srgbClr val="212121"/>
                </a:solidFill>
                <a:latin typeface="Arial"/>
                <a:cs typeface="Arial"/>
              </a:rPr>
              <a:t>Nursing et appui nutritionnel  Repos sur un lit</a:t>
            </a:r>
            <a:r>
              <a:rPr sz="800" spc="-100" dirty="0">
                <a:solidFill>
                  <a:srgbClr val="212121"/>
                </a:solidFill>
                <a:latin typeface="Arial"/>
                <a:cs typeface="Arial"/>
              </a:rPr>
              <a:t> </a:t>
            </a:r>
            <a:r>
              <a:rPr sz="800" dirty="0">
                <a:solidFill>
                  <a:srgbClr val="212121"/>
                </a:solidFill>
                <a:latin typeface="Arial"/>
                <a:cs typeface="Arial"/>
              </a:rPr>
              <a:t>dur</a:t>
            </a:r>
            <a:endParaRPr sz="800">
              <a:latin typeface="Arial"/>
              <a:cs typeface="Arial"/>
            </a:endParaRPr>
          </a:p>
          <a:p>
            <a:pPr lvl="1">
              <a:lnSpc>
                <a:spcPct val="100000"/>
              </a:lnSpc>
              <a:spcBef>
                <a:spcPts val="50"/>
              </a:spcBef>
              <a:buClr>
                <a:srgbClr val="212121"/>
              </a:buClr>
              <a:buFont typeface="Symbol"/>
              <a:buChar char=""/>
            </a:pPr>
            <a:endParaRPr sz="600">
              <a:latin typeface="Times New Roman"/>
              <a:cs typeface="Times New Roman"/>
            </a:endParaRPr>
          </a:p>
          <a:p>
            <a:pPr marL="354330" lvl="1" indent="-161290">
              <a:lnSpc>
                <a:spcPct val="100000"/>
              </a:lnSpc>
              <a:buFont typeface="Symbol"/>
              <a:buChar char=""/>
              <a:tabLst>
                <a:tab pos="354330" algn="l"/>
              </a:tabLst>
            </a:pPr>
            <a:r>
              <a:rPr sz="800" b="1" dirty="0">
                <a:solidFill>
                  <a:srgbClr val="212121"/>
                </a:solidFill>
                <a:latin typeface="Arial"/>
                <a:cs typeface="Arial"/>
              </a:rPr>
              <a:t>Médicaux, essent</a:t>
            </a:r>
            <a:r>
              <a:rPr sz="800" b="1" spc="-100" dirty="0">
                <a:solidFill>
                  <a:srgbClr val="212121"/>
                </a:solidFill>
                <a:latin typeface="Arial"/>
                <a:cs typeface="Arial"/>
              </a:rPr>
              <a:t> </a:t>
            </a:r>
            <a:r>
              <a:rPr sz="800" b="1" dirty="0">
                <a:solidFill>
                  <a:srgbClr val="212121"/>
                </a:solidFill>
                <a:latin typeface="Arial"/>
                <a:cs typeface="Arial"/>
              </a:rPr>
              <a:t>sympt</a:t>
            </a:r>
            <a:endParaRPr sz="800">
              <a:latin typeface="Arial"/>
              <a:cs typeface="Arial"/>
            </a:endParaRPr>
          </a:p>
          <a:p>
            <a:pPr marL="410209">
              <a:lnSpc>
                <a:spcPct val="100000"/>
              </a:lnSpc>
              <a:spcBef>
                <a:spcPts val="590"/>
              </a:spcBef>
            </a:pPr>
            <a:r>
              <a:rPr sz="800" dirty="0">
                <a:solidFill>
                  <a:srgbClr val="212121"/>
                </a:solidFill>
                <a:latin typeface="Arial"/>
                <a:cs typeface="Arial"/>
              </a:rPr>
              <a:t>une coquille plâtrée ou</a:t>
            </a:r>
            <a:r>
              <a:rPr sz="800" spc="-105" dirty="0">
                <a:solidFill>
                  <a:srgbClr val="212121"/>
                </a:solidFill>
                <a:latin typeface="Arial"/>
                <a:cs typeface="Arial"/>
              </a:rPr>
              <a:t> </a:t>
            </a:r>
            <a:r>
              <a:rPr sz="800" dirty="0">
                <a:solidFill>
                  <a:srgbClr val="212121"/>
                </a:solidFill>
                <a:latin typeface="Arial"/>
                <a:cs typeface="Arial"/>
              </a:rPr>
              <a:t>résine</a:t>
            </a:r>
            <a:endParaRPr sz="800">
              <a:latin typeface="Arial"/>
              <a:cs typeface="Arial"/>
            </a:endParaRPr>
          </a:p>
          <a:p>
            <a:pPr marL="410209">
              <a:lnSpc>
                <a:spcPct val="100000"/>
              </a:lnSpc>
              <a:spcBef>
                <a:spcPts val="590"/>
              </a:spcBef>
            </a:pPr>
            <a:r>
              <a:rPr sz="800" dirty="0">
                <a:solidFill>
                  <a:srgbClr val="212121"/>
                </a:solidFill>
                <a:latin typeface="Arial"/>
                <a:cs typeface="Arial"/>
              </a:rPr>
              <a:t>Antalgiques­antipyrétiques : paracétamol 60 mg/kg/j en 3 prises</a:t>
            </a:r>
            <a:r>
              <a:rPr sz="800" spc="-105" dirty="0">
                <a:solidFill>
                  <a:srgbClr val="212121"/>
                </a:solidFill>
                <a:latin typeface="Arial"/>
                <a:cs typeface="Arial"/>
              </a:rPr>
              <a:t> </a:t>
            </a:r>
            <a:r>
              <a:rPr sz="800" dirty="0">
                <a:solidFill>
                  <a:srgbClr val="212121"/>
                </a:solidFill>
                <a:latin typeface="Arial"/>
                <a:cs typeface="Arial"/>
              </a:rPr>
              <a:t>orales</a:t>
            </a:r>
            <a:endParaRPr sz="800">
              <a:latin typeface="Arial"/>
              <a:cs typeface="Arial"/>
            </a:endParaRPr>
          </a:p>
          <a:p>
            <a:pPr>
              <a:lnSpc>
                <a:spcPct val="100000"/>
              </a:lnSpc>
              <a:spcBef>
                <a:spcPts val="50"/>
              </a:spcBef>
            </a:pPr>
            <a:endParaRPr sz="600">
              <a:latin typeface="Times New Roman"/>
              <a:cs typeface="Times New Roman"/>
            </a:endParaRPr>
          </a:p>
          <a:p>
            <a:pPr marL="354330" lvl="1" indent="-161290">
              <a:lnSpc>
                <a:spcPct val="100000"/>
              </a:lnSpc>
              <a:buFont typeface="Symbol"/>
              <a:buChar char=""/>
              <a:tabLst>
                <a:tab pos="354330" algn="l"/>
              </a:tabLst>
            </a:pPr>
            <a:r>
              <a:rPr sz="800" b="1" spc="-5" dirty="0">
                <a:solidFill>
                  <a:srgbClr val="212121"/>
                </a:solidFill>
                <a:latin typeface="Arial"/>
                <a:cs typeface="Arial"/>
              </a:rPr>
              <a:t>Ventilation</a:t>
            </a:r>
            <a:r>
              <a:rPr sz="800" b="1" spc="-90" dirty="0">
                <a:solidFill>
                  <a:srgbClr val="212121"/>
                </a:solidFill>
                <a:latin typeface="Arial"/>
                <a:cs typeface="Arial"/>
              </a:rPr>
              <a:t> </a:t>
            </a:r>
            <a:r>
              <a:rPr sz="800" b="1" dirty="0">
                <a:solidFill>
                  <a:srgbClr val="212121"/>
                </a:solidFill>
                <a:latin typeface="Arial"/>
                <a:cs typeface="Arial"/>
              </a:rPr>
              <a:t>artificielle</a:t>
            </a:r>
            <a:endParaRPr sz="8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901118" y="368299"/>
            <a:ext cx="0" cy="9966325"/>
          </a:xfrm>
          <a:custGeom>
            <a:avLst/>
            <a:gdLst/>
            <a:ahLst/>
            <a:cxnLst/>
            <a:rect l="l" t="t" r="r" b="b"/>
            <a:pathLst>
              <a:path h="9966325">
                <a:moveTo>
                  <a:pt x="0" y="0"/>
                </a:moveTo>
                <a:lnTo>
                  <a:pt x="0" y="9966058"/>
                </a:lnTo>
              </a:path>
            </a:pathLst>
          </a:custGeom>
          <a:ln w="6349">
            <a:solidFill>
              <a:srgbClr val="EDEDED"/>
            </a:solidFill>
          </a:ln>
        </p:spPr>
        <p:txBody>
          <a:bodyPr wrap="square" lIns="0" tIns="0" rIns="0" bIns="0" rtlCol="0"/>
          <a:lstStyle/>
          <a:p>
            <a:endParaRPr/>
          </a:p>
        </p:txBody>
      </p:sp>
      <p:sp>
        <p:nvSpPr>
          <p:cNvPr id="4" name="object 4"/>
          <p:cNvSpPr/>
          <p:nvPr/>
        </p:nvSpPr>
        <p:spPr>
          <a:xfrm>
            <a:off x="864060" y="9689188"/>
            <a:ext cx="4856480" cy="0"/>
          </a:xfrm>
          <a:custGeom>
            <a:avLst/>
            <a:gdLst/>
            <a:ahLst/>
            <a:cxnLst/>
            <a:rect l="l" t="t" r="r" b="b"/>
            <a:pathLst>
              <a:path w="4856480">
                <a:moveTo>
                  <a:pt x="0" y="0"/>
                </a:moveTo>
                <a:lnTo>
                  <a:pt x="4855911" y="0"/>
                </a:lnTo>
              </a:path>
            </a:pathLst>
          </a:custGeom>
          <a:ln w="6355">
            <a:solidFill>
              <a:srgbClr val="EDEDED"/>
            </a:solidFill>
          </a:ln>
        </p:spPr>
        <p:txBody>
          <a:bodyPr wrap="square" lIns="0" tIns="0" rIns="0" bIns="0" rtlCol="0"/>
          <a:lstStyle/>
          <a:p>
            <a:endParaRPr/>
          </a:p>
        </p:txBody>
      </p:sp>
      <p:sp>
        <p:nvSpPr>
          <p:cNvPr id="7" name="object 7"/>
          <p:cNvSpPr txBox="1"/>
          <p:nvPr/>
        </p:nvSpPr>
        <p:spPr>
          <a:xfrm>
            <a:off x="317500" y="177800"/>
            <a:ext cx="481330" cy="323215"/>
          </a:xfrm>
          <a:prstGeom prst="rect">
            <a:avLst/>
          </a:prstGeom>
        </p:spPr>
        <p:txBody>
          <a:bodyPr vert="horz" wrap="square" lIns="0" tIns="0" rIns="0" bIns="0" rtlCol="0">
            <a:spAutoFit/>
          </a:bodyPr>
          <a:lstStyle/>
          <a:p>
            <a:pPr marR="5080" algn="r">
              <a:lnSpc>
                <a:spcPct val="100000"/>
              </a:lnSpc>
            </a:pPr>
            <a:r>
              <a:rPr sz="800" spc="-45" dirty="0">
                <a:latin typeface="Arial"/>
                <a:cs typeface="Arial"/>
              </a:rPr>
              <a:t>20</a:t>
            </a:r>
            <a:r>
              <a:rPr sz="800" spc="-25" dirty="0">
                <a:latin typeface="Arial"/>
                <a:cs typeface="Arial"/>
              </a:rPr>
              <a:t>/</a:t>
            </a:r>
            <a:r>
              <a:rPr sz="800" spc="-105" dirty="0">
                <a:latin typeface="Arial"/>
                <a:cs typeface="Arial"/>
              </a:rPr>
              <a:t>1</a:t>
            </a:r>
            <a:r>
              <a:rPr sz="800" spc="-45" dirty="0">
                <a:latin typeface="Arial"/>
                <a:cs typeface="Arial"/>
              </a:rPr>
              <a:t>1</a:t>
            </a:r>
            <a:r>
              <a:rPr sz="800" spc="-25" dirty="0">
                <a:latin typeface="Arial"/>
                <a:cs typeface="Arial"/>
              </a:rPr>
              <a:t>/</a:t>
            </a:r>
            <a:r>
              <a:rPr sz="800" spc="-45" dirty="0">
                <a:latin typeface="Arial"/>
                <a:cs typeface="Arial"/>
              </a:rPr>
              <a:t>201</a:t>
            </a:r>
            <a:r>
              <a:rPr sz="800" dirty="0">
                <a:latin typeface="Arial"/>
                <a:cs typeface="Arial"/>
              </a:rPr>
              <a:t>6</a:t>
            </a:r>
            <a:endParaRPr sz="800">
              <a:latin typeface="Arial"/>
              <a:cs typeface="Arial"/>
            </a:endParaRPr>
          </a:p>
          <a:p>
            <a:pPr marR="19050" algn="r">
              <a:lnSpc>
                <a:spcPct val="100000"/>
              </a:lnSpc>
              <a:spcBef>
                <a:spcPts val="540"/>
              </a:spcBef>
            </a:pPr>
            <a:r>
              <a:rPr sz="800" dirty="0">
                <a:solidFill>
                  <a:srgbClr val="212121"/>
                </a:solidFill>
                <a:latin typeface="Symbol"/>
                <a:cs typeface="Symbol"/>
              </a:rPr>
              <a:t></a:t>
            </a:r>
            <a:endParaRPr sz="800">
              <a:latin typeface="Symbol"/>
              <a:cs typeface="Symbol"/>
            </a:endParaRPr>
          </a:p>
        </p:txBody>
      </p:sp>
      <p:sp>
        <p:nvSpPr>
          <p:cNvPr id="8" name="object 8"/>
          <p:cNvSpPr txBox="1"/>
          <p:nvPr/>
        </p:nvSpPr>
        <p:spPr>
          <a:xfrm>
            <a:off x="872712" y="368349"/>
            <a:ext cx="1483995" cy="133985"/>
          </a:xfrm>
          <a:prstGeom prst="rect">
            <a:avLst/>
          </a:prstGeom>
        </p:spPr>
        <p:txBody>
          <a:bodyPr vert="horz" wrap="square" lIns="0" tIns="0" rIns="0" bIns="0" rtlCol="0">
            <a:spAutoFit/>
          </a:bodyPr>
          <a:lstStyle/>
          <a:p>
            <a:pPr marL="12700">
              <a:lnSpc>
                <a:spcPct val="100000"/>
              </a:lnSpc>
            </a:pPr>
            <a:r>
              <a:rPr sz="800" b="1" dirty="0">
                <a:solidFill>
                  <a:srgbClr val="212121"/>
                </a:solidFill>
                <a:latin typeface="Arial"/>
                <a:cs typeface="Arial"/>
              </a:rPr>
              <a:t>Kinésithérapie et</a:t>
            </a:r>
            <a:r>
              <a:rPr sz="800" b="1" spc="-105" dirty="0">
                <a:solidFill>
                  <a:srgbClr val="212121"/>
                </a:solidFill>
                <a:latin typeface="Arial"/>
                <a:cs typeface="Arial"/>
              </a:rPr>
              <a:t> </a:t>
            </a:r>
            <a:r>
              <a:rPr sz="800" b="1" dirty="0">
                <a:solidFill>
                  <a:srgbClr val="212121"/>
                </a:solidFill>
                <a:latin typeface="Arial"/>
                <a:cs typeface="Arial"/>
              </a:rPr>
              <a:t>réadaptation</a:t>
            </a:r>
            <a:endParaRPr sz="800">
              <a:latin typeface="Arial"/>
              <a:cs typeface="Arial"/>
            </a:endParaRPr>
          </a:p>
        </p:txBody>
      </p:sp>
      <p:sp>
        <p:nvSpPr>
          <p:cNvPr id="9" name="object 9"/>
          <p:cNvSpPr txBox="1"/>
          <p:nvPr/>
        </p:nvSpPr>
        <p:spPr>
          <a:xfrm>
            <a:off x="711530" y="578094"/>
            <a:ext cx="909955" cy="133985"/>
          </a:xfrm>
          <a:prstGeom prst="rect">
            <a:avLst/>
          </a:prstGeom>
        </p:spPr>
        <p:txBody>
          <a:bodyPr vert="horz" wrap="square" lIns="0" tIns="0" rIns="0" bIns="0" rtlCol="0">
            <a:spAutoFit/>
          </a:bodyPr>
          <a:lstStyle/>
          <a:p>
            <a:pPr marL="173355" indent="-160655">
              <a:lnSpc>
                <a:spcPct val="100000"/>
              </a:lnSpc>
              <a:buFont typeface="Symbol"/>
              <a:buChar char=""/>
              <a:tabLst>
                <a:tab pos="173990" algn="l"/>
              </a:tabLst>
            </a:pPr>
            <a:r>
              <a:rPr sz="800" b="1" dirty="0">
                <a:solidFill>
                  <a:srgbClr val="212121"/>
                </a:solidFill>
                <a:latin typeface="Arial"/>
                <a:cs typeface="Arial"/>
              </a:rPr>
              <a:t>Orthopédiques</a:t>
            </a:r>
            <a:endParaRPr sz="800">
              <a:latin typeface="Arial"/>
              <a:cs typeface="Arial"/>
            </a:endParaRPr>
          </a:p>
        </p:txBody>
      </p:sp>
      <p:sp>
        <p:nvSpPr>
          <p:cNvPr id="10" name="object 10"/>
          <p:cNvSpPr txBox="1"/>
          <p:nvPr/>
        </p:nvSpPr>
        <p:spPr>
          <a:xfrm>
            <a:off x="1764030" y="578094"/>
            <a:ext cx="3977004" cy="451484"/>
          </a:xfrm>
          <a:prstGeom prst="rect">
            <a:avLst/>
          </a:prstGeom>
        </p:spPr>
        <p:txBody>
          <a:bodyPr vert="horz" wrap="square" lIns="0" tIns="0" rIns="0" bIns="0" rtlCol="0">
            <a:spAutoFit/>
          </a:bodyPr>
          <a:lstStyle/>
          <a:p>
            <a:pPr marL="127000">
              <a:lnSpc>
                <a:spcPct val="100000"/>
              </a:lnSpc>
            </a:pPr>
            <a:r>
              <a:rPr sz="800" dirty="0">
                <a:solidFill>
                  <a:srgbClr val="212121"/>
                </a:solidFill>
                <a:latin typeface="Arial"/>
                <a:cs typeface="Arial"/>
              </a:rPr>
              <a:t>Chirurgie réparatrice d’un tendon, d’une</a:t>
            </a:r>
            <a:r>
              <a:rPr sz="800" spc="-105" dirty="0">
                <a:solidFill>
                  <a:srgbClr val="212121"/>
                </a:solidFill>
                <a:latin typeface="Arial"/>
                <a:cs typeface="Arial"/>
              </a:rPr>
              <a:t> </a:t>
            </a:r>
            <a:r>
              <a:rPr sz="800" dirty="0">
                <a:solidFill>
                  <a:srgbClr val="212121"/>
                </a:solidFill>
                <a:latin typeface="Arial"/>
                <a:cs typeface="Arial"/>
              </a:rPr>
              <a:t>déformation</a:t>
            </a:r>
            <a:endParaRPr sz="800">
              <a:latin typeface="Arial"/>
              <a:cs typeface="Arial"/>
            </a:endParaRPr>
          </a:p>
          <a:p>
            <a:pPr>
              <a:lnSpc>
                <a:spcPct val="100000"/>
              </a:lnSpc>
              <a:spcBef>
                <a:spcPts val="30"/>
              </a:spcBef>
            </a:pPr>
            <a:endParaRPr sz="600">
              <a:latin typeface="Times New Roman"/>
              <a:cs typeface="Times New Roman"/>
            </a:endParaRPr>
          </a:p>
          <a:p>
            <a:pPr marL="12700" marR="5080">
              <a:lnSpc>
                <a:spcPts val="900"/>
              </a:lnSpc>
            </a:pPr>
            <a:r>
              <a:rPr sz="800" dirty="0">
                <a:solidFill>
                  <a:srgbClr val="212121"/>
                </a:solidFill>
                <a:latin typeface="Arial"/>
                <a:cs typeface="Arial"/>
              </a:rPr>
              <a:t>Appareillage : releveur d’une attelle suspendue, orthèse complète avec </a:t>
            </a:r>
            <a:r>
              <a:rPr sz="800" spc="-5" dirty="0">
                <a:solidFill>
                  <a:srgbClr val="212121"/>
                </a:solidFill>
                <a:latin typeface="Arial"/>
                <a:cs typeface="Arial"/>
              </a:rPr>
              <a:t>releveur,</a:t>
            </a:r>
            <a:r>
              <a:rPr sz="800" spc="-100" dirty="0">
                <a:solidFill>
                  <a:srgbClr val="212121"/>
                </a:solidFill>
                <a:latin typeface="Arial"/>
                <a:cs typeface="Arial"/>
              </a:rPr>
              <a:t> </a:t>
            </a:r>
            <a:r>
              <a:rPr sz="800" dirty="0">
                <a:solidFill>
                  <a:srgbClr val="212121"/>
                </a:solidFill>
                <a:latin typeface="Arial"/>
                <a:cs typeface="Arial"/>
              </a:rPr>
              <a:t>corset,  béquilles, les cannes, les fauteuils roulant, les</a:t>
            </a:r>
            <a:r>
              <a:rPr sz="800" spc="-105" dirty="0">
                <a:solidFill>
                  <a:srgbClr val="212121"/>
                </a:solidFill>
                <a:latin typeface="Arial"/>
                <a:cs typeface="Arial"/>
              </a:rPr>
              <a:t> </a:t>
            </a:r>
            <a:r>
              <a:rPr sz="800" dirty="0">
                <a:solidFill>
                  <a:srgbClr val="212121"/>
                </a:solidFill>
                <a:latin typeface="Arial"/>
                <a:cs typeface="Arial"/>
              </a:rPr>
              <a:t>voiturettes.</a:t>
            </a:r>
            <a:endParaRPr sz="800">
              <a:latin typeface="Arial"/>
              <a:cs typeface="Arial"/>
            </a:endParaRPr>
          </a:p>
        </p:txBody>
      </p:sp>
      <p:sp>
        <p:nvSpPr>
          <p:cNvPr id="11" name="object 11"/>
          <p:cNvSpPr txBox="1"/>
          <p:nvPr/>
        </p:nvSpPr>
        <p:spPr>
          <a:xfrm>
            <a:off x="471396" y="1092923"/>
            <a:ext cx="5466715" cy="6801484"/>
          </a:xfrm>
          <a:prstGeom prst="rect">
            <a:avLst/>
          </a:prstGeom>
        </p:spPr>
        <p:txBody>
          <a:bodyPr vert="horz" wrap="square" lIns="0" tIns="0" rIns="0" bIns="0" rtlCol="0">
            <a:spAutoFit/>
          </a:bodyPr>
          <a:lstStyle/>
          <a:p>
            <a:pPr marL="233045" indent="-160655">
              <a:lnSpc>
                <a:spcPct val="100000"/>
              </a:lnSpc>
              <a:buAutoNum type="arabicPeriod" startAt="3"/>
              <a:tabLst>
                <a:tab pos="233679" algn="l"/>
              </a:tabLst>
            </a:pPr>
            <a:r>
              <a:rPr sz="800" b="1" dirty="0">
                <a:solidFill>
                  <a:srgbClr val="2187BA"/>
                </a:solidFill>
                <a:latin typeface="Arial"/>
                <a:cs typeface="Arial"/>
                <a:hlinkClick r:id="rId2"/>
              </a:rPr>
              <a:t>Indications</a:t>
            </a:r>
            <a:endParaRPr sz="800">
              <a:latin typeface="Arial"/>
              <a:cs typeface="Arial"/>
            </a:endParaRPr>
          </a:p>
          <a:p>
            <a:pPr marL="405130" lvl="1" indent="-152400">
              <a:lnSpc>
                <a:spcPct val="100000"/>
              </a:lnSpc>
              <a:spcBef>
                <a:spcPts val="690"/>
              </a:spcBef>
              <a:buFont typeface="Symbol"/>
              <a:buChar char=""/>
              <a:tabLst>
                <a:tab pos="414020" algn="l"/>
              </a:tabLst>
            </a:pPr>
            <a:r>
              <a:rPr sz="800" dirty="0">
                <a:solidFill>
                  <a:srgbClr val="212121"/>
                </a:solidFill>
                <a:latin typeface="Arial"/>
                <a:cs typeface="Arial"/>
              </a:rPr>
              <a:t>Dans la forme paralytique commune des mbr inf (ou</a:t>
            </a:r>
            <a:r>
              <a:rPr sz="800" spc="-100" dirty="0">
                <a:solidFill>
                  <a:srgbClr val="212121"/>
                </a:solidFill>
                <a:latin typeface="Arial"/>
                <a:cs typeface="Arial"/>
              </a:rPr>
              <a:t> </a:t>
            </a:r>
            <a:r>
              <a:rPr sz="800" dirty="0">
                <a:solidFill>
                  <a:srgbClr val="212121"/>
                </a:solidFill>
                <a:latin typeface="Arial"/>
                <a:cs typeface="Arial"/>
              </a:rPr>
              <a:t>spinale)</a:t>
            </a:r>
            <a:endParaRPr sz="800">
              <a:latin typeface="Arial"/>
              <a:cs typeface="Arial"/>
            </a:endParaRPr>
          </a:p>
          <a:p>
            <a:pPr lvl="1">
              <a:lnSpc>
                <a:spcPct val="100000"/>
              </a:lnSpc>
              <a:spcBef>
                <a:spcPts val="30"/>
              </a:spcBef>
              <a:buClr>
                <a:srgbClr val="212121"/>
              </a:buClr>
              <a:buFont typeface="Symbol"/>
              <a:buChar char=""/>
            </a:pPr>
            <a:endParaRPr sz="600">
              <a:latin typeface="Times New Roman"/>
              <a:cs typeface="Times New Roman"/>
            </a:endParaRPr>
          </a:p>
          <a:p>
            <a:pPr marL="405130" marR="55244">
              <a:lnSpc>
                <a:spcPts val="900"/>
              </a:lnSpc>
            </a:pPr>
            <a:r>
              <a:rPr sz="800" dirty="0">
                <a:solidFill>
                  <a:srgbClr val="212121"/>
                </a:solidFill>
                <a:latin typeface="Arial"/>
                <a:cs typeface="Arial"/>
              </a:rPr>
              <a:t>Repos au lit, malade placé dans une coquille plâtrée ou en résine, les mbr sup et inf maintenus en abduction</a:t>
            </a:r>
            <a:r>
              <a:rPr sz="800" spc="-100" dirty="0">
                <a:solidFill>
                  <a:srgbClr val="212121"/>
                </a:solidFill>
                <a:latin typeface="Arial"/>
                <a:cs typeface="Arial"/>
              </a:rPr>
              <a:t> </a:t>
            </a:r>
            <a:r>
              <a:rPr sz="800" dirty="0">
                <a:solidFill>
                  <a:srgbClr val="212121"/>
                </a:solidFill>
                <a:latin typeface="Arial"/>
                <a:cs typeface="Arial"/>
              </a:rPr>
              <a:t>et  les pieds en bonne position pour éviter les attitudes</a:t>
            </a:r>
            <a:r>
              <a:rPr sz="800" spc="-105" dirty="0">
                <a:solidFill>
                  <a:srgbClr val="212121"/>
                </a:solidFill>
                <a:latin typeface="Arial"/>
                <a:cs typeface="Arial"/>
              </a:rPr>
              <a:t> </a:t>
            </a:r>
            <a:r>
              <a:rPr sz="800" dirty="0">
                <a:solidFill>
                  <a:srgbClr val="212121"/>
                </a:solidFill>
                <a:latin typeface="Arial"/>
                <a:cs typeface="Arial"/>
              </a:rPr>
              <a:t>vicieuses</a:t>
            </a:r>
            <a:endParaRPr sz="800">
              <a:latin typeface="Arial"/>
              <a:cs typeface="Arial"/>
            </a:endParaRPr>
          </a:p>
          <a:p>
            <a:pPr marL="405130">
              <a:lnSpc>
                <a:spcPct val="100000"/>
              </a:lnSpc>
              <a:spcBef>
                <a:spcPts val="570"/>
              </a:spcBef>
            </a:pPr>
            <a:r>
              <a:rPr sz="800" dirty="0">
                <a:solidFill>
                  <a:srgbClr val="212121"/>
                </a:solidFill>
                <a:latin typeface="Arial"/>
                <a:cs typeface="Arial"/>
              </a:rPr>
              <a:t>Antalgiques et</a:t>
            </a:r>
            <a:r>
              <a:rPr sz="800" spc="-105" dirty="0">
                <a:solidFill>
                  <a:srgbClr val="212121"/>
                </a:solidFill>
                <a:latin typeface="Arial"/>
                <a:cs typeface="Arial"/>
              </a:rPr>
              <a:t> </a:t>
            </a:r>
            <a:r>
              <a:rPr sz="800" dirty="0">
                <a:solidFill>
                  <a:srgbClr val="212121"/>
                </a:solidFill>
                <a:latin typeface="Arial"/>
                <a:cs typeface="Arial"/>
              </a:rPr>
              <a:t>antipyrétiques,</a:t>
            </a:r>
            <a:endParaRPr sz="800">
              <a:latin typeface="Arial"/>
              <a:cs typeface="Arial"/>
            </a:endParaRPr>
          </a:p>
          <a:p>
            <a:pPr marL="405130" marR="132080">
              <a:lnSpc>
                <a:spcPts val="900"/>
              </a:lnSpc>
              <a:spcBef>
                <a:spcPts val="670"/>
              </a:spcBef>
            </a:pPr>
            <a:r>
              <a:rPr sz="800" dirty="0">
                <a:solidFill>
                  <a:srgbClr val="212121"/>
                </a:solidFill>
                <a:latin typeface="Arial"/>
                <a:cs typeface="Arial"/>
              </a:rPr>
              <a:t>Kinésithérapie et la réadaptation le plus précoce possible, dès l'apyrexie obtenue. Elle est passive au début,  puis active dans des bains d'eau tiède, appareillage réadapté chez l’enfant en fonction de la croissance.</a:t>
            </a:r>
            <a:r>
              <a:rPr sz="800" spc="-100" dirty="0">
                <a:solidFill>
                  <a:srgbClr val="212121"/>
                </a:solidFill>
                <a:latin typeface="Arial"/>
                <a:cs typeface="Arial"/>
              </a:rPr>
              <a:t> </a:t>
            </a:r>
            <a:r>
              <a:rPr sz="800" dirty="0">
                <a:solidFill>
                  <a:srgbClr val="212121"/>
                </a:solidFill>
                <a:latin typeface="Arial"/>
                <a:cs typeface="Arial"/>
              </a:rPr>
              <a:t>Elles  préviennent les déformations du squelette et les rétractions dues aux atrophies</a:t>
            </a:r>
            <a:r>
              <a:rPr sz="800" spc="-105" dirty="0">
                <a:solidFill>
                  <a:srgbClr val="212121"/>
                </a:solidFill>
                <a:latin typeface="Arial"/>
                <a:cs typeface="Arial"/>
              </a:rPr>
              <a:t> </a:t>
            </a:r>
            <a:r>
              <a:rPr sz="800" dirty="0">
                <a:solidFill>
                  <a:srgbClr val="212121"/>
                </a:solidFill>
                <a:latin typeface="Arial"/>
                <a:cs typeface="Arial"/>
              </a:rPr>
              <a:t>musc.</a:t>
            </a:r>
            <a:endParaRPr sz="800">
              <a:latin typeface="Arial"/>
              <a:cs typeface="Arial"/>
            </a:endParaRPr>
          </a:p>
          <a:p>
            <a:pPr marL="405130">
              <a:lnSpc>
                <a:spcPct val="100000"/>
              </a:lnSpc>
              <a:spcBef>
                <a:spcPts val="620"/>
              </a:spcBef>
            </a:pPr>
            <a:r>
              <a:rPr sz="800" dirty="0">
                <a:solidFill>
                  <a:srgbClr val="212121"/>
                </a:solidFill>
                <a:latin typeface="Arial"/>
                <a:cs typeface="Arial"/>
              </a:rPr>
              <a:t>Orthopédie</a:t>
            </a:r>
            <a:endParaRPr sz="800">
              <a:latin typeface="Arial"/>
              <a:cs typeface="Arial"/>
            </a:endParaRPr>
          </a:p>
          <a:p>
            <a:pPr>
              <a:lnSpc>
                <a:spcPct val="100000"/>
              </a:lnSpc>
              <a:spcBef>
                <a:spcPts val="20"/>
              </a:spcBef>
            </a:pPr>
            <a:endParaRPr sz="650">
              <a:latin typeface="Times New Roman"/>
              <a:cs typeface="Times New Roman"/>
            </a:endParaRPr>
          </a:p>
          <a:p>
            <a:pPr marL="405130" marR="38735" lvl="1" indent="-152400">
              <a:lnSpc>
                <a:spcPts val="900"/>
              </a:lnSpc>
              <a:spcBef>
                <a:spcPts val="5"/>
              </a:spcBef>
              <a:buFont typeface="Symbol"/>
              <a:buChar char=""/>
              <a:tabLst>
                <a:tab pos="414020" algn="l"/>
              </a:tabLst>
            </a:pPr>
            <a:r>
              <a:rPr sz="800" dirty="0">
                <a:solidFill>
                  <a:srgbClr val="212121"/>
                </a:solidFill>
                <a:latin typeface="Arial"/>
                <a:cs typeface="Arial"/>
              </a:rPr>
              <a:t>Dans les formes hautes ou respiratoires : il faut évacuer le malade vers un centre de réanimation où une  ventilation assistée est possible. </a:t>
            </a:r>
            <a:r>
              <a:rPr sz="800" spc="-5" dirty="0">
                <a:solidFill>
                  <a:srgbClr val="212121"/>
                </a:solidFill>
                <a:latin typeface="Arial"/>
                <a:cs typeface="Arial"/>
              </a:rPr>
              <a:t>L’encombrement </a:t>
            </a:r>
            <a:r>
              <a:rPr sz="800" dirty="0">
                <a:solidFill>
                  <a:srgbClr val="212121"/>
                </a:solidFill>
                <a:latin typeface="Arial"/>
                <a:cs typeface="Arial"/>
              </a:rPr>
              <a:t>simple des voies respiratoires impose la mise en position  déclive, l’aspiration des secrétions, l’arrêt de l’alimentation orale et la pose de sonde naso­gastrique. Dès qu’il</a:t>
            </a:r>
            <a:r>
              <a:rPr sz="800" spc="-100" dirty="0">
                <a:solidFill>
                  <a:srgbClr val="212121"/>
                </a:solidFill>
                <a:latin typeface="Arial"/>
                <a:cs typeface="Arial"/>
              </a:rPr>
              <a:t> </a:t>
            </a:r>
            <a:r>
              <a:rPr sz="800" dirty="0">
                <a:solidFill>
                  <a:srgbClr val="212121"/>
                </a:solidFill>
                <a:latin typeface="Arial"/>
                <a:cs typeface="Arial"/>
              </a:rPr>
              <a:t>y  a une détresse respiratoire, il faut faire une ventilation assistée par une ventilation assistée par voie  endotrachéale.</a:t>
            </a:r>
            <a:endParaRPr sz="800">
              <a:latin typeface="Arial"/>
              <a:cs typeface="Arial"/>
            </a:endParaRPr>
          </a:p>
          <a:p>
            <a:pPr>
              <a:lnSpc>
                <a:spcPct val="100000"/>
              </a:lnSpc>
            </a:pPr>
            <a:endParaRPr sz="800">
              <a:latin typeface="Times New Roman"/>
              <a:cs typeface="Times New Roman"/>
            </a:endParaRPr>
          </a:p>
          <a:p>
            <a:pPr>
              <a:lnSpc>
                <a:spcPct val="100000"/>
              </a:lnSpc>
              <a:spcBef>
                <a:spcPts val="10"/>
              </a:spcBef>
            </a:pPr>
            <a:endParaRPr sz="950">
              <a:latin typeface="Times New Roman"/>
              <a:cs typeface="Times New Roman"/>
            </a:endParaRPr>
          </a:p>
          <a:p>
            <a:pPr marL="190500" indent="-177800">
              <a:lnSpc>
                <a:spcPct val="100000"/>
              </a:lnSpc>
              <a:buAutoNum type="alphaUcPeriod" startAt="2"/>
              <a:tabLst>
                <a:tab pos="191135" algn="l"/>
              </a:tabLst>
            </a:pPr>
            <a:r>
              <a:rPr sz="800" b="1" u="sng" spc="-5" dirty="0">
                <a:solidFill>
                  <a:srgbClr val="2187BA"/>
                </a:solidFill>
                <a:latin typeface="Arial"/>
                <a:cs typeface="Arial"/>
                <a:hlinkClick r:id="rId2"/>
              </a:rPr>
              <a:t>Traitement</a:t>
            </a:r>
            <a:r>
              <a:rPr sz="800" b="1" u="sng" spc="-95" dirty="0">
                <a:solidFill>
                  <a:srgbClr val="2187BA"/>
                </a:solidFill>
                <a:latin typeface="Arial"/>
                <a:cs typeface="Arial"/>
                <a:hlinkClick r:id="rId2"/>
              </a:rPr>
              <a:t> </a:t>
            </a:r>
            <a:r>
              <a:rPr sz="800" b="1" u="sng" dirty="0">
                <a:solidFill>
                  <a:srgbClr val="2187BA"/>
                </a:solidFill>
                <a:latin typeface="Arial"/>
                <a:cs typeface="Arial"/>
                <a:hlinkClick r:id="rId2"/>
              </a:rPr>
              <a:t>préventif</a:t>
            </a:r>
            <a:endParaRPr sz="800">
              <a:latin typeface="Arial"/>
              <a:cs typeface="Arial"/>
            </a:endParaRPr>
          </a:p>
          <a:p>
            <a:pPr marL="705485" lvl="1" indent="-452755">
              <a:lnSpc>
                <a:spcPct val="100000"/>
              </a:lnSpc>
              <a:spcBef>
                <a:spcPts val="690"/>
              </a:spcBef>
              <a:buFont typeface="Symbol"/>
              <a:buChar char=""/>
              <a:tabLst>
                <a:tab pos="414020" algn="l"/>
              </a:tabLst>
            </a:pPr>
            <a:r>
              <a:rPr sz="800" dirty="0">
                <a:solidFill>
                  <a:srgbClr val="212121"/>
                </a:solidFill>
                <a:latin typeface="Arial"/>
                <a:cs typeface="Arial"/>
              </a:rPr>
              <a:t>Maladie à déclaration obligatoire</a:t>
            </a:r>
            <a:r>
              <a:rPr sz="800" spc="-100" dirty="0">
                <a:solidFill>
                  <a:srgbClr val="212121"/>
                </a:solidFill>
                <a:latin typeface="Arial"/>
                <a:cs typeface="Arial"/>
              </a:rPr>
              <a:t> </a:t>
            </a:r>
            <a:r>
              <a:rPr sz="800" dirty="0">
                <a:solidFill>
                  <a:srgbClr val="212121"/>
                </a:solidFill>
                <a:latin typeface="Arial"/>
                <a:cs typeface="Arial"/>
              </a:rPr>
              <a:t>n°14</a:t>
            </a:r>
            <a:endParaRPr sz="800">
              <a:latin typeface="Arial"/>
              <a:cs typeface="Arial"/>
            </a:endParaRPr>
          </a:p>
          <a:p>
            <a:pPr marL="414020" lvl="1" indent="-161290">
              <a:lnSpc>
                <a:spcPct val="100000"/>
              </a:lnSpc>
              <a:spcBef>
                <a:spcPts val="690"/>
              </a:spcBef>
              <a:buFont typeface="Symbol"/>
              <a:buChar char=""/>
              <a:tabLst>
                <a:tab pos="414020" algn="l"/>
              </a:tabLst>
            </a:pPr>
            <a:r>
              <a:rPr sz="800" dirty="0">
                <a:solidFill>
                  <a:srgbClr val="212121"/>
                </a:solidFill>
                <a:latin typeface="Arial"/>
                <a:cs typeface="Arial"/>
              </a:rPr>
              <a:t>Isolement avec désinfection des excréta, en cours et en fin de</a:t>
            </a:r>
            <a:r>
              <a:rPr sz="800" spc="-100" dirty="0">
                <a:solidFill>
                  <a:srgbClr val="212121"/>
                </a:solidFill>
                <a:latin typeface="Arial"/>
                <a:cs typeface="Arial"/>
              </a:rPr>
              <a:t> </a:t>
            </a:r>
            <a:r>
              <a:rPr sz="800" dirty="0">
                <a:solidFill>
                  <a:srgbClr val="212121"/>
                </a:solidFill>
                <a:latin typeface="Arial"/>
                <a:cs typeface="Arial"/>
              </a:rPr>
              <a:t>maladie.</a:t>
            </a:r>
            <a:endParaRPr sz="800">
              <a:latin typeface="Arial"/>
              <a:cs typeface="Arial"/>
            </a:endParaRPr>
          </a:p>
          <a:p>
            <a:pPr marL="705485" marR="1349375" lvl="1" indent="-452755">
              <a:lnSpc>
                <a:spcPct val="161600"/>
              </a:lnSpc>
              <a:spcBef>
                <a:spcPts val="150"/>
              </a:spcBef>
              <a:buFont typeface="Symbol"/>
              <a:buChar char=""/>
              <a:tabLst>
                <a:tab pos="414020" algn="l"/>
              </a:tabLst>
            </a:pPr>
            <a:r>
              <a:rPr sz="800" spc="-5" dirty="0">
                <a:solidFill>
                  <a:srgbClr val="212121"/>
                </a:solidFill>
                <a:latin typeface="Arial"/>
                <a:cs typeface="Arial"/>
              </a:rPr>
              <a:t>Vaccination, </a:t>
            </a:r>
            <a:r>
              <a:rPr sz="800" dirty="0">
                <a:solidFill>
                  <a:srgbClr val="212121"/>
                </a:solidFill>
                <a:latin typeface="Arial"/>
                <a:cs typeface="Arial"/>
              </a:rPr>
              <a:t>il existe 2 vaccins (slogan de l’OMS : bouter la polio hors de</a:t>
            </a:r>
            <a:r>
              <a:rPr sz="800" spc="-95" dirty="0">
                <a:solidFill>
                  <a:srgbClr val="212121"/>
                </a:solidFill>
                <a:latin typeface="Arial"/>
                <a:cs typeface="Arial"/>
              </a:rPr>
              <a:t> </a:t>
            </a:r>
            <a:r>
              <a:rPr sz="800" dirty="0">
                <a:solidFill>
                  <a:srgbClr val="212121"/>
                </a:solidFill>
                <a:latin typeface="Arial"/>
                <a:cs typeface="Arial"/>
              </a:rPr>
              <a:t>l’Afrique)  </a:t>
            </a:r>
            <a:r>
              <a:rPr sz="800" spc="-10" dirty="0">
                <a:solidFill>
                  <a:srgbClr val="212121"/>
                </a:solidFill>
                <a:latin typeface="Arial"/>
                <a:cs typeface="Arial"/>
              </a:rPr>
              <a:t>Vaccin </a:t>
            </a:r>
            <a:r>
              <a:rPr sz="800" dirty="0">
                <a:solidFill>
                  <a:srgbClr val="212121"/>
                </a:solidFill>
                <a:latin typeface="Arial"/>
                <a:cs typeface="Arial"/>
              </a:rPr>
              <a:t>polio oral à virus vivants atténués (souches Sabin) ou VPO</a:t>
            </a:r>
            <a:r>
              <a:rPr sz="800" spc="-90"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a:p>
            <a:pPr marL="704850" marR="5080">
              <a:lnSpc>
                <a:spcPts val="900"/>
              </a:lnSpc>
              <a:spcBef>
                <a:spcPts val="670"/>
              </a:spcBef>
            </a:pPr>
            <a:r>
              <a:rPr sz="800" spc="-10" dirty="0">
                <a:solidFill>
                  <a:srgbClr val="212121"/>
                </a:solidFill>
                <a:latin typeface="Arial"/>
                <a:cs typeface="Arial"/>
              </a:rPr>
              <a:t>Vaccin </a:t>
            </a:r>
            <a:r>
              <a:rPr sz="800" dirty="0">
                <a:solidFill>
                  <a:srgbClr val="212121"/>
                </a:solidFill>
                <a:latin typeface="Arial"/>
                <a:cs typeface="Arial"/>
              </a:rPr>
              <a:t>trivalent, buccal ou oral. Il induit une immunité sérique et sécrétoire, systémique et locale, proche  de l’immunité naturelle. Son administration est simple et facile. Il est relativement peu onéreux</a:t>
            </a:r>
            <a:r>
              <a:rPr sz="800" spc="-100" dirty="0">
                <a:solidFill>
                  <a:srgbClr val="212121"/>
                </a:solidFill>
                <a:latin typeface="Arial"/>
                <a:cs typeface="Arial"/>
              </a:rPr>
              <a:t> </a:t>
            </a:r>
            <a:r>
              <a:rPr sz="800" dirty="0">
                <a:solidFill>
                  <a:srgbClr val="212121"/>
                </a:solidFill>
                <a:latin typeface="Arial"/>
                <a:cs typeface="Arial"/>
              </a:rPr>
              <a:t>(disponible  par le système d’achat de</a:t>
            </a:r>
            <a:r>
              <a:rPr sz="800" spc="-105" dirty="0">
                <a:solidFill>
                  <a:srgbClr val="212121"/>
                </a:solidFill>
                <a:latin typeface="Arial"/>
                <a:cs typeface="Arial"/>
              </a:rPr>
              <a:t> </a:t>
            </a:r>
            <a:r>
              <a:rPr sz="800" dirty="0">
                <a:solidFill>
                  <a:srgbClr val="212121"/>
                </a:solidFill>
                <a:latin typeface="Arial"/>
                <a:cs typeface="Arial"/>
              </a:rPr>
              <a:t>l’UNICEF).</a:t>
            </a:r>
            <a:endParaRPr sz="800">
              <a:latin typeface="Arial"/>
              <a:cs typeface="Arial"/>
            </a:endParaRPr>
          </a:p>
          <a:p>
            <a:pPr marL="705485">
              <a:lnSpc>
                <a:spcPct val="100000"/>
              </a:lnSpc>
              <a:spcBef>
                <a:spcPts val="620"/>
              </a:spcBef>
            </a:pPr>
            <a:r>
              <a:rPr sz="800" dirty="0">
                <a:solidFill>
                  <a:srgbClr val="212121"/>
                </a:solidFill>
                <a:latin typeface="Arial"/>
                <a:cs typeface="Arial"/>
              </a:rPr>
              <a:t>Contre­indications : Femme enceinte et</a:t>
            </a:r>
            <a:r>
              <a:rPr sz="800" spc="-105" dirty="0">
                <a:solidFill>
                  <a:srgbClr val="212121"/>
                </a:solidFill>
                <a:latin typeface="Arial"/>
                <a:cs typeface="Arial"/>
              </a:rPr>
              <a:t> </a:t>
            </a:r>
            <a:r>
              <a:rPr sz="800" dirty="0">
                <a:solidFill>
                  <a:srgbClr val="212121"/>
                </a:solidFill>
                <a:latin typeface="Arial"/>
                <a:cs typeface="Arial"/>
              </a:rPr>
              <a:t>l'immunodéprimé.</a:t>
            </a:r>
            <a:endParaRPr sz="800">
              <a:latin typeface="Arial"/>
              <a:cs typeface="Arial"/>
            </a:endParaRPr>
          </a:p>
          <a:p>
            <a:pPr marL="705485" marR="888365">
              <a:lnSpc>
                <a:spcPct val="161600"/>
              </a:lnSpc>
            </a:pPr>
            <a:r>
              <a:rPr sz="800" spc="-5" dirty="0">
                <a:solidFill>
                  <a:srgbClr val="212121"/>
                </a:solidFill>
                <a:latin typeface="Arial"/>
                <a:cs typeface="Arial"/>
              </a:rPr>
              <a:t>Effets </a:t>
            </a:r>
            <a:r>
              <a:rPr sz="800" dirty="0">
                <a:solidFill>
                  <a:srgbClr val="212121"/>
                </a:solidFill>
                <a:latin typeface="Arial"/>
                <a:cs typeface="Arial"/>
              </a:rPr>
              <a:t>secondaires : Paralysie peut survenir chez l’enfant vacciné soit chez un</a:t>
            </a:r>
            <a:r>
              <a:rPr sz="800" spc="-80" dirty="0">
                <a:solidFill>
                  <a:srgbClr val="212121"/>
                </a:solidFill>
                <a:latin typeface="Arial"/>
                <a:cs typeface="Arial"/>
              </a:rPr>
              <a:t> </a:t>
            </a:r>
            <a:r>
              <a:rPr sz="800" dirty="0">
                <a:solidFill>
                  <a:srgbClr val="212121"/>
                </a:solidFill>
                <a:latin typeface="Arial"/>
                <a:cs typeface="Arial"/>
              </a:rPr>
              <a:t>proche.  </a:t>
            </a:r>
            <a:r>
              <a:rPr sz="800" spc="-10" dirty="0">
                <a:solidFill>
                  <a:srgbClr val="212121"/>
                </a:solidFill>
                <a:latin typeface="Arial"/>
                <a:cs typeface="Arial"/>
              </a:rPr>
              <a:t>Vaccin </a:t>
            </a:r>
            <a:r>
              <a:rPr sz="800" dirty="0">
                <a:solidFill>
                  <a:srgbClr val="212121"/>
                </a:solidFill>
                <a:latin typeface="Arial"/>
                <a:cs typeface="Arial"/>
              </a:rPr>
              <a:t>polio à virus tués (souches Salk, Lépine), vaccin polio injectable</a:t>
            </a:r>
            <a:r>
              <a:rPr sz="800" spc="-95" dirty="0">
                <a:solidFill>
                  <a:srgbClr val="212121"/>
                </a:solidFill>
                <a:latin typeface="Arial"/>
                <a:cs typeface="Arial"/>
              </a:rPr>
              <a:t> </a:t>
            </a:r>
            <a:r>
              <a:rPr sz="800" dirty="0">
                <a:solidFill>
                  <a:srgbClr val="212121"/>
                </a:solidFill>
                <a:latin typeface="Arial"/>
                <a:cs typeface="Arial"/>
              </a:rPr>
              <a:t>VPI,</a:t>
            </a:r>
            <a:endParaRPr sz="800">
              <a:latin typeface="Arial"/>
              <a:cs typeface="Arial"/>
            </a:endParaRPr>
          </a:p>
          <a:p>
            <a:pPr marL="705485">
              <a:lnSpc>
                <a:spcPts val="869"/>
              </a:lnSpc>
            </a:pPr>
            <a:r>
              <a:rPr sz="800" dirty="0">
                <a:solidFill>
                  <a:srgbClr val="212121"/>
                </a:solidFill>
                <a:latin typeface="Arial"/>
                <a:cs typeface="Arial"/>
              </a:rPr>
              <a:t>Inactivé (virus tué). Il n’induit pas une immunité sécrétoire. Il n’entraine pas</a:t>
            </a:r>
            <a:r>
              <a:rPr sz="800" spc="-105" dirty="0">
                <a:solidFill>
                  <a:srgbClr val="212121"/>
                </a:solidFill>
                <a:latin typeface="Arial"/>
                <a:cs typeface="Arial"/>
              </a:rPr>
              <a:t> </a:t>
            </a:r>
            <a:r>
              <a:rPr sz="800" dirty="0">
                <a:solidFill>
                  <a:srgbClr val="212121"/>
                </a:solidFill>
                <a:latin typeface="Arial"/>
                <a:cs typeface="Arial"/>
              </a:rPr>
              <a:t>de</a:t>
            </a:r>
            <a:endParaRPr sz="800">
              <a:latin typeface="Arial"/>
              <a:cs typeface="Arial"/>
            </a:endParaRPr>
          </a:p>
          <a:p>
            <a:pPr marL="704850" marR="78105">
              <a:lnSpc>
                <a:spcPts val="900"/>
              </a:lnSpc>
              <a:spcBef>
                <a:spcPts val="50"/>
              </a:spcBef>
            </a:pPr>
            <a:r>
              <a:rPr sz="800" dirty="0">
                <a:solidFill>
                  <a:srgbClr val="212121"/>
                </a:solidFill>
                <a:latin typeface="Arial"/>
                <a:cs typeface="Arial"/>
              </a:rPr>
              <a:t>paralysie et présente pas de contre­indication majeure mais le coût onéreux et il nécessite un</a:t>
            </a:r>
            <a:r>
              <a:rPr sz="800" spc="-100" dirty="0">
                <a:solidFill>
                  <a:srgbClr val="212121"/>
                </a:solidFill>
                <a:latin typeface="Arial"/>
                <a:cs typeface="Arial"/>
              </a:rPr>
              <a:t> </a:t>
            </a:r>
            <a:r>
              <a:rPr sz="800" dirty="0">
                <a:solidFill>
                  <a:srgbClr val="212121"/>
                </a:solidFill>
                <a:latin typeface="Arial"/>
                <a:cs typeface="Arial"/>
              </a:rPr>
              <a:t>personnel  qualifié.</a:t>
            </a:r>
            <a:endParaRPr sz="800">
              <a:latin typeface="Arial"/>
              <a:cs typeface="Arial"/>
            </a:endParaRPr>
          </a:p>
          <a:p>
            <a:pPr marL="405130" marR="132715">
              <a:lnSpc>
                <a:spcPts val="900"/>
              </a:lnSpc>
              <a:spcBef>
                <a:spcPts val="700"/>
              </a:spcBef>
            </a:pPr>
            <a:r>
              <a:rPr sz="800" dirty="0">
                <a:solidFill>
                  <a:srgbClr val="212121"/>
                </a:solidFill>
                <a:latin typeface="Arial"/>
                <a:cs typeface="Arial"/>
              </a:rPr>
              <a:t>Ces 2 vaccins en primo vaccination ont le même protocole : 3 doses vaccinales à 4 semaines d'intervalle,</a:t>
            </a:r>
            <a:r>
              <a:rPr sz="800" spc="-100" dirty="0">
                <a:solidFill>
                  <a:srgbClr val="212121"/>
                </a:solidFill>
                <a:latin typeface="Arial"/>
                <a:cs typeface="Arial"/>
              </a:rPr>
              <a:t> </a:t>
            </a:r>
            <a:r>
              <a:rPr sz="800" dirty="0">
                <a:solidFill>
                  <a:srgbClr val="212121"/>
                </a:solidFill>
                <a:latin typeface="Arial"/>
                <a:cs typeface="Arial"/>
              </a:rPr>
              <a:t>1er  rappel un an après, les autres rappels tous les cinq</a:t>
            </a:r>
            <a:r>
              <a:rPr sz="800" spc="-105" dirty="0">
                <a:solidFill>
                  <a:srgbClr val="212121"/>
                </a:solidFill>
                <a:latin typeface="Arial"/>
                <a:cs typeface="Arial"/>
              </a:rPr>
              <a:t> </a:t>
            </a:r>
            <a:r>
              <a:rPr sz="800" dirty="0">
                <a:solidFill>
                  <a:srgbClr val="212121"/>
                </a:solidFill>
                <a:latin typeface="Arial"/>
                <a:cs typeface="Arial"/>
              </a:rPr>
              <a:t>ans.</a:t>
            </a:r>
            <a:endParaRPr sz="800">
              <a:latin typeface="Arial"/>
              <a:cs typeface="Arial"/>
            </a:endParaRPr>
          </a:p>
          <a:p>
            <a:pPr marL="405130">
              <a:lnSpc>
                <a:spcPct val="100000"/>
              </a:lnSpc>
              <a:spcBef>
                <a:spcPts val="570"/>
              </a:spcBef>
            </a:pPr>
            <a:r>
              <a:rPr sz="800" dirty="0">
                <a:solidFill>
                  <a:srgbClr val="212121"/>
                </a:solidFill>
                <a:latin typeface="Arial"/>
                <a:cs typeface="Arial"/>
              </a:rPr>
              <a:t>Ces vaccins assurent une protection de</a:t>
            </a:r>
            <a:r>
              <a:rPr sz="800" spc="-105" dirty="0">
                <a:solidFill>
                  <a:srgbClr val="212121"/>
                </a:solidFill>
                <a:latin typeface="Arial"/>
                <a:cs typeface="Arial"/>
              </a:rPr>
              <a:t> </a:t>
            </a:r>
            <a:r>
              <a:rPr sz="800" dirty="0">
                <a:solidFill>
                  <a:srgbClr val="212121"/>
                </a:solidFill>
                <a:latin typeface="Arial"/>
                <a:cs typeface="Arial"/>
              </a:rPr>
              <a:t>90%.</a:t>
            </a:r>
            <a:endParaRPr sz="800">
              <a:latin typeface="Arial"/>
              <a:cs typeface="Arial"/>
            </a:endParaRPr>
          </a:p>
          <a:p>
            <a:pPr marL="405130" marR="33655">
              <a:lnSpc>
                <a:spcPts val="900"/>
              </a:lnSpc>
              <a:spcBef>
                <a:spcPts val="670"/>
              </a:spcBef>
            </a:pPr>
            <a:r>
              <a:rPr sz="800" dirty="0">
                <a:solidFill>
                  <a:srgbClr val="212121"/>
                </a:solidFill>
                <a:latin typeface="Arial"/>
                <a:cs typeface="Arial"/>
              </a:rPr>
              <a:t>Contre­indications : hypersensibilité à un des composants des vaccins, à la streptomycine, déficits</a:t>
            </a:r>
            <a:r>
              <a:rPr sz="800" spc="-100" dirty="0">
                <a:solidFill>
                  <a:srgbClr val="212121"/>
                </a:solidFill>
                <a:latin typeface="Arial"/>
                <a:cs typeface="Arial"/>
              </a:rPr>
              <a:t> </a:t>
            </a:r>
            <a:r>
              <a:rPr sz="800" dirty="0">
                <a:solidFill>
                  <a:srgbClr val="212121"/>
                </a:solidFill>
                <a:latin typeface="Arial"/>
                <a:cs typeface="Arial"/>
              </a:rPr>
              <a:t>immunitaires  congénitaux et acquis, les maladies malignes</a:t>
            </a:r>
            <a:r>
              <a:rPr sz="800" spc="-105" dirty="0">
                <a:solidFill>
                  <a:srgbClr val="212121"/>
                </a:solidFill>
                <a:latin typeface="Arial"/>
                <a:cs typeface="Arial"/>
              </a:rPr>
              <a:t> </a:t>
            </a:r>
            <a:r>
              <a:rPr sz="800" dirty="0">
                <a:solidFill>
                  <a:srgbClr val="212121"/>
                </a:solidFill>
                <a:latin typeface="Arial"/>
                <a:cs typeface="Arial"/>
              </a:rPr>
              <a:t>évolutives.</a:t>
            </a:r>
            <a:endParaRPr sz="800">
              <a:latin typeface="Arial"/>
              <a:cs typeface="Arial"/>
            </a:endParaRPr>
          </a:p>
          <a:p>
            <a:pPr marL="705485" marR="1014730" lvl="1" indent="-452755">
              <a:lnSpc>
                <a:spcPct val="161600"/>
              </a:lnSpc>
              <a:spcBef>
                <a:spcPts val="130"/>
              </a:spcBef>
              <a:buFont typeface="Symbol"/>
              <a:buChar char=""/>
              <a:tabLst>
                <a:tab pos="414020" algn="l"/>
              </a:tabLst>
            </a:pPr>
            <a:r>
              <a:rPr sz="800" dirty="0">
                <a:solidFill>
                  <a:srgbClr val="212121"/>
                </a:solidFill>
                <a:latin typeface="Arial"/>
                <a:cs typeface="Arial"/>
              </a:rPr>
              <a:t>4 </a:t>
            </a:r>
            <a:r>
              <a:rPr sz="800" spc="-10" dirty="0">
                <a:solidFill>
                  <a:srgbClr val="212121"/>
                </a:solidFill>
                <a:latin typeface="Arial"/>
                <a:cs typeface="Arial"/>
              </a:rPr>
              <a:t>STRATEGIES </a:t>
            </a:r>
            <a:r>
              <a:rPr sz="800" dirty="0">
                <a:solidFill>
                  <a:srgbClr val="212121"/>
                </a:solidFill>
                <a:latin typeface="Arial"/>
                <a:cs typeface="Arial"/>
              </a:rPr>
              <a:t>ESSENTIELLES POUR </a:t>
            </a:r>
            <a:r>
              <a:rPr sz="800" spc="-10" dirty="0">
                <a:solidFill>
                  <a:srgbClr val="212121"/>
                </a:solidFill>
                <a:latin typeface="Arial"/>
                <a:cs typeface="Arial"/>
              </a:rPr>
              <a:t>L’ERADICATION </a:t>
            </a:r>
            <a:r>
              <a:rPr sz="800" dirty="0">
                <a:solidFill>
                  <a:srgbClr val="212121"/>
                </a:solidFill>
                <a:latin typeface="Arial"/>
                <a:cs typeface="Arial"/>
              </a:rPr>
              <a:t>DE LA </a:t>
            </a:r>
            <a:r>
              <a:rPr sz="800" spc="-20" dirty="0">
                <a:solidFill>
                  <a:srgbClr val="212121"/>
                </a:solidFill>
                <a:latin typeface="Arial"/>
                <a:cs typeface="Arial"/>
              </a:rPr>
              <a:t>PAA </a:t>
            </a:r>
            <a:r>
              <a:rPr sz="800" dirty="0">
                <a:solidFill>
                  <a:srgbClr val="212121"/>
                </a:solidFill>
                <a:latin typeface="Arial"/>
                <a:cs typeface="Arial"/>
              </a:rPr>
              <a:t>DANS LE MONDE  la vaccination systématique par le</a:t>
            </a:r>
            <a:r>
              <a:rPr sz="800" spc="-100" dirty="0">
                <a:solidFill>
                  <a:srgbClr val="212121"/>
                </a:solidFill>
                <a:latin typeface="Arial"/>
                <a:cs typeface="Arial"/>
              </a:rPr>
              <a:t> </a:t>
            </a:r>
            <a:r>
              <a:rPr sz="800" dirty="0">
                <a:solidFill>
                  <a:srgbClr val="212121"/>
                </a:solidFill>
                <a:latin typeface="Arial"/>
                <a:cs typeface="Arial"/>
              </a:rPr>
              <a:t>VPO,</a:t>
            </a:r>
            <a:endParaRPr sz="800">
              <a:latin typeface="Arial"/>
              <a:cs typeface="Arial"/>
            </a:endParaRPr>
          </a:p>
          <a:p>
            <a:pPr marL="704850">
              <a:lnSpc>
                <a:spcPct val="100000"/>
              </a:lnSpc>
              <a:spcBef>
                <a:spcPts val="590"/>
              </a:spcBef>
            </a:pPr>
            <a:r>
              <a:rPr sz="800" dirty="0">
                <a:solidFill>
                  <a:srgbClr val="212121"/>
                </a:solidFill>
                <a:latin typeface="Arial"/>
                <a:cs typeface="Arial"/>
              </a:rPr>
              <a:t>les activités de vaccination supplémentaire </a:t>
            </a:r>
            <a:r>
              <a:rPr sz="800" spc="-15" dirty="0">
                <a:solidFill>
                  <a:srgbClr val="212121"/>
                </a:solidFill>
                <a:latin typeface="Arial"/>
                <a:cs typeface="Arial"/>
              </a:rPr>
              <a:t>[AVS] </a:t>
            </a:r>
            <a:r>
              <a:rPr sz="800" dirty="0">
                <a:solidFill>
                  <a:srgbClr val="212121"/>
                </a:solidFill>
                <a:latin typeface="Arial"/>
                <a:cs typeface="Arial"/>
              </a:rPr>
              <a:t>: ce sont les Journées Nationales de</a:t>
            </a:r>
            <a:r>
              <a:rPr sz="800" spc="-75" dirty="0">
                <a:solidFill>
                  <a:srgbClr val="212121"/>
                </a:solidFill>
                <a:latin typeface="Arial"/>
                <a:cs typeface="Arial"/>
              </a:rPr>
              <a:t> </a:t>
            </a:r>
            <a:r>
              <a:rPr sz="800" spc="-5" dirty="0">
                <a:solidFill>
                  <a:srgbClr val="212121"/>
                </a:solidFill>
                <a:latin typeface="Arial"/>
                <a:cs typeface="Arial"/>
              </a:rPr>
              <a:t>Vaccination,</a:t>
            </a:r>
            <a:endParaRPr sz="800">
              <a:latin typeface="Arial"/>
              <a:cs typeface="Arial"/>
            </a:endParaRPr>
          </a:p>
          <a:p>
            <a:pPr>
              <a:lnSpc>
                <a:spcPct val="100000"/>
              </a:lnSpc>
              <a:spcBef>
                <a:spcPts val="30"/>
              </a:spcBef>
            </a:pPr>
            <a:endParaRPr sz="600">
              <a:latin typeface="Times New Roman"/>
              <a:cs typeface="Times New Roman"/>
            </a:endParaRPr>
          </a:p>
          <a:p>
            <a:pPr marL="704850" marR="151765">
              <a:lnSpc>
                <a:spcPts val="900"/>
              </a:lnSpc>
            </a:pPr>
            <a:r>
              <a:rPr sz="800" dirty="0">
                <a:solidFill>
                  <a:srgbClr val="212121"/>
                </a:solidFill>
                <a:latin typeface="Arial"/>
                <a:cs typeface="Arial"/>
              </a:rPr>
              <a:t>la surveillance des virus sauvages par recensement et analyse virologique des prélèv de selles cas</a:t>
            </a:r>
            <a:r>
              <a:rPr sz="800" spc="-100" dirty="0">
                <a:solidFill>
                  <a:srgbClr val="212121"/>
                </a:solidFill>
                <a:latin typeface="Arial"/>
                <a:cs typeface="Arial"/>
              </a:rPr>
              <a:t> </a:t>
            </a:r>
            <a:r>
              <a:rPr sz="800" dirty="0">
                <a:solidFill>
                  <a:srgbClr val="212121"/>
                </a:solidFill>
                <a:latin typeface="Arial"/>
                <a:cs typeface="Arial"/>
              </a:rPr>
              <a:t>de  paralysie flasque aiguë </a:t>
            </a:r>
            <a:r>
              <a:rPr sz="800" spc="-10" dirty="0">
                <a:solidFill>
                  <a:srgbClr val="212121"/>
                </a:solidFill>
                <a:latin typeface="Arial"/>
                <a:cs typeface="Arial"/>
              </a:rPr>
              <a:t>[PFA] </a:t>
            </a:r>
            <a:r>
              <a:rPr sz="800" dirty="0">
                <a:solidFill>
                  <a:srgbClr val="212121"/>
                </a:solidFill>
                <a:latin typeface="Arial"/>
                <a:cs typeface="Arial"/>
              </a:rPr>
              <a:t>par le réseau de labo virologiques équipés pour </a:t>
            </a:r>
            <a:r>
              <a:rPr sz="800" spc="-5" dirty="0">
                <a:solidFill>
                  <a:srgbClr val="212121"/>
                </a:solidFill>
                <a:latin typeface="Arial"/>
                <a:cs typeface="Arial"/>
              </a:rPr>
              <a:t>effectuer </a:t>
            </a:r>
            <a:r>
              <a:rPr sz="800" dirty="0">
                <a:solidFill>
                  <a:srgbClr val="212121"/>
                </a:solidFill>
                <a:latin typeface="Arial"/>
                <a:cs typeface="Arial"/>
              </a:rPr>
              <a:t>la PCR  (laboratoire de référence Institut Pasteur de</a:t>
            </a:r>
            <a:r>
              <a:rPr sz="800" spc="-105" dirty="0">
                <a:solidFill>
                  <a:srgbClr val="212121"/>
                </a:solidFill>
                <a:latin typeface="Arial"/>
                <a:cs typeface="Arial"/>
              </a:rPr>
              <a:t> </a:t>
            </a:r>
            <a:r>
              <a:rPr sz="800" dirty="0">
                <a:solidFill>
                  <a:srgbClr val="212121"/>
                </a:solidFill>
                <a:latin typeface="Arial"/>
                <a:cs typeface="Arial"/>
              </a:rPr>
              <a:t>Dakar)</a:t>
            </a:r>
            <a:endParaRPr sz="800">
              <a:latin typeface="Arial"/>
              <a:cs typeface="Arial"/>
            </a:endParaRPr>
          </a:p>
          <a:p>
            <a:pPr marL="705485">
              <a:lnSpc>
                <a:spcPct val="100000"/>
              </a:lnSpc>
              <a:spcBef>
                <a:spcPts val="570"/>
              </a:spcBef>
            </a:pPr>
            <a:r>
              <a:rPr sz="800" dirty="0">
                <a:solidFill>
                  <a:srgbClr val="212121"/>
                </a:solidFill>
                <a:latin typeface="Arial"/>
                <a:cs typeface="Arial"/>
              </a:rPr>
              <a:t>les campagnes ciblées de vaccination, appelées «opérations de ratissage</a:t>
            </a:r>
            <a:r>
              <a:rPr sz="800" spc="-105" dirty="0">
                <a:solidFill>
                  <a:srgbClr val="212121"/>
                </a:solidFill>
                <a:latin typeface="Arial"/>
                <a:cs typeface="Arial"/>
              </a:rPr>
              <a:t> </a:t>
            </a:r>
            <a:r>
              <a:rPr sz="800" dirty="0">
                <a:solidFill>
                  <a:srgbClr val="212121"/>
                </a:solidFill>
                <a:latin typeface="Arial"/>
                <a:cs typeface="Arial"/>
              </a:rPr>
              <a:t>».</a:t>
            </a:r>
            <a:endParaRPr sz="800">
              <a:latin typeface="Arial"/>
              <a:cs typeface="Arial"/>
            </a:endParaRPr>
          </a:p>
        </p:txBody>
      </p:sp>
      <p:sp>
        <p:nvSpPr>
          <p:cNvPr id="12" name="object 12"/>
          <p:cNvSpPr txBox="1"/>
          <p:nvPr/>
        </p:nvSpPr>
        <p:spPr>
          <a:xfrm>
            <a:off x="623938" y="8319587"/>
            <a:ext cx="5232400" cy="559435"/>
          </a:xfrm>
          <a:prstGeom prst="rect">
            <a:avLst/>
          </a:prstGeom>
        </p:spPr>
        <p:txBody>
          <a:bodyPr vert="horz" wrap="square" lIns="0" tIns="0" rIns="0" bIns="0" rtlCol="0">
            <a:spAutoFit/>
          </a:bodyPr>
          <a:lstStyle/>
          <a:p>
            <a:pPr marL="12700">
              <a:lnSpc>
                <a:spcPct val="100000"/>
              </a:lnSpc>
            </a:pPr>
            <a:r>
              <a:rPr sz="800" b="1" dirty="0">
                <a:solidFill>
                  <a:srgbClr val="2187BA"/>
                </a:solidFill>
                <a:latin typeface="Arial"/>
                <a:cs typeface="Arial"/>
                <a:hlinkClick r:id="rId2"/>
              </a:rPr>
              <a:t>CONCLUSION</a:t>
            </a:r>
            <a:endParaRPr sz="800">
              <a:latin typeface="Arial"/>
              <a:cs typeface="Arial"/>
            </a:endParaRPr>
          </a:p>
          <a:p>
            <a:pPr marL="12700" marR="5080">
              <a:lnSpc>
                <a:spcPts val="900"/>
              </a:lnSpc>
              <a:spcBef>
                <a:spcPts val="670"/>
              </a:spcBef>
            </a:pPr>
            <a:r>
              <a:rPr sz="800" dirty="0">
                <a:solidFill>
                  <a:srgbClr val="212121"/>
                </a:solidFill>
                <a:latin typeface="Arial"/>
                <a:cs typeface="Arial"/>
              </a:rPr>
              <a:t>Maladie du PEV responsable de lourdes séquelles fonctionnelles, qui pose toujours un problème de santé publique  dans certains pays en voie de développement. Sa prévention voire son éradication dans le monde pourrait être  obtenue grâce à la vaccination  et un soutien de tous les partenaires du</a:t>
            </a:r>
            <a:r>
              <a:rPr sz="800" spc="-105" dirty="0">
                <a:solidFill>
                  <a:srgbClr val="212121"/>
                </a:solidFill>
                <a:latin typeface="Arial"/>
                <a:cs typeface="Arial"/>
              </a:rPr>
              <a:t> </a:t>
            </a:r>
            <a:r>
              <a:rPr sz="800" dirty="0">
                <a:solidFill>
                  <a:srgbClr val="212121"/>
                </a:solidFill>
                <a:latin typeface="Arial"/>
                <a:cs typeface="Arial"/>
              </a:rPr>
              <a:t>monde.</a:t>
            </a:r>
            <a:endParaRPr sz="800">
              <a:latin typeface="Arial"/>
              <a:cs typeface="Arial"/>
            </a:endParaRPr>
          </a:p>
        </p:txBody>
      </p:sp>
      <p:sp>
        <p:nvSpPr>
          <p:cNvPr id="14" name="object 14"/>
          <p:cNvSpPr/>
          <p:nvPr/>
        </p:nvSpPr>
        <p:spPr>
          <a:xfrm>
            <a:off x="3298368" y="9400044"/>
            <a:ext cx="203835" cy="121285"/>
          </a:xfrm>
          <a:custGeom>
            <a:avLst/>
            <a:gdLst/>
            <a:ahLst/>
            <a:cxnLst/>
            <a:rect l="l" t="t" r="r" b="b"/>
            <a:pathLst>
              <a:path w="203835" h="121284">
                <a:moveTo>
                  <a:pt x="203388" y="120764"/>
                </a:moveTo>
                <a:lnTo>
                  <a:pt x="0" y="120764"/>
                </a:lnTo>
                <a:lnTo>
                  <a:pt x="0" y="4237"/>
                </a:lnTo>
                <a:lnTo>
                  <a:pt x="4237" y="0"/>
                </a:lnTo>
                <a:lnTo>
                  <a:pt x="10172" y="0"/>
                </a:lnTo>
                <a:lnTo>
                  <a:pt x="6362" y="3809"/>
                </a:lnTo>
                <a:lnTo>
                  <a:pt x="6362" y="110591"/>
                </a:lnTo>
                <a:lnTo>
                  <a:pt x="10172" y="114401"/>
                </a:lnTo>
                <a:lnTo>
                  <a:pt x="203388" y="114406"/>
                </a:lnTo>
                <a:lnTo>
                  <a:pt x="203388" y="120764"/>
                </a:lnTo>
                <a:close/>
              </a:path>
              <a:path w="203835" h="121284">
                <a:moveTo>
                  <a:pt x="203388" y="114401"/>
                </a:moveTo>
                <a:lnTo>
                  <a:pt x="193230" y="114401"/>
                </a:lnTo>
                <a:lnTo>
                  <a:pt x="197040" y="110591"/>
                </a:lnTo>
                <a:lnTo>
                  <a:pt x="197040" y="3809"/>
                </a:lnTo>
                <a:lnTo>
                  <a:pt x="193230" y="0"/>
                </a:lnTo>
                <a:lnTo>
                  <a:pt x="199151" y="0"/>
                </a:lnTo>
                <a:lnTo>
                  <a:pt x="203388" y="4237"/>
                </a:lnTo>
                <a:lnTo>
                  <a:pt x="203388" y="114401"/>
                </a:lnTo>
                <a:close/>
              </a:path>
            </a:pathLst>
          </a:custGeom>
          <a:solidFill>
            <a:srgbClr val="000000"/>
          </a:solidFill>
        </p:spPr>
        <p:txBody>
          <a:bodyPr wrap="square" lIns="0" tIns="0" rIns="0" bIns="0" rtlCol="0"/>
          <a:lstStyle/>
          <a:p>
            <a:endParaRPr/>
          </a:p>
        </p:txBody>
      </p:sp>
      <p:sp>
        <p:nvSpPr>
          <p:cNvPr id="15" name="object 15"/>
          <p:cNvSpPr/>
          <p:nvPr/>
        </p:nvSpPr>
        <p:spPr>
          <a:xfrm>
            <a:off x="3302000" y="9398000"/>
            <a:ext cx="200025" cy="123189"/>
          </a:xfrm>
          <a:custGeom>
            <a:avLst/>
            <a:gdLst/>
            <a:ahLst/>
            <a:cxnLst/>
            <a:rect l="l" t="t" r="r" b="b"/>
            <a:pathLst>
              <a:path w="200025" h="123190">
                <a:moveTo>
                  <a:pt x="195532" y="122805"/>
                </a:moveTo>
                <a:lnTo>
                  <a:pt x="605" y="122805"/>
                </a:lnTo>
                <a:lnTo>
                  <a:pt x="0" y="122199"/>
                </a:lnTo>
                <a:lnTo>
                  <a:pt x="0" y="0"/>
                </a:lnTo>
                <a:lnTo>
                  <a:pt x="199758" y="0"/>
                </a:lnTo>
                <a:lnTo>
                  <a:pt x="199758" y="118567"/>
                </a:lnTo>
                <a:lnTo>
                  <a:pt x="195532" y="122805"/>
                </a:lnTo>
                <a:close/>
              </a:path>
            </a:pathLst>
          </a:custGeom>
          <a:solidFill>
            <a:srgbClr val="FFFFFF"/>
          </a:solidFill>
        </p:spPr>
        <p:txBody>
          <a:bodyPr wrap="square" lIns="0" tIns="0" rIns="0" bIns="0" rtlCol="0"/>
          <a:lstStyle/>
          <a:p>
            <a:endParaRPr/>
          </a:p>
        </p:txBody>
      </p:sp>
      <p:sp>
        <p:nvSpPr>
          <p:cNvPr id="16" name="object 16"/>
          <p:cNvSpPr/>
          <p:nvPr/>
        </p:nvSpPr>
        <p:spPr>
          <a:xfrm>
            <a:off x="3302000" y="9398000"/>
            <a:ext cx="200025" cy="123189"/>
          </a:xfrm>
          <a:custGeom>
            <a:avLst/>
            <a:gdLst/>
            <a:ahLst/>
            <a:cxnLst/>
            <a:rect l="l" t="t" r="r" b="b"/>
            <a:pathLst>
              <a:path w="200025" h="123190">
                <a:moveTo>
                  <a:pt x="195529" y="122809"/>
                </a:moveTo>
                <a:lnTo>
                  <a:pt x="609" y="122809"/>
                </a:lnTo>
                <a:lnTo>
                  <a:pt x="0" y="122199"/>
                </a:lnTo>
                <a:lnTo>
                  <a:pt x="0" y="0"/>
                </a:lnTo>
                <a:lnTo>
                  <a:pt x="199758" y="0"/>
                </a:lnTo>
                <a:lnTo>
                  <a:pt x="199758" y="2043"/>
                </a:lnTo>
                <a:lnTo>
                  <a:pt x="4847" y="2043"/>
                </a:lnTo>
                <a:lnTo>
                  <a:pt x="2728" y="4161"/>
                </a:lnTo>
                <a:lnTo>
                  <a:pt x="2728" y="114330"/>
                </a:lnTo>
                <a:lnTo>
                  <a:pt x="4847" y="116449"/>
                </a:lnTo>
                <a:lnTo>
                  <a:pt x="199758" y="116449"/>
                </a:lnTo>
                <a:lnTo>
                  <a:pt x="199758" y="118567"/>
                </a:lnTo>
                <a:lnTo>
                  <a:pt x="195529" y="122809"/>
                </a:lnTo>
                <a:close/>
              </a:path>
              <a:path w="200025" h="123190">
                <a:moveTo>
                  <a:pt x="199758" y="116449"/>
                </a:moveTo>
                <a:lnTo>
                  <a:pt x="191287" y="116449"/>
                </a:lnTo>
                <a:lnTo>
                  <a:pt x="193406" y="114330"/>
                </a:lnTo>
                <a:lnTo>
                  <a:pt x="193406" y="4161"/>
                </a:lnTo>
                <a:lnTo>
                  <a:pt x="191287" y="2043"/>
                </a:lnTo>
                <a:lnTo>
                  <a:pt x="199758" y="2043"/>
                </a:lnTo>
                <a:lnTo>
                  <a:pt x="199758" y="116449"/>
                </a:lnTo>
                <a:close/>
              </a:path>
            </a:pathLst>
          </a:custGeom>
          <a:solidFill>
            <a:srgbClr val="000000">
              <a:alpha val="16862"/>
            </a:srgbClr>
          </a:solidFill>
        </p:spPr>
        <p:txBody>
          <a:bodyPr wrap="square" lIns="0" tIns="0" rIns="0" bIns="0" rtlCol="0"/>
          <a:lstStyle/>
          <a:p>
            <a:endParaRPr/>
          </a:p>
        </p:txBody>
      </p:sp>
      <p:sp>
        <p:nvSpPr>
          <p:cNvPr id="17" name="object 17"/>
          <p:cNvSpPr/>
          <p:nvPr/>
        </p:nvSpPr>
        <p:spPr>
          <a:xfrm>
            <a:off x="3409598" y="9428641"/>
            <a:ext cx="54610" cy="54610"/>
          </a:xfrm>
          <a:custGeom>
            <a:avLst/>
            <a:gdLst/>
            <a:ahLst/>
            <a:cxnLst/>
            <a:rect l="l" t="t" r="r" b="b"/>
            <a:pathLst>
              <a:path w="54610" h="54609">
                <a:moveTo>
                  <a:pt x="54025" y="54025"/>
                </a:moveTo>
                <a:lnTo>
                  <a:pt x="44491" y="54025"/>
                </a:lnTo>
                <a:lnTo>
                  <a:pt x="44491" y="12711"/>
                </a:lnTo>
                <a:lnTo>
                  <a:pt x="34957" y="12711"/>
                </a:lnTo>
                <a:lnTo>
                  <a:pt x="34957" y="7309"/>
                </a:lnTo>
                <a:lnTo>
                  <a:pt x="54025" y="0"/>
                </a:lnTo>
                <a:lnTo>
                  <a:pt x="54025" y="54025"/>
                </a:lnTo>
                <a:close/>
              </a:path>
              <a:path w="54610" h="54609">
                <a:moveTo>
                  <a:pt x="22245" y="25423"/>
                </a:moveTo>
                <a:lnTo>
                  <a:pt x="12711" y="25423"/>
                </a:lnTo>
                <a:lnTo>
                  <a:pt x="12711" y="12711"/>
                </a:lnTo>
                <a:lnTo>
                  <a:pt x="22245" y="12711"/>
                </a:lnTo>
                <a:lnTo>
                  <a:pt x="22245" y="25423"/>
                </a:lnTo>
                <a:close/>
              </a:path>
              <a:path w="54610" h="54609">
                <a:moveTo>
                  <a:pt x="34957" y="34957"/>
                </a:moveTo>
                <a:lnTo>
                  <a:pt x="0" y="34957"/>
                </a:lnTo>
                <a:lnTo>
                  <a:pt x="0" y="25423"/>
                </a:lnTo>
                <a:lnTo>
                  <a:pt x="34957" y="25423"/>
                </a:lnTo>
                <a:lnTo>
                  <a:pt x="34957" y="34957"/>
                </a:lnTo>
                <a:close/>
              </a:path>
              <a:path w="54610" h="54609">
                <a:moveTo>
                  <a:pt x="22245" y="47669"/>
                </a:moveTo>
                <a:lnTo>
                  <a:pt x="12711" y="47669"/>
                </a:lnTo>
                <a:lnTo>
                  <a:pt x="12711" y="34957"/>
                </a:lnTo>
                <a:lnTo>
                  <a:pt x="22245" y="34957"/>
                </a:lnTo>
                <a:lnTo>
                  <a:pt x="22245" y="47669"/>
                </a:lnTo>
                <a:close/>
              </a:path>
            </a:pathLst>
          </a:custGeom>
          <a:solidFill>
            <a:srgbClr val="DB4437"/>
          </a:solidFill>
        </p:spPr>
        <p:txBody>
          <a:bodyPr wrap="square" lIns="0" tIns="0" rIns="0" bIns="0" rtlCol="0"/>
          <a:lstStyle/>
          <a:p>
            <a:endParaRPr/>
          </a:p>
        </p:txBody>
      </p:sp>
      <p:sp>
        <p:nvSpPr>
          <p:cNvPr id="20" name="object 20"/>
          <p:cNvSpPr txBox="1">
            <a:spLocks noGrp="1"/>
          </p:cNvSpPr>
          <p:nvPr>
            <p:ph type="sldNum" sz="quarter" idx="7"/>
          </p:nvPr>
        </p:nvSpPr>
        <p:spPr>
          <a:prstGeom prst="rect">
            <a:avLst/>
          </a:prstGeom>
        </p:spPr>
        <p:txBody>
          <a:bodyPr vert="horz" wrap="square" lIns="0" tIns="0" rIns="0" bIns="0" rtlCol="0">
            <a:spAutoFit/>
          </a:bodyPr>
          <a:lstStyle/>
          <a:p>
            <a:pPr marL="25400">
              <a:lnSpc>
                <a:spcPts val="910"/>
              </a:lnSpc>
            </a:pPr>
            <a:fld id="{81D60167-4931-47E6-BA6A-407CBD079E47}" type="slidenum">
              <a:rPr dirty="0"/>
              <a:pPr marL="25400">
                <a:lnSpc>
                  <a:spcPts val="910"/>
                </a:lnSpc>
              </a:pPr>
              <a:t>5</a:t>
            </a:fld>
            <a:r>
              <a:rPr spc="-25" dirty="0"/>
              <a:t>/</a:t>
            </a:r>
            <a:r>
              <a:rPr dirty="0"/>
              <a:t>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1640</Words>
  <Application>Microsoft Office PowerPoint</Application>
  <PresentationFormat>Personnalisé</PresentationFormat>
  <Paragraphs>253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Office Theme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esope</cp:lastModifiedBy>
  <cp:revision>8</cp:revision>
  <dcterms:created xsi:type="dcterms:W3CDTF">2016-11-20T17:50:47Z</dcterms:created>
  <dcterms:modified xsi:type="dcterms:W3CDTF">2016-11-21T08:50:41Z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2016-11-20T00:00:00Z</vt:filetime>
  </property>
  <property fmtid="{D5CDD505-2E9C-101B-9397-08002B2CF9AE}" pid="3" name="Creator">
    <vt:lpwstr>Mozilla/5.0 (Windows NT 6.1; Win64; x64) AppleWebKit/537.36 (KHTML, like Gecko) Chrome/54.0.2840.99 Safari/537.36</vt:lpwstr>
  </property>
  <property fmtid="{D5CDD505-2E9C-101B-9397-08002B2CF9AE}" pid="4" name="LastSaved">
    <vt:filetime>2016-11-20T00:00:00Z</vt:filetime>
  </property>
</Properties>
</file>