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31" r:id="rId2"/>
    <p:sldId id="326" r:id="rId3"/>
    <p:sldId id="310" r:id="rId4"/>
    <p:sldId id="292" r:id="rId5"/>
    <p:sldId id="293" r:id="rId6"/>
    <p:sldId id="327" r:id="rId7"/>
    <p:sldId id="328" r:id="rId8"/>
    <p:sldId id="333" r:id="rId9"/>
    <p:sldId id="332" r:id="rId10"/>
    <p:sldId id="296" r:id="rId11"/>
    <p:sldId id="298" r:id="rId12"/>
    <p:sldId id="329" r:id="rId13"/>
    <p:sldId id="318" r:id="rId14"/>
    <p:sldId id="319" r:id="rId15"/>
    <p:sldId id="299" r:id="rId16"/>
    <p:sldId id="316" r:id="rId17"/>
    <p:sldId id="324" r:id="rId18"/>
    <p:sldId id="325" r:id="rId19"/>
    <p:sldId id="308" r:id="rId20"/>
    <p:sldId id="304" r:id="rId21"/>
    <p:sldId id="315" r:id="rId22"/>
    <p:sldId id="330" r:id="rId23"/>
    <p:sldId id="257" r:id="rId24"/>
    <p:sldId id="258" r:id="rId25"/>
    <p:sldId id="259" r:id="rId26"/>
    <p:sldId id="260" r:id="rId27"/>
    <p:sldId id="314" r:id="rId28"/>
    <p:sldId id="261" r:id="rId29"/>
    <p:sldId id="264" r:id="rId30"/>
    <p:sldId id="263" r:id="rId31"/>
    <p:sldId id="317" r:id="rId32"/>
    <p:sldId id="265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29A2-33A9-4983-AD30-DD259332772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5D21-9E80-402A-8FBE-8A59BC9442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BC0C-51A1-48A9-81D4-E19CF94153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D00C-69A2-4200-9D2C-1925208D713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2BA4-16BB-4961-9D8B-48183D6E500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C50A-945F-4AA4-9351-708BF9CDFE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2CAB-510C-44DE-9696-10DEFDC56E8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CA7D-379F-456D-9368-5B7F3C96F2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50A6-9710-40FB-8D1F-7AF92ED635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A2E7-11D2-4A08-8CCC-50FE44D159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C2C6-0661-428F-BF37-EE1EAB6D6E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0AF63C-F44B-4964-AB61-FC741705C5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95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6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PLEURESIES  A</a:t>
            </a:r>
            <a:r>
              <a:rPr lang="ar-D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LIQUIDE CLAIR</a:t>
            </a:r>
            <a:r>
              <a:rPr lang="fr-F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0063" y="1428750"/>
            <a:ext cx="6357937" cy="3859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I-  DEFINITION </a:t>
            </a: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II- MACANISME PHYSIOPATHOLOGIQUE </a:t>
            </a: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III-DIAGNOSTIC POSITIF </a:t>
            </a: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IV-DIAGNOSTIC DIFFERENTIEL </a:t>
            </a: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V- DIAGNOSTIC ETIOLOGIQUE</a:t>
            </a:r>
          </a:p>
          <a:p>
            <a:pPr marL="274320" indent="-274320" algn="just" fontAlgn="auto">
              <a:lnSpc>
                <a:spcPct val="17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V-TRAITEMENT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586413"/>
            <a:ext cx="5643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-ZIANE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SERVICE DE PNEUMOLOGIE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C.H.U. Tlemcen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0" y="571500"/>
            <a:ext cx="9144000" cy="6715125"/>
          </a:xfrm>
        </p:spPr>
        <p:txBody>
          <a:bodyPr/>
          <a:lstStyle/>
          <a:p>
            <a:pPr eaLnBrk="1" hangingPunct="1"/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sz="2400" b="1" i="1" u="sng" smtClean="0">
                <a:latin typeface="Arial" charset="0"/>
                <a:cs typeface="Arial" charset="0"/>
              </a:rPr>
              <a:t>C- Ponction Pleurale</a:t>
            </a:r>
            <a:r>
              <a:rPr lang="fr-FR" sz="2400" b="1" smtClean="0">
                <a:latin typeface="Arial" charset="0"/>
                <a:cs typeface="Arial" charset="0"/>
              </a:rPr>
              <a:t> « thoracentèse 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L’aspect macroscopique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Taux protéines (albumine ) &gt; 30g/l = Exsudat 			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                                           &lt; 30g/l = Transsudat </a:t>
            </a:r>
          </a:p>
          <a:p>
            <a:pPr eaLnBrk="1" hangingPunct="1">
              <a:buFont typeface="Wingdings 2" pitchFamily="18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Faire 03 tubes pour étude : </a:t>
            </a:r>
          </a:p>
          <a:p>
            <a:pPr eaLnBrk="1" hangingPunct="1"/>
            <a:r>
              <a:rPr lang="fr-FR" sz="2400" b="1" smtClean="0">
                <a:latin typeface="Arial" charset="0"/>
                <a:cs typeface="Arial" charset="0"/>
              </a:rPr>
              <a:t>Chimie : Taux glucose ( 0.5g/l diminué (TBC ) +++ dans la P.R  ( 0.20g/) </a:t>
            </a:r>
          </a:p>
          <a:p>
            <a:pPr eaLnBrk="1" hangingPunct="1"/>
            <a:r>
              <a:rPr lang="fr-FR" sz="2400" b="1" smtClean="0">
                <a:latin typeface="Arial" charset="0"/>
                <a:cs typeface="Arial" charset="0"/>
              </a:rPr>
              <a:t>Cytologie:  Ly,  P.N, éosino « parasitaires » cell malignes </a:t>
            </a:r>
          </a:p>
          <a:p>
            <a:pPr eaLnBrk="1" hangingPunct="1"/>
            <a:r>
              <a:rPr lang="fr-FR" sz="2400" b="1" smtClean="0">
                <a:latin typeface="Arial" charset="0"/>
                <a:cs typeface="Arial" charset="0"/>
              </a:rPr>
              <a:t>Bactériologie : BKD + cul   Germes banaux .</a:t>
            </a:r>
          </a:p>
          <a:p>
            <a:pPr eaLnBrk="1" hangingPunct="1"/>
            <a:endParaRPr lang="fr-FR" sz="2400" b="1" i="1" u="sng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584325"/>
            <a:ext cx="8218487" cy="5702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FR" sz="2800" b="1" smtClean="0">
              <a:latin typeface="Arial" charset="0"/>
            </a:endParaRPr>
          </a:p>
          <a:p>
            <a:pPr eaLnBrk="1" hangingPunct="1"/>
            <a:r>
              <a:rPr lang="fr-FR" sz="2400" b="1" i="1" u="sng" smtClean="0">
                <a:latin typeface="Arial" charset="0"/>
                <a:cs typeface="Arial" charset="0"/>
              </a:rPr>
              <a:t>D.BIOPSIE PLEURALE: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Un fragment pour ex.anapath.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2° fragment pour histoculture et étude bactériologique</a:t>
            </a:r>
            <a:endParaRPr lang="fr-FR" sz="2400" b="1" i="1" u="sng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FR" sz="2400" b="1" i="1" u="sng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FR" sz="2400" b="1" i="1" u="sng" smtClean="0">
                <a:latin typeface="Arial" charset="0"/>
                <a:cs typeface="Arial" charset="0"/>
              </a:rPr>
              <a:t>E .PRELEVEMENT PAR PLEUROSCOPIE</a:t>
            </a:r>
            <a:r>
              <a:rPr lang="fr-FR" sz="2400" b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Rentabilité= 90% </a:t>
            </a:r>
          </a:p>
          <a:p>
            <a:pPr eaLnBrk="1" hangingPunct="1">
              <a:buFont typeface="Wingdings" pitchFamily="2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66838"/>
            <a:ext cx="4214813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214313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>
                <a:solidFill>
                  <a:srgbClr val="FF0000"/>
                </a:solidFill>
                <a:latin typeface="Arial" charset="0"/>
              </a:rPr>
              <a:t>d’aspect inflammatoire (vue à la thoracoscopie)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4286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43500" y="357188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Arial" charset="0"/>
              </a:rPr>
              <a:t>des nodules ou des masses de diamètre plus</a:t>
            </a:r>
          </a:p>
          <a:p>
            <a:r>
              <a:rPr lang="fr-FR" sz="2000">
                <a:solidFill>
                  <a:srgbClr val="FF0000"/>
                </a:solidFill>
                <a:latin typeface="Arial" charset="0"/>
              </a:rPr>
              <a:t>ou moins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\clé USB\Nouveau dossier\tn[1]_Ne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39290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Users\A\clé USB\Nouveau dossier\img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-142875"/>
            <a:ext cx="5214937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\clé USB\Nouveau dossier\img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0"/>
            <a:ext cx="4967287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A\clé USB\Nouveau dossier\img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0063"/>
            <a:ext cx="4214813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6643687"/>
          </a:xfrm>
        </p:spPr>
        <p:txBody>
          <a:bodyPr/>
          <a:lstStyle/>
          <a:p>
            <a:pPr eaLnBrk="1" hangingPunct="1"/>
            <a:endParaRPr lang="fr-FR" sz="24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fr-F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IV- DC DIFFENTIEL 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u="sng" smtClean="0">
                <a:latin typeface="Arial" charset="0"/>
                <a:cs typeface="Arial" charset="0"/>
              </a:rPr>
              <a:t>Avant ponction 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Kyste hydatique ( attention ponction 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Hémi thorax sombre rétractile : </a:t>
            </a:r>
          </a:p>
          <a:p>
            <a:pPr eaLnBrk="1" hangingPunct="1"/>
            <a:r>
              <a:rPr lang="fr-FR" sz="2000" b="1" i="1" smtClean="0">
                <a:latin typeface="Arial" charset="0"/>
                <a:cs typeface="Arial" charset="0"/>
              </a:rPr>
              <a:t>Atélectasie de tout un poumon </a:t>
            </a:r>
          </a:p>
          <a:p>
            <a:pPr eaLnBrk="1" hangingPunct="1"/>
            <a:r>
              <a:rPr lang="fr-FR" sz="2000" b="1" i="1" smtClean="0">
                <a:latin typeface="Arial" charset="0"/>
                <a:cs typeface="Arial" charset="0"/>
              </a:rPr>
              <a:t>Avec attraction du médiastin </a:t>
            </a:r>
          </a:p>
          <a:p>
            <a:pPr eaLnBrk="1" hangingPunct="1"/>
            <a:r>
              <a:rPr lang="fr-FR" sz="2000" b="1" i="1" smtClean="0">
                <a:latin typeface="Arial" charset="0"/>
                <a:cs typeface="Arial" charset="0"/>
              </a:rPr>
              <a:t>Attraction de la trachée </a:t>
            </a:r>
          </a:p>
          <a:p>
            <a:pPr eaLnBrk="1" hangingPunct="1"/>
            <a:r>
              <a:rPr lang="fr-FR" sz="2000" b="1" i="1" smtClean="0">
                <a:latin typeface="Arial" charset="0"/>
                <a:cs typeface="Arial" charset="0"/>
              </a:rPr>
              <a:t>Pincement des EIC </a:t>
            </a:r>
          </a:p>
          <a:p>
            <a:pPr eaLnBrk="1" hangingPunct="1"/>
            <a:r>
              <a:rPr lang="fr-FR" sz="2000" b="1" i="1" smtClean="0">
                <a:latin typeface="Arial" charset="0"/>
                <a:cs typeface="Arial" charset="0"/>
              </a:rPr>
              <a:t>Surélévation de la coupole diaph.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Pneumonie « massive »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 u="sng" smtClean="0">
                <a:latin typeface="Arial" charset="0"/>
                <a:cs typeface="Arial" charset="0"/>
              </a:rPr>
              <a:t> Après ponction </a:t>
            </a:r>
            <a:r>
              <a:rPr lang="fr-FR" b="1" smtClean="0">
                <a:latin typeface="Arial" charset="0"/>
                <a:cs typeface="Arial" charset="0"/>
              </a:rPr>
              <a:t>: on élimine </a:t>
            </a:r>
          </a:p>
          <a:p>
            <a:pPr eaLnBrk="1" hangingPunct="1">
              <a:buFontTx/>
              <a:buChar char="-"/>
            </a:pPr>
            <a:r>
              <a:rPr lang="fr-FR" sz="2400" b="1" smtClean="0">
                <a:latin typeface="Arial" charset="0"/>
                <a:cs typeface="Arial" charset="0"/>
              </a:rPr>
              <a:t>Pleurésie purulente </a:t>
            </a:r>
          </a:p>
          <a:p>
            <a:pPr eaLnBrk="1" hangingPunct="1">
              <a:buFontTx/>
              <a:buChar char="-"/>
            </a:pPr>
            <a:r>
              <a:rPr lang="fr-FR" sz="2400" b="1" smtClean="0">
                <a:latin typeface="Arial" charset="0"/>
                <a:cs typeface="Arial" charset="0"/>
              </a:rPr>
              <a:t>Pleurésie hémorragique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85750" y="642938"/>
            <a:ext cx="6572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fr-FR">
                <a:solidFill>
                  <a:srgbClr val="FF0000"/>
                </a:solidFill>
                <a:latin typeface="Arial" charset="0"/>
              </a:rPr>
              <a:t>V DC ETIOLOGIQUE </a:t>
            </a:r>
          </a:p>
          <a:p>
            <a:pPr lvl="1" algn="ctr"/>
            <a:endParaRPr lang="fr-FR">
              <a:solidFill>
                <a:srgbClr val="FF0000"/>
              </a:solidFill>
              <a:latin typeface="Arial" charset="0"/>
            </a:endParaRPr>
          </a:p>
          <a:p>
            <a:pPr lvl="1" algn="ctr"/>
            <a:endParaRPr lang="fr-FR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fr-FR">
                <a:latin typeface="Arial" charset="0"/>
              </a:rPr>
              <a:t>A – PLEURESIES INFECTIEUSES </a:t>
            </a:r>
          </a:p>
          <a:p>
            <a:pPr lvl="1"/>
            <a:r>
              <a:rPr lang="fr-FR">
                <a:latin typeface="Arial" charset="0"/>
              </a:rPr>
              <a:t> 	 1- P.S.F d’origine Tbc </a:t>
            </a: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  <a:p>
            <a:pPr lvl="1"/>
            <a:endParaRPr lang="fr-FR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50" y="2786063"/>
            <a:ext cx="6000750" cy="2986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fr-FR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2-PSF d’origine Bactérienne </a:t>
            </a:r>
          </a:p>
          <a:p>
            <a:pPr>
              <a:defRPr/>
            </a:pPr>
            <a:endParaRPr lang="fr-FR" sz="2000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3-PSF d’origine virale </a:t>
            </a:r>
          </a:p>
          <a:p>
            <a:pPr>
              <a:defRPr/>
            </a:pPr>
            <a:endParaRPr lang="fr-FR" sz="2000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B-  pleurésies néoplasiques </a:t>
            </a:r>
          </a:p>
          <a:p>
            <a:pPr>
              <a:defRPr/>
            </a:pPr>
            <a:endParaRPr lang="fr-FR" sz="2000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fr-FR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1- Mésothéliome pleural </a:t>
            </a:r>
          </a:p>
          <a:p>
            <a:pPr lvl="1">
              <a:defRPr/>
            </a:pPr>
            <a:endParaRPr lang="fr-FR" sz="2000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fr-FR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2- Pleurésies métastatiques</a:t>
            </a:r>
            <a:endParaRPr lang="fr-FR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rim\Pictures\semeiologie-radiologique-epcht-pleural-dt-moy-rt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01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arim\Pictures\ImagerieTDM_Mesotheliom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43576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consolidation + plev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714375"/>
            <a:ext cx="3429000" cy="5000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038212"/>
            <a:ext cx="8991600" cy="53340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Homme, âgé de 75 ans, marin pêcheur, non fumeur, consulte pour toux, douleur thoracique et asthénie</a:t>
            </a:r>
            <a:r>
              <a:rPr lang="fr-F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fr-FR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fr-FR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28850" y="1023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3556" name="Picture 4" descr="5-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3563"/>
            <a:ext cx="4198938" cy="4310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881313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3558" name="Picture 6" descr="5-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262188"/>
            <a:ext cx="3381375" cy="3238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28688" y="0"/>
          <a:ext cx="7929562" cy="6643688"/>
        </p:xfrm>
        <a:graphic>
          <a:graphicData uri="http://schemas.openxmlformats.org/presentationml/2006/ole">
            <p:oleObj spid="_x0000_s1026" name="Bitmap Image" r:id="rId3" imgW="2809524" imgH="2553056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62100"/>
            <a:ext cx="8229600" cy="5438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C- PLEURESIES D’ORIGINE CARDIAQUE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D- PLEURESIES SOUS DIAPH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C- PLEURESIES D’ORIGNE SYSTEMIQUE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LED ,PR ,PCE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F- Pleurésies idiopathiques =« Crypto géniques » 10%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89013"/>
            <a:ext cx="8229600" cy="5726112"/>
          </a:xfrm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V- TRAITEMENT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sz="2800" b="1" smtClean="0">
              <a:latin typeface="Arial" charset="0"/>
              <a:cs typeface="Arial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Repos au lit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Evacuation du liquide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PSF d’origine tuberculeuse 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2 RHZ /4RH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       Corticoth, ( Cortancyl 5 mg )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				Dose adulte 1 mg/kg/j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				Enfant 2mg/kg/j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      Kinésithérapie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000" b="1" smtClean="0">
                <a:latin typeface="Arial" charset="0"/>
                <a:cs typeface="Arial" charset="0"/>
              </a:rPr>
              <a:t>	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Arial" charset="0"/>
              </a:rPr>
              <a:t>LES PLEURESIES PURULENTES </a:t>
            </a:r>
            <a:br>
              <a:rPr lang="fr-FR" sz="3200" b="1" dirty="0" smtClean="0">
                <a:solidFill>
                  <a:srgbClr val="FF0000"/>
                </a:solidFill>
                <a:latin typeface="Arial" charset="0"/>
              </a:rPr>
            </a:br>
            <a:endParaRPr lang="fr-FR" sz="3200" b="1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500063" y="2143125"/>
            <a:ext cx="75009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I- DEFINITION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II- ETIOPATHOGENIE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III-DIAGNOSTIC POSITIF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	* ETUDE CLINIQUE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	* EXAMENS COMPLEMENTAIRES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IV-EVOLUTION </a:t>
            </a:r>
          </a:p>
          <a:p>
            <a:pPr>
              <a:lnSpc>
                <a:spcPct val="150000"/>
              </a:lnSpc>
            </a:pPr>
            <a:r>
              <a:rPr lang="fr-FR">
                <a:latin typeface="Arial" charset="0"/>
              </a:rPr>
              <a:t>V-TRAITEMENT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6200"/>
            <a:ext cx="8686800" cy="5654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FR" b="1" smtClean="0">
                <a:solidFill>
                  <a:srgbClr val="FF0000"/>
                </a:solidFill>
                <a:latin typeface="Arial" charset="0"/>
                <a:cs typeface="Arial" charset="0"/>
              </a:rPr>
              <a:t>I- DEFINITION</a:t>
            </a:r>
          </a:p>
          <a:p>
            <a:pPr algn="ctr" eaLnBrk="1" hangingPunct="1">
              <a:buFont typeface="Wingdings" pitchFamily="2" charset="2"/>
              <a:buNone/>
            </a:pPr>
            <a:endParaRPr lang="fr-FR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FR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smtClean="0"/>
              <a:t>	</a:t>
            </a:r>
            <a:r>
              <a:rPr lang="fr-FR" sz="2400" b="1" smtClean="0">
                <a:latin typeface="Arial" charset="0"/>
                <a:cs typeface="Arial" charset="0"/>
              </a:rPr>
              <a:t>C’est la présence entre les deux feuilles pleuraux d’un liquide franchement purulent, épais, crémeux , souvent malodorant , ou d’un liquide louche ou clair contenant une majorité de polynucléaires altérés.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000125"/>
            <a:ext cx="8715375" cy="5572125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Dans la majorité des cas la cause est pulmonaire sous jacente.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Inoculation directe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Traumatique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Iatrogène ( ponction ) 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Post opératoire ( thoracotomie)</a:t>
            </a: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b="1" i="1" u="sng" dirty="0" smtClean="0">
                <a:latin typeface="Arial" pitchFamily="34" charset="0"/>
                <a:cs typeface="Arial" pitchFamily="34" charset="0"/>
              </a:rPr>
              <a:t>Inoculation indirecte </a:t>
            </a: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Au point de départ : médiastinal par fistule trachéale ou œsophagienne </a:t>
            </a: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Pariétal : ostéite bactérienne </a:t>
            </a: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S/ diaphragmatique : péritonite – abcès </a:t>
            </a:r>
          </a:p>
          <a:p>
            <a:pPr marL="0" lvl="1" indent="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S/ phrénique 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5125" y="285750"/>
            <a:ext cx="333375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II- ETIOPATHOGENIE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20713"/>
            <a:ext cx="8401050" cy="5510212"/>
          </a:xfrm>
        </p:spPr>
        <p:txBody>
          <a:bodyPr/>
          <a:lstStyle/>
          <a:p>
            <a:pPr marL="609600" indent="-609600" algn="ctr" eaLnBrk="1" hangingPunct="1">
              <a:lnSpc>
                <a:spcPct val="150000"/>
              </a:lnSpc>
            </a:pPr>
            <a:r>
              <a:rPr lang="fr-FR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III- DIAGNOSTIC  POSITIF </a:t>
            </a:r>
          </a:p>
          <a:p>
            <a:pPr marL="609600" indent="-609600" algn="ctr" eaLnBrk="1" hangingPunct="1">
              <a:lnSpc>
                <a:spcPct val="150000"/>
              </a:lnSpc>
              <a:buFont typeface="Wingdings 2" pitchFamily="18" charset="2"/>
              <a:buNone/>
            </a:pPr>
            <a:endParaRPr lang="fr-FR" sz="24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FR" b="1" u="sng" smtClean="0">
                <a:latin typeface="Arial" charset="0"/>
                <a:cs typeface="Arial" charset="0"/>
              </a:rPr>
              <a:t>A – Etude clinique </a:t>
            </a:r>
            <a:r>
              <a:rPr lang="fr-FR" b="1" smtClean="0">
                <a:latin typeface="Arial" charset="0"/>
                <a:cs typeface="Arial" charset="0"/>
              </a:rPr>
              <a:t>: notion de terrain ( tabac- éthylisme- BPCO- cancer ) 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AutoNum type="alphaLcParenR"/>
            </a:pPr>
            <a:r>
              <a:rPr lang="fr-FR" b="1" smtClean="0">
                <a:latin typeface="Arial" charset="0"/>
                <a:cs typeface="Arial" charset="0"/>
              </a:rPr>
              <a:t>Typiquement le début est brutal : 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b="1" smtClean="0">
                <a:latin typeface="Arial" charset="0"/>
                <a:cs typeface="Arial" charset="0"/>
              </a:rPr>
              <a:t>Fièvre + douleur thoracique + malaise général </a:t>
            </a:r>
          </a:p>
          <a:p>
            <a:pPr marL="990600" lvl="1" indent="-5334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b="1" smtClean="0">
                <a:latin typeface="Arial" charset="0"/>
                <a:cs typeface="Arial" charset="0"/>
              </a:rPr>
              <a:t>Altération de l’état général,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b) Phase d’état 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Syndrome infectieux : fièvre 38° -39°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Douleur thoracique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Dyspnée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L’altération de l’état général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L’examen physique retrouve un syndrome EPL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04835"/>
            <a:ext cx="8915400" cy="581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Homme, âgé de 69 ans, tabagique, consulte pour douleur thoracique, dyspnée,  avec diabète de type II « DNID ».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62138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1748" name="Picture 4" descr="7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795463"/>
            <a:ext cx="5419725" cy="4705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20713"/>
            <a:ext cx="8401050" cy="602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800" b="1" smtClean="0">
                <a:latin typeface="Arial" charset="0"/>
                <a:cs typeface="Arial" charset="0"/>
              </a:rPr>
              <a:t>B- examens complémentaires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800" b="1" smtClean="0">
                <a:latin typeface="Arial" charset="0"/>
                <a:cs typeface="Arial" charset="0"/>
              </a:rPr>
              <a:t> Radiographie pulmonaire</a:t>
            </a:r>
          </a:p>
          <a:p>
            <a:pPr eaLnBrk="1" hangingPunct="1">
              <a:buFont typeface="Wingdings" pitchFamily="2" charset="2"/>
              <a:buNone/>
            </a:pPr>
            <a:endParaRPr lang="fr-FR" sz="2800" b="1" smtClean="0">
              <a:latin typeface="Arial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1916113"/>
            <a:ext cx="73183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Ponction exploratrice: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Bactériologie : germe banaux , BK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cytologie  nombreuses PN  altérées </a:t>
            </a:r>
          </a:p>
          <a:p>
            <a:pPr>
              <a:buFont typeface="Wingdings" pitchFamily="2" charset="2"/>
              <a:buChar char="Ø"/>
              <a:defRPr/>
            </a:pP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Hémoculture </a:t>
            </a:r>
          </a:p>
          <a:p>
            <a:pPr>
              <a:buFont typeface="Wingdings" pitchFamily="2" charset="2"/>
              <a:buChar char="Ø"/>
              <a:defRPr/>
            </a:pPr>
            <a:endParaRPr lang="fr-FR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FNS – VS </a:t>
            </a:r>
          </a:p>
          <a:p>
            <a:pPr>
              <a:buFont typeface="Wingdings" pitchFamily="2" charset="2"/>
              <a:buChar char="Ø"/>
              <a:defRPr/>
            </a:pPr>
            <a:endParaRPr lang="fr-FR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fr-FR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Rx</a:t>
            </a: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des sinus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Fibroscopie </a:t>
            </a:r>
          </a:p>
          <a:p>
            <a:pPr>
              <a:buFont typeface="Wingdings" pitchFamily="2" charset="2"/>
              <a:buChar char="Ø"/>
              <a:defRPr/>
            </a:pPr>
            <a:endParaRPr lang="fr-FR" b="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EFR</a:t>
            </a: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31888"/>
            <a:ext cx="8686800" cy="5797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fr-FR" sz="2800" b="1" smtClean="0">
                <a:solidFill>
                  <a:srgbClr val="FF0000"/>
                </a:solidFill>
                <a:latin typeface="Arial" charset="0"/>
              </a:rPr>
              <a:t>V- TRAITEMENT</a:t>
            </a:r>
            <a:r>
              <a:rPr lang="fr-FR" sz="24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A/ Trt général 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1- Antibiothérapie : B Lactamine ou céphalosporine  + aminoside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   La durée est de six à huit  semaines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2- Réanimation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fr-FR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3- Rééducation respiratoire 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		- drainage bronchique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		- réexpansion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		- rééducation des muscles respiratoires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400" b="1" smtClean="0">
                <a:latin typeface="Arial" charset="0"/>
                <a:cs typeface="Arial" charset="0"/>
              </a:rPr>
              <a:t>  B- Trt local </a:t>
            </a:r>
            <a:r>
              <a:rPr lang="fr-FR" sz="3200" b="1" smtClean="0">
                <a:latin typeface="Arial" charset="0"/>
                <a:cs typeface="Arial" charset="0"/>
              </a:rPr>
              <a:t>: </a:t>
            </a:r>
            <a:r>
              <a:rPr lang="fr-FR" sz="2400" b="1" smtClean="0">
                <a:latin typeface="Arial" charset="0"/>
                <a:cs typeface="Arial" charset="0"/>
              </a:rPr>
              <a:t>drainage pleural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0" y="571500"/>
            <a:ext cx="9144000" cy="64293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fr-FR" sz="2400" b="1" smtClean="0">
                <a:solidFill>
                  <a:srgbClr val="FF0000"/>
                </a:solidFill>
                <a:latin typeface="Arial" charset="0"/>
              </a:rPr>
              <a:t>I- DEFINITION</a:t>
            </a:r>
            <a:r>
              <a:rPr lang="fr-FR" sz="240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fr-FR" sz="2000" b="1" smtClean="0">
                <a:latin typeface="Arial" charset="0"/>
              </a:rPr>
              <a:t>Présence de liquide clair ou jaune citrin entre les deux feuillets de la plèvre, espace normalement virtuel.</a:t>
            </a:r>
          </a:p>
          <a:p>
            <a:pPr lvl="1" algn="ctr" eaLnBrk="1" hangingPunct="1">
              <a:buFontTx/>
              <a:buNone/>
            </a:pPr>
            <a:endParaRPr lang="fr-FR" sz="2000" b="1" smtClean="0">
              <a:latin typeface="Arial" charset="0"/>
            </a:endParaRPr>
          </a:p>
          <a:p>
            <a:pPr lvl="1" algn="ctr" eaLnBrk="1" hangingPunct="1">
              <a:buFontTx/>
              <a:buNone/>
            </a:pPr>
            <a:endParaRPr lang="fr-FR" sz="2000" b="1" smtClean="0">
              <a:latin typeface="Arial" charset="0"/>
            </a:endParaRPr>
          </a:p>
          <a:p>
            <a:pPr lvl="1" algn="ctr" eaLnBrk="1" hangingPunct="1">
              <a:buFontTx/>
              <a:buNone/>
            </a:pPr>
            <a:r>
              <a:rPr lang="fr-FR" b="1" smtClean="0">
                <a:solidFill>
                  <a:srgbClr val="FF0000"/>
                </a:solidFill>
                <a:latin typeface="Arial" charset="0"/>
              </a:rPr>
              <a:t>II- MECANISME PHYSIOPATHOLOGIQUE 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fr-FR" sz="2000" b="1" smtClean="0">
                <a:latin typeface="Arial" charset="0"/>
              </a:rPr>
              <a:t>A l’état normal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fr-FR" sz="2000" b="1" smtClean="0">
                <a:latin typeface="Arial" charset="0"/>
              </a:rPr>
              <a:t>La constitution: résulte de la perturbation de l’équilibre hémo et  lymphodynamique physiologique </a:t>
            </a:r>
          </a:p>
          <a:p>
            <a:pPr eaLnBrk="1" hangingPunct="1">
              <a:lnSpc>
                <a:spcPct val="150000"/>
              </a:lnSpc>
            </a:pPr>
            <a:r>
              <a:rPr lang="fr-FR" sz="2000" b="1" smtClean="0">
                <a:latin typeface="Arial" charset="0"/>
              </a:rPr>
              <a:t>Deux grands mécanismes 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smtClean="0">
                <a:latin typeface="Arial" charset="0"/>
              </a:rPr>
              <a:t>Inflammatoire « exsudatif » 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smtClean="0">
                <a:latin typeface="Arial" charset="0"/>
              </a:rPr>
              <a:t>Mécanique « transsudat ». </a:t>
            </a:r>
          </a:p>
          <a:p>
            <a:pPr lvl="1" eaLnBrk="1" hangingPunct="1">
              <a:buFontTx/>
              <a:buNone/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charset="0"/>
              </a:rPr>
              <a:t>IV – EVOLUTION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r-FR" sz="1800" b="1" dirty="0" smtClean="0">
                <a:latin typeface="Arial" charset="0"/>
              </a:rPr>
              <a:t>Dépend de </a:t>
            </a:r>
            <a:r>
              <a:rPr lang="fr-FR" sz="2000" b="1" dirty="0" smtClean="0">
                <a:latin typeface="Arial" charset="0"/>
              </a:rPr>
              <a:t>la précocité du traitement médical local et général sinon risque de cpc à type de :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Pachypleurite avec symphyse étendue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 Rétraction des espaces inter costaux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Sclérose et rétraction parenchymateuse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 Extériorisation de pus vers la paroi : empyème de nécessité :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 extériorisation du pus vers le bronches : fistule broncho pleural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 Complications générales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ICD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 Amylose </a:t>
            </a:r>
          </a:p>
          <a:p>
            <a:pPr marL="274320" indent="-274320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charset="0"/>
              </a:rPr>
              <a:t>Abcès métastatique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Sky-2001\Bureau\pneumo\Nouveau dossier\P6130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665413" y="4476750"/>
            <a:ext cx="469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C00000"/>
                </a:solidFill>
                <a:latin typeface="Arial" charset="0"/>
              </a:rPr>
              <a:t>empyème de nécessité  </a:t>
            </a:r>
            <a:endParaRPr lang="fr-FR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836613"/>
            <a:ext cx="9001125" cy="5294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C-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Trt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 des </a:t>
            </a:r>
            <a:r>
              <a:rPr lang="fr-FR" sz="2800" b="1" dirty="0" err="1" smtClean="0">
                <a:latin typeface="Arial" pitchFamily="34" charset="0"/>
                <a:cs typeface="Arial" pitchFamily="34" charset="0"/>
              </a:rPr>
              <a:t>cpc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En cas d’échec</a:t>
            </a:r>
            <a:r>
              <a:rPr lang="ar-D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du traitement local et général </a:t>
            </a:r>
          </a:p>
          <a:p>
            <a:pPr marL="271463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1- Décortication pleurale : elle supprime le foyer de suppuration libère le poumon s/jacent de la coque qui le paralyse </a:t>
            </a:r>
          </a:p>
          <a:p>
            <a:pPr marL="354013" lvl="3" indent="-1778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Technique : empyemectomie + décortication de la face Int de la poche, pneumologie + décortication pariétale .</a:t>
            </a:r>
          </a:p>
          <a:p>
            <a:pPr marL="354013" lvl="3" indent="-1778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76213" lvl="3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2-Pleuro-exérèse : l’existence d’un poumon pathologie ou d’une fistule broncho pleurale indique cette intervention       ( pleuro lobectomie ou pleuro pneumonectomie) 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marL="88900" indent="-889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3- Thoracoplastie : résection des côtes –affaissement de la     paroi thoracique- disparition de la poche (enkystement </a:t>
            </a:r>
          </a:p>
          <a:p>
            <a:pPr marL="88900" lvl="3" indent="-88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785813"/>
            <a:ext cx="8229600" cy="5429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b="1" smtClean="0">
                <a:solidFill>
                  <a:srgbClr val="FF0000"/>
                </a:solidFill>
                <a:latin typeface="Arial" charset="0"/>
              </a:rPr>
              <a:t>III DIAGNOSTIC POSITIF</a:t>
            </a:r>
            <a:r>
              <a:rPr lang="fr-FR" sz="240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sz="240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smtClean="0">
                <a:latin typeface="Arial" charset="0"/>
              </a:rPr>
              <a:t>	</a:t>
            </a:r>
            <a:r>
              <a:rPr lang="fr-FR" sz="2400" b="1" i="1" u="sng" smtClean="0">
                <a:latin typeface="Arial" charset="0"/>
              </a:rPr>
              <a:t>A- clinique</a:t>
            </a:r>
            <a:r>
              <a:rPr lang="fr-FR" sz="2400" b="1" smtClean="0">
                <a:latin typeface="Arial" charset="0"/>
              </a:rPr>
              <a:t> : 3 principaux signes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Douleur thoracique : point de côté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Toux sèche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Dyspnée à type polypnée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Parfois AEG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fr-FR" sz="24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400" b="1" smtClean="0">
                <a:latin typeface="Arial" charset="0"/>
              </a:rPr>
              <a:t>- Examen physique : syndrome d’E.P.L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 Abolition des V.V à la palpation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Matité franche à la percussion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</a:rPr>
              <a:t>Abolition des M.V à l’auscultation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857250"/>
            <a:ext cx="8229600" cy="6215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i="1" u="sng" smtClean="0">
                <a:latin typeface="Arial" charset="0"/>
                <a:cs typeface="Arial" charset="0"/>
              </a:rPr>
              <a:t>B- Radiologie</a:t>
            </a:r>
            <a:r>
              <a:rPr lang="fr-FR" sz="2400" b="1" smtClean="0">
                <a:latin typeface="Arial" charset="0"/>
                <a:cs typeface="Arial" charset="0"/>
              </a:rPr>
              <a:t> :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E.P.L de moyenne abondance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E.P.L de petite abondance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smtClean="0">
                <a:latin typeface="Arial" charset="0"/>
                <a:cs typeface="Arial" charset="0"/>
              </a:rPr>
              <a:t>E.P.L de grande abondance « hémithorax s. refoulant</a:t>
            </a:r>
          </a:p>
          <a:p>
            <a:pPr marL="0" indent="0" eaLnBrk="1" hangingPunct="1">
              <a:lnSpc>
                <a:spcPct val="150000"/>
              </a:lnSpc>
              <a:buFontTx/>
              <a:buChar char="-"/>
            </a:pPr>
            <a:r>
              <a:rPr lang="fr-FR" sz="2400" b="1" smtClean="0">
                <a:latin typeface="Arial" charset="0"/>
                <a:cs typeface="Arial" charset="0"/>
              </a:rPr>
              <a:t>Il existe des formes localisées ou ep.Enkystés 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fr-FR" sz="2400" b="1" smtClean="0">
                <a:latin typeface="Arial" charset="0"/>
                <a:cs typeface="Arial" charset="0"/>
              </a:rPr>
              <a:t> Diaphragmatique 	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fr-FR" sz="2400" b="1" smtClean="0">
                <a:latin typeface="Arial" charset="0"/>
                <a:cs typeface="Arial" charset="0"/>
              </a:rPr>
              <a:t> Médiastinal 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fr-FR" sz="2400" b="1" smtClean="0">
                <a:latin typeface="Arial" charset="0"/>
                <a:cs typeface="Arial" charset="0"/>
              </a:rPr>
              <a:t> Axillaire 			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fr-FR" sz="2400" b="1" smtClean="0">
                <a:latin typeface="Arial" charset="0"/>
                <a:cs typeface="Arial" charset="0"/>
              </a:rPr>
              <a:t> Inter lobaire 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fr-FR" sz="2400" b="1" smtClean="0">
                <a:latin typeface="Arial" charset="0"/>
                <a:cs typeface="Arial" charset="0"/>
              </a:rPr>
              <a:t> Apical 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endParaRPr lang="fr-FR" sz="2400" b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7929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957513" y="6324600"/>
            <a:ext cx="322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Arial" charset="0"/>
              </a:rPr>
              <a:t> E.P.L de abondance </a:t>
            </a: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8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14375"/>
            <a:ext cx="6786563" cy="58578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286000" y="5922963"/>
            <a:ext cx="4572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>
                <a:solidFill>
                  <a:srgbClr val="FF0000"/>
                </a:solidFill>
                <a:latin typeface="Arial" charset="0"/>
              </a:rPr>
              <a:t>E.P.L de moyenne abondance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ysec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71500"/>
            <a:ext cx="65008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424113" y="5699125"/>
            <a:ext cx="47053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>
                <a:solidFill>
                  <a:srgbClr val="FF0000"/>
                </a:solidFill>
                <a:latin typeface="Arial" charset="0"/>
              </a:rPr>
              <a:t>E.P.L de petite abondance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757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319338" y="5967413"/>
            <a:ext cx="450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Les pleurésies enkystées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671</Words>
  <Application>Microsoft PowerPoint</Application>
  <PresentationFormat>Affichage à l'écran (4:3)</PresentationFormat>
  <Paragraphs>209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Verdana</vt:lpstr>
      <vt:lpstr>Arial</vt:lpstr>
      <vt:lpstr>Calibri</vt:lpstr>
      <vt:lpstr>Constantia</vt:lpstr>
      <vt:lpstr>Wingdings 2</vt:lpstr>
      <vt:lpstr>Wingdings</vt:lpstr>
      <vt:lpstr>Courier New</vt:lpstr>
      <vt:lpstr>Débit</vt:lpstr>
      <vt:lpstr>Bitmap Image</vt:lpstr>
      <vt:lpstr>LES PLEURESIES  A LIQUIDE CLAIR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Homme, âgé de 75 ans, marin pêcheur, non fumeur, consulte pour toux, douleur thoracique et asthénie. </vt:lpstr>
      <vt:lpstr>Diapositive 20</vt:lpstr>
      <vt:lpstr>Diapositive 21</vt:lpstr>
      <vt:lpstr>LES PLEURESIES PURULENTES  </vt:lpstr>
      <vt:lpstr>Diapositive 23</vt:lpstr>
      <vt:lpstr>Diapositive 24</vt:lpstr>
      <vt:lpstr>Diapositive 25</vt:lpstr>
      <vt:lpstr>Diapositive 26</vt:lpstr>
      <vt:lpstr>Homme, âgé de 69 ans, tabagique, consulte pour douleur thoracique, dyspnée,  avec diabète de type II « DNID ». 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</dc:creator>
  <cp:lastModifiedBy>médecine</cp:lastModifiedBy>
  <cp:revision>71</cp:revision>
  <dcterms:created xsi:type="dcterms:W3CDTF">2006-02-04T10:06:48Z</dcterms:created>
  <dcterms:modified xsi:type="dcterms:W3CDTF">2017-06-10T18:50:14Z</dcterms:modified>
</cp:coreProperties>
</file>