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300" r:id="rId3"/>
    <p:sldId id="260" r:id="rId4"/>
    <p:sldId id="261" r:id="rId5"/>
    <p:sldId id="301" r:id="rId6"/>
    <p:sldId id="257" r:id="rId7"/>
    <p:sldId id="299" r:id="rId8"/>
    <p:sldId id="298" r:id="rId9"/>
    <p:sldId id="296" r:id="rId10"/>
    <p:sldId id="297" r:id="rId11"/>
    <p:sldId id="312" r:id="rId12"/>
    <p:sldId id="313" r:id="rId13"/>
    <p:sldId id="314" r:id="rId14"/>
    <p:sldId id="311" r:id="rId15"/>
    <p:sldId id="325" r:id="rId16"/>
    <p:sldId id="302" r:id="rId17"/>
    <p:sldId id="303" r:id="rId18"/>
    <p:sldId id="305" r:id="rId19"/>
    <p:sldId id="308" r:id="rId20"/>
    <p:sldId id="304" r:id="rId21"/>
    <p:sldId id="309" r:id="rId22"/>
    <p:sldId id="306" r:id="rId23"/>
    <p:sldId id="315" r:id="rId24"/>
    <p:sldId id="316" r:id="rId25"/>
    <p:sldId id="317" r:id="rId26"/>
    <p:sldId id="318" r:id="rId27"/>
    <p:sldId id="319" r:id="rId28"/>
    <p:sldId id="320" r:id="rId29"/>
    <p:sldId id="322" r:id="rId30"/>
    <p:sldId id="321" r:id="rId31"/>
    <p:sldId id="326" r:id="rId32"/>
    <p:sldId id="323" r:id="rId33"/>
    <p:sldId id="324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7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51A5-6CE5-4597-8827-7B535DCE6EA9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D4D3B-B28C-43A9-A249-568984729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0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500">
                <a:solidFill>
                  <a:schemeClr val="tx1"/>
                </a:solidFill>
                <a:latin typeface="Times" charset="0"/>
              </a:defRPr>
            </a:lvl1pPr>
            <a:lvl2pPr marL="729057" indent="-280406" defTabSz="914437">
              <a:defRPr sz="2500">
                <a:solidFill>
                  <a:schemeClr val="tx1"/>
                </a:solidFill>
                <a:latin typeface="Times" charset="0"/>
              </a:defRPr>
            </a:lvl2pPr>
            <a:lvl3pPr marL="1121626" indent="-224325" defTabSz="914437">
              <a:defRPr sz="2500">
                <a:solidFill>
                  <a:schemeClr val="tx1"/>
                </a:solidFill>
                <a:latin typeface="Times" charset="0"/>
              </a:defRPr>
            </a:lvl3pPr>
            <a:lvl4pPr marL="1570276" indent="-224325" defTabSz="914437">
              <a:defRPr sz="2500">
                <a:solidFill>
                  <a:schemeClr val="tx1"/>
                </a:solidFill>
                <a:latin typeface="Times" charset="0"/>
              </a:defRPr>
            </a:lvl4pPr>
            <a:lvl5pPr marL="2018927" indent="-224325" defTabSz="914437">
              <a:defRPr sz="2500">
                <a:solidFill>
                  <a:schemeClr val="tx1"/>
                </a:solidFill>
                <a:latin typeface="Times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24E9CA7-2972-45C0-8DF4-DE7EAD41AFA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0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500">
                <a:solidFill>
                  <a:schemeClr val="tx1"/>
                </a:solidFill>
                <a:latin typeface="Times" charset="0"/>
              </a:defRPr>
            </a:lvl1pPr>
            <a:lvl2pPr marL="729057" indent="-280406" defTabSz="914437">
              <a:defRPr sz="2500">
                <a:solidFill>
                  <a:schemeClr val="tx1"/>
                </a:solidFill>
                <a:latin typeface="Times" charset="0"/>
              </a:defRPr>
            </a:lvl2pPr>
            <a:lvl3pPr marL="1121626" indent="-224325" defTabSz="914437">
              <a:defRPr sz="2500">
                <a:solidFill>
                  <a:schemeClr val="tx1"/>
                </a:solidFill>
                <a:latin typeface="Times" charset="0"/>
              </a:defRPr>
            </a:lvl3pPr>
            <a:lvl4pPr marL="1570276" indent="-224325" defTabSz="914437">
              <a:defRPr sz="2500">
                <a:solidFill>
                  <a:schemeClr val="tx1"/>
                </a:solidFill>
                <a:latin typeface="Times" charset="0"/>
              </a:defRPr>
            </a:lvl4pPr>
            <a:lvl5pPr marL="2018927" indent="-224325" defTabSz="914437">
              <a:defRPr sz="2500">
                <a:solidFill>
                  <a:schemeClr val="tx1"/>
                </a:solidFill>
                <a:latin typeface="Times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F1BA1E1-49C2-417F-A225-F723EA7D6EB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3B08F8-A4C3-4366-9912-027D89E5EBC5}" type="slidenum">
              <a:rPr lang="en-US" sz="1000" smtClean="0">
                <a:latin typeface="Times New Roman" pitchFamily="18" charset="0"/>
              </a:rPr>
              <a:pPr eaLnBrk="1" hangingPunct="1"/>
              <a:t>26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noFill/>
          <a:ln cap="flat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smtClean="0"/>
              <a:t>About 80 percent of the buffering for the extracellular fluid is the bicarbonate–carbonic acid system. The average normal concentration of bicarbonate is 24 mEq/L, and the average normal concentration of carbonic acid is 1.2 mEq/L. Thus, the ratio of bicarbonate to carbonic acid is normally 20:1. The log of 20 is 1.3, and adding 1.3 to 6.1 (the pK of the bicarbonate–carbonic acid system) results in 7.4, which is the normal arterial pH</a:t>
            </a:r>
          </a:p>
        </p:txBody>
      </p:sp>
    </p:spTree>
    <p:extLst>
      <p:ext uri="{BB962C8B-B14F-4D97-AF65-F5344CB8AC3E}">
        <p14:creationId xmlns:p14="http://schemas.microsoft.com/office/powerpoint/2010/main" val="86115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A705172-1017-45C0-8A6C-52D40D236A9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0203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147E-2274-40A8-8BC0-E4BD73A94838}" type="datetimeFigureOut">
              <a:rPr lang="fr-FR" smtClean="0"/>
              <a:t>18/02/2017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1FAB-E33B-4CC6-A60B-C1F92B95FE7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benmaf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Fonction endocrine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4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Sécrétion de prostaglandines et d’autres agents </a:t>
            </a:r>
            <a:r>
              <a:rPr lang="fr-FR" dirty="0" err="1"/>
              <a:t>vasoactifs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glomérulaire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703" y="1753196"/>
            <a:ext cx="5713087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0" tIns="44446" rIns="90480" bIns="44446">
            <a:spAutoFit/>
          </a:bodyPr>
          <a:lstStyle/>
          <a:p>
            <a:pPr defTabSz="914485"/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Système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nerveux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sympathique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800000"/>
              </a:solidFill>
              <a:latin typeface="Times New Roman" pitchFamily="18" charset="0"/>
            </a:endParaRPr>
          </a:p>
          <a:p>
            <a:pPr defTabSz="914485"/>
            <a:r>
              <a:rPr lang="en-US" sz="3200" dirty="0">
                <a:latin typeface="Times New Roman" pitchFamily="18" charset="0"/>
              </a:rPr>
              <a:t>       R</a:t>
            </a:r>
            <a:r>
              <a:rPr lang="en-US" sz="3200" baseline="-14000" dirty="0">
                <a:latin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</a:rPr>
              <a:t> +    R</a:t>
            </a:r>
            <a:r>
              <a:rPr lang="en-US" sz="3200" baseline="-14000" dirty="0">
                <a:latin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</a:rPr>
              <a:t>              GFR </a:t>
            </a:r>
            <a:r>
              <a:rPr lang="en-US" sz="3200" dirty="0" smtClean="0">
                <a:latin typeface="Times New Roman" pitchFamily="18" charset="0"/>
              </a:rPr>
              <a:t>+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79274" y="500063"/>
            <a:ext cx="7638143" cy="913805"/>
          </a:xfrm>
          <a:noFill/>
        </p:spPr>
        <p:txBody>
          <a:bodyPr lIns="90480" tIns="44446" rIns="90480" bIns="44446"/>
          <a:lstStyle/>
          <a:p>
            <a:pPr eaLnBrk="1" hangingPunct="1"/>
            <a:r>
              <a:rPr lang="en-US" smtClean="0"/>
              <a:t>Control of Glomerular Filtration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260929" y="2223492"/>
            <a:ext cx="4334631" cy="584895"/>
            <a:chOff x="1544" y="1672"/>
            <a:chExt cx="3072" cy="368"/>
          </a:xfrm>
        </p:grpSpPr>
        <p:sp>
          <p:nvSpPr>
            <p:cNvPr id="29718" name="Line 5"/>
            <p:cNvSpPr>
              <a:spLocks noChangeShapeType="1"/>
            </p:cNvSpPr>
            <p:nvPr/>
          </p:nvSpPr>
          <p:spPr bwMode="auto">
            <a:xfrm flipV="1">
              <a:off x="2328" y="16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9" name="Line 6"/>
            <p:cNvSpPr>
              <a:spLocks noChangeShapeType="1"/>
            </p:cNvSpPr>
            <p:nvPr/>
          </p:nvSpPr>
          <p:spPr bwMode="auto">
            <a:xfrm flipV="1">
              <a:off x="1544" y="16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0" name="Line 7"/>
            <p:cNvSpPr>
              <a:spLocks noChangeShapeType="1"/>
            </p:cNvSpPr>
            <p:nvPr/>
          </p:nvSpPr>
          <p:spPr bwMode="auto">
            <a:xfrm>
              <a:off x="4616" y="1704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>
              <a:off x="3608" y="1704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2940" y="1872"/>
              <a:ext cx="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701" name="Line 10"/>
          <p:cNvSpPr>
            <a:spLocks noChangeShapeType="1"/>
          </p:cNvSpPr>
          <p:nvPr/>
        </p:nvSpPr>
        <p:spPr bwMode="auto">
          <a:xfrm flipV="1">
            <a:off x="1067405" y="2235399"/>
            <a:ext cx="0" cy="558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fr-FR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5767917" y="2271118"/>
            <a:ext cx="0" cy="5089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493" tIns="43247" rIns="86493" bIns="43247" anchor="ctr"/>
          <a:lstStyle/>
          <a:p>
            <a:endParaRPr lang="fr-FR"/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33703" y="4384476"/>
            <a:ext cx="4732370" cy="1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>
              <a:defRPr sz="25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66788">
              <a:defRPr sz="25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Angiotensine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II</a:t>
            </a:r>
          </a:p>
          <a:p>
            <a:r>
              <a:rPr lang="en-US" sz="3200" dirty="0">
                <a:latin typeface="Times New Roman" pitchFamily="18" charset="0"/>
              </a:rPr>
              <a:t>        R</a:t>
            </a:r>
            <a:r>
              <a:rPr lang="en-US" sz="3200" baseline="-25000" dirty="0">
                <a:latin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</a:rPr>
              <a:t>            </a:t>
            </a:r>
            <a:r>
              <a:rPr lang="en-US" sz="3200" dirty="0" smtClean="0">
                <a:latin typeface="Times New Roman" pitchFamily="18" charset="0"/>
              </a:rPr>
              <a:t>     GFR </a:t>
            </a:r>
            <a:r>
              <a:rPr lang="en-US" sz="3200" dirty="0">
                <a:latin typeface="Times New Roman" pitchFamily="18" charset="0"/>
              </a:rPr>
              <a:t>+   </a:t>
            </a:r>
          </a:p>
          <a:p>
            <a:r>
              <a:rPr lang="en-US" sz="3200" dirty="0">
                <a:latin typeface="Times New Roman" pitchFamily="18" charset="0"/>
              </a:rPr>
              <a:t>		</a:t>
            </a:r>
            <a:endParaRPr lang="en-US" sz="2800" dirty="0">
              <a:latin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17299" y="3580805"/>
            <a:ext cx="4695976" cy="559594"/>
            <a:chOff x="1448" y="2312"/>
            <a:chExt cx="3328" cy="352"/>
          </a:xfrm>
        </p:grpSpPr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 flipV="1">
              <a:off x="2344" y="231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 flipV="1">
              <a:off x="1560" y="231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>
              <a:off x="4632" y="2328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3624" y="2328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2924" y="2496"/>
              <a:ext cx="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V="1">
              <a:off x="1448" y="231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>
              <a:off x="4776" y="2312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533703" y="3089672"/>
            <a:ext cx="6346976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>
              <a:defRPr sz="25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66788">
              <a:defRPr sz="25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en-US" sz="3200" dirty="0" err="1">
                <a:solidFill>
                  <a:srgbClr val="800000"/>
                </a:solidFill>
                <a:latin typeface="Times New Roman" pitchFamily="18" charset="0"/>
              </a:rPr>
              <a:t>Catecholamines</a:t>
            </a: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 ( norepinephrine)</a:t>
            </a:r>
          </a:p>
          <a:p>
            <a:r>
              <a:rPr lang="en-US" sz="3200" dirty="0">
                <a:latin typeface="Times New Roman" pitchFamily="18" charset="0"/>
              </a:rPr>
              <a:t>        R</a:t>
            </a:r>
            <a:r>
              <a:rPr lang="en-US" sz="3200" baseline="-25000" dirty="0">
                <a:latin typeface="Times New Roman" pitchFamily="18" charset="0"/>
              </a:rPr>
              <a:t>A </a:t>
            </a:r>
            <a:r>
              <a:rPr lang="en-US" sz="3200" dirty="0">
                <a:latin typeface="Times New Roman" pitchFamily="18" charset="0"/>
              </a:rPr>
              <a:t>+   R</a:t>
            </a:r>
            <a:r>
              <a:rPr lang="en-US" sz="3200" baseline="-25000" dirty="0">
                <a:latin typeface="Times New Roman" pitchFamily="18" charset="0"/>
              </a:rPr>
              <a:t>E  </a:t>
            </a:r>
            <a:r>
              <a:rPr lang="en-US" sz="3200" dirty="0">
                <a:latin typeface="Times New Roman" pitchFamily="18" charset="0"/>
              </a:rPr>
              <a:t>             GFR +   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331640" y="4889891"/>
            <a:ext cx="1838509" cy="627341"/>
            <a:chOff x="1331640" y="4889891"/>
            <a:chExt cx="1838509" cy="627341"/>
          </a:xfrm>
        </p:grpSpPr>
        <p:sp>
          <p:nvSpPr>
            <p:cNvPr id="29707" name="Line 22"/>
            <p:cNvSpPr>
              <a:spLocks noChangeShapeType="1"/>
            </p:cNvSpPr>
            <p:nvPr/>
          </p:nvSpPr>
          <p:spPr bwMode="auto">
            <a:xfrm flipV="1">
              <a:off x="1331640" y="4959127"/>
              <a:ext cx="0" cy="558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08" name="Line 23"/>
            <p:cNvSpPr>
              <a:spLocks noChangeShapeType="1"/>
            </p:cNvSpPr>
            <p:nvPr/>
          </p:nvSpPr>
          <p:spPr bwMode="auto">
            <a:xfrm>
              <a:off x="2104753" y="5301601"/>
              <a:ext cx="620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3170149" y="4889891"/>
              <a:ext cx="0" cy="559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55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2" grpId="0"/>
      <p:bldP spid="3789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79274" y="446484"/>
            <a:ext cx="7062107" cy="9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 anchor="ctr"/>
          <a:lstStyle/>
          <a:p>
            <a:pPr defTabSz="914485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Control of Glomerular Filtration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1195917" y="3222129"/>
            <a:ext cx="7532496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0" tIns="44446" rIns="90480" bIns="44446">
            <a:spAutoFit/>
          </a:bodyPr>
          <a:lstStyle/>
          <a:p>
            <a:pPr defTabSz="914485"/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5. Endothelial-Derived Nitric Oxide (EDRF)</a:t>
            </a:r>
          </a:p>
          <a:p>
            <a:pPr defTabSz="914485"/>
            <a:r>
              <a:rPr lang="en-US" sz="3200" dirty="0">
                <a:latin typeface="Times New Roman" pitchFamily="18" charset="0"/>
              </a:rPr>
              <a:t>	R</a:t>
            </a:r>
            <a:r>
              <a:rPr lang="en-US" sz="3200" baseline="-14000" dirty="0">
                <a:latin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</a:rPr>
              <a:t> +    R</a:t>
            </a:r>
            <a:r>
              <a:rPr lang="en-US" sz="3200" baseline="-14000" dirty="0">
                <a:latin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</a:rPr>
              <a:t>             GFR +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9989" y="3695403"/>
            <a:ext cx="4720167" cy="559594"/>
            <a:chOff x="1304" y="2328"/>
            <a:chExt cx="3344" cy="352"/>
          </a:xfrm>
        </p:grpSpPr>
        <p:sp>
          <p:nvSpPr>
            <p:cNvPr id="30747" name="Line 5"/>
            <p:cNvSpPr>
              <a:spLocks noChangeShapeType="1"/>
            </p:cNvSpPr>
            <p:nvPr/>
          </p:nvSpPr>
          <p:spPr bwMode="auto">
            <a:xfrm>
              <a:off x="2184" y="2328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8" name="Line 6"/>
            <p:cNvSpPr>
              <a:spLocks noChangeShapeType="1"/>
            </p:cNvSpPr>
            <p:nvPr/>
          </p:nvSpPr>
          <p:spPr bwMode="auto">
            <a:xfrm flipV="1">
              <a:off x="3480" y="232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Line 7"/>
            <p:cNvSpPr>
              <a:spLocks noChangeShapeType="1"/>
            </p:cNvSpPr>
            <p:nvPr/>
          </p:nvSpPr>
          <p:spPr bwMode="auto">
            <a:xfrm>
              <a:off x="2812" y="2528"/>
              <a:ext cx="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50" name="Group 8"/>
            <p:cNvGrpSpPr>
              <a:grpSpLocks/>
            </p:cNvGrpSpPr>
            <p:nvPr/>
          </p:nvGrpSpPr>
          <p:grpSpPr bwMode="auto">
            <a:xfrm>
              <a:off x="1304" y="2328"/>
              <a:ext cx="112" cy="320"/>
              <a:chOff x="1304" y="2328"/>
              <a:chExt cx="112" cy="320"/>
            </a:xfrm>
          </p:grpSpPr>
          <p:sp>
            <p:nvSpPr>
              <p:cNvPr id="30754" name="Line 9"/>
              <p:cNvSpPr>
                <a:spLocks noChangeShapeType="1"/>
              </p:cNvSpPr>
              <p:nvPr/>
            </p:nvSpPr>
            <p:spPr bwMode="auto">
              <a:xfrm>
                <a:off x="1416" y="2328"/>
                <a:ext cx="0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55" name="Line 10"/>
              <p:cNvSpPr>
                <a:spLocks noChangeShapeType="1"/>
              </p:cNvSpPr>
              <p:nvPr/>
            </p:nvSpPr>
            <p:spPr bwMode="auto">
              <a:xfrm>
                <a:off x="1304" y="2328"/>
                <a:ext cx="0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751" name="Group 11"/>
            <p:cNvGrpSpPr>
              <a:grpSpLocks/>
            </p:cNvGrpSpPr>
            <p:nvPr/>
          </p:nvGrpSpPr>
          <p:grpSpPr bwMode="auto">
            <a:xfrm>
              <a:off x="4536" y="2328"/>
              <a:ext cx="112" cy="352"/>
              <a:chOff x="4536" y="2328"/>
              <a:chExt cx="112" cy="352"/>
            </a:xfrm>
          </p:grpSpPr>
          <p:sp>
            <p:nvSpPr>
              <p:cNvPr id="30752" name="Line 12"/>
              <p:cNvSpPr>
                <a:spLocks noChangeShapeType="1"/>
              </p:cNvSpPr>
              <p:nvPr/>
            </p:nvSpPr>
            <p:spPr bwMode="auto">
              <a:xfrm flipV="1">
                <a:off x="4648" y="2328"/>
                <a:ext cx="0" cy="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53" name="Line 13"/>
              <p:cNvSpPr>
                <a:spLocks noChangeShapeType="1"/>
              </p:cNvSpPr>
              <p:nvPr/>
            </p:nvSpPr>
            <p:spPr bwMode="auto">
              <a:xfrm flipV="1">
                <a:off x="4536" y="2328"/>
                <a:ext cx="0" cy="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1173238" y="2079129"/>
            <a:ext cx="5827862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0" tIns="44446" rIns="90480" bIns="44446">
            <a:spAutoFit/>
          </a:bodyPr>
          <a:lstStyle/>
          <a:p>
            <a:pPr defTabSz="914485"/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Prostaglandines</a:t>
            </a:r>
            <a:endParaRPr lang="en-US" sz="3200" dirty="0">
              <a:solidFill>
                <a:srgbClr val="800000"/>
              </a:solidFill>
              <a:latin typeface="Times New Roman" pitchFamily="18" charset="0"/>
            </a:endParaRPr>
          </a:p>
          <a:p>
            <a:pPr defTabSz="914485"/>
            <a:r>
              <a:rPr lang="en-US" sz="3200" dirty="0">
                <a:latin typeface="Times New Roman" pitchFamily="18" charset="0"/>
              </a:rPr>
              <a:t>	R</a:t>
            </a:r>
            <a:r>
              <a:rPr lang="en-US" sz="3200" baseline="-14000" dirty="0">
                <a:latin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</a:rPr>
              <a:t> +    R</a:t>
            </a:r>
            <a:r>
              <a:rPr lang="en-US" sz="3200" baseline="-14000" dirty="0">
                <a:latin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</a:rPr>
              <a:t>             GFR +      </a:t>
            </a:r>
          </a:p>
        </p:txBody>
      </p:sp>
      <p:grpSp>
        <p:nvGrpSpPr>
          <p:cNvPr id="30726" name="Group 15"/>
          <p:cNvGrpSpPr>
            <a:grpSpLocks/>
          </p:cNvGrpSpPr>
          <p:nvPr/>
        </p:nvGrpSpPr>
        <p:grpSpPr bwMode="auto">
          <a:xfrm>
            <a:off x="1862667" y="2527102"/>
            <a:ext cx="4697489" cy="584895"/>
            <a:chOff x="1320" y="1592"/>
            <a:chExt cx="3328" cy="368"/>
          </a:xfrm>
        </p:grpSpPr>
        <p:grpSp>
          <p:nvGrpSpPr>
            <p:cNvPr id="30738" name="Group 16"/>
            <p:cNvGrpSpPr>
              <a:grpSpLocks/>
            </p:cNvGrpSpPr>
            <p:nvPr/>
          </p:nvGrpSpPr>
          <p:grpSpPr bwMode="auto">
            <a:xfrm>
              <a:off x="1320" y="1640"/>
              <a:ext cx="112" cy="320"/>
              <a:chOff x="1320" y="1640"/>
              <a:chExt cx="112" cy="320"/>
            </a:xfrm>
          </p:grpSpPr>
          <p:sp>
            <p:nvSpPr>
              <p:cNvPr id="30745" name="Line 17"/>
              <p:cNvSpPr>
                <a:spLocks noChangeShapeType="1"/>
              </p:cNvSpPr>
              <p:nvPr/>
            </p:nvSpPr>
            <p:spPr bwMode="auto">
              <a:xfrm>
                <a:off x="1432" y="1640"/>
                <a:ext cx="0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46" name="Line 18"/>
              <p:cNvSpPr>
                <a:spLocks noChangeShapeType="1"/>
              </p:cNvSpPr>
              <p:nvPr/>
            </p:nvSpPr>
            <p:spPr bwMode="auto">
              <a:xfrm>
                <a:off x="1320" y="1640"/>
                <a:ext cx="0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2184" y="1624"/>
              <a:ext cx="0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2732" y="1792"/>
              <a:ext cx="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 flipV="1">
              <a:off x="3464" y="160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4536" y="1592"/>
              <a:ext cx="112" cy="352"/>
              <a:chOff x="4536" y="1592"/>
              <a:chExt cx="112" cy="352"/>
            </a:xfrm>
          </p:grpSpPr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flipV="1">
                <a:off x="4648" y="1592"/>
                <a:ext cx="0" cy="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flipV="1">
                <a:off x="4536" y="1592"/>
                <a:ext cx="0" cy="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1195918" y="4457403"/>
            <a:ext cx="5883005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>
              <a:defRPr sz="25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966788">
              <a:defRPr sz="25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966788">
              <a:defRPr sz="25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6. </a:t>
            </a:r>
            <a:r>
              <a:rPr lang="en-US" sz="3200" dirty="0" err="1" smtClean="0">
                <a:solidFill>
                  <a:srgbClr val="800000"/>
                </a:solidFill>
                <a:latin typeface="Times New Roman" pitchFamily="18" charset="0"/>
              </a:rPr>
              <a:t>Endotheline</a:t>
            </a:r>
            <a:endParaRPr lang="en-US" sz="3200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	R</a:t>
            </a:r>
            <a:r>
              <a:rPr lang="en-US" sz="3200" baseline="-25000" dirty="0">
                <a:latin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</a:rPr>
              <a:t> +    R</a:t>
            </a:r>
            <a:r>
              <a:rPr lang="en-US" sz="3200" baseline="-25000" dirty="0">
                <a:latin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</a:rPr>
              <a:t>             GFR +     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839989" y="4978302"/>
            <a:ext cx="4720167" cy="610195"/>
            <a:chOff x="1304" y="2920"/>
            <a:chExt cx="3344" cy="384"/>
          </a:xfrm>
        </p:grpSpPr>
        <p:sp>
          <p:nvSpPr>
            <p:cNvPr id="30729" name="Line 27"/>
            <p:cNvSpPr>
              <a:spLocks noChangeShapeType="1"/>
            </p:cNvSpPr>
            <p:nvPr/>
          </p:nvSpPr>
          <p:spPr bwMode="auto">
            <a:xfrm flipV="1">
              <a:off x="2200" y="2920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0" name="Line 28"/>
            <p:cNvSpPr>
              <a:spLocks noChangeShapeType="1"/>
            </p:cNvSpPr>
            <p:nvPr/>
          </p:nvSpPr>
          <p:spPr bwMode="auto">
            <a:xfrm>
              <a:off x="3480" y="2920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1" name="Line 29"/>
            <p:cNvSpPr>
              <a:spLocks noChangeShapeType="1"/>
            </p:cNvSpPr>
            <p:nvPr/>
          </p:nvSpPr>
          <p:spPr bwMode="auto">
            <a:xfrm>
              <a:off x="2876" y="3136"/>
              <a:ext cx="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32" name="Group 30"/>
            <p:cNvGrpSpPr>
              <a:grpSpLocks/>
            </p:cNvGrpSpPr>
            <p:nvPr/>
          </p:nvGrpSpPr>
          <p:grpSpPr bwMode="auto">
            <a:xfrm>
              <a:off x="1304" y="2952"/>
              <a:ext cx="112" cy="352"/>
              <a:chOff x="1304" y="2952"/>
              <a:chExt cx="112" cy="352"/>
            </a:xfrm>
          </p:grpSpPr>
          <p:sp>
            <p:nvSpPr>
              <p:cNvPr id="30736" name="Line 31"/>
              <p:cNvSpPr>
                <a:spLocks noChangeShapeType="1"/>
              </p:cNvSpPr>
              <p:nvPr/>
            </p:nvSpPr>
            <p:spPr bwMode="auto">
              <a:xfrm flipV="1">
                <a:off x="1416" y="2952"/>
                <a:ext cx="0" cy="3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37" name="Line 32"/>
              <p:cNvSpPr>
                <a:spLocks noChangeShapeType="1"/>
              </p:cNvSpPr>
              <p:nvPr/>
            </p:nvSpPr>
            <p:spPr bwMode="auto">
              <a:xfrm flipV="1">
                <a:off x="1304" y="2952"/>
                <a:ext cx="0" cy="3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733" name="Group 33"/>
            <p:cNvGrpSpPr>
              <a:grpSpLocks/>
            </p:cNvGrpSpPr>
            <p:nvPr/>
          </p:nvGrpSpPr>
          <p:grpSpPr bwMode="auto">
            <a:xfrm>
              <a:off x="4536" y="2936"/>
              <a:ext cx="112" cy="320"/>
              <a:chOff x="4536" y="2936"/>
              <a:chExt cx="112" cy="320"/>
            </a:xfrm>
          </p:grpSpPr>
          <p:sp>
            <p:nvSpPr>
              <p:cNvPr id="30734" name="Line 34"/>
              <p:cNvSpPr>
                <a:spLocks noChangeShapeType="1"/>
              </p:cNvSpPr>
              <p:nvPr/>
            </p:nvSpPr>
            <p:spPr bwMode="auto">
              <a:xfrm>
                <a:off x="4648" y="293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35" name="Line 35"/>
              <p:cNvSpPr>
                <a:spLocks noChangeShapeType="1"/>
              </p:cNvSpPr>
              <p:nvPr/>
            </p:nvSpPr>
            <p:spPr bwMode="auto">
              <a:xfrm>
                <a:off x="4536" y="293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2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85800" y="1981200"/>
          <a:ext cx="739140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3" imgW="4349496" imgH="1734312" progId="Word.Picture.8">
                  <p:embed/>
                </p:oleObj>
              </mc:Choice>
              <mc:Fallback>
                <p:oleObj name="Picture" r:id="rId3" imgW="4349496" imgH="17343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391400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62272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 corps : un </a:t>
            </a:r>
            <a:r>
              <a:rPr lang="en-US" sz="4000" b="1" dirty="0" err="1" smtClean="0"/>
              <a:t>système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ouvert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1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982663"/>
          </a:xfrm>
        </p:spPr>
        <p:txBody>
          <a:bodyPr anchor="ctr"/>
          <a:lstStyle/>
          <a:p>
            <a:r>
              <a:rPr lang="fr-FR" sz="2400" b="1">
                <a:solidFill>
                  <a:schemeClr val="accent2"/>
                </a:solidFill>
                <a:latin typeface="Verdana" panose="020B0604030504040204" pitchFamily="34" charset="0"/>
              </a:rPr>
              <a:t>INTRODUCTION</a:t>
            </a:r>
            <a:br>
              <a:rPr lang="fr-FR" sz="2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fr-FR" sz="2400">
                <a:solidFill>
                  <a:schemeClr val="accent2"/>
                </a:solidFill>
                <a:latin typeface="Verdana" panose="020B0604030504040204" pitchFamily="34" charset="0"/>
              </a:rPr>
              <a:t>L’homéostasie</a:t>
            </a:r>
          </a:p>
        </p:txBody>
      </p:sp>
      <p:sp>
        <p:nvSpPr>
          <p:cNvPr id="5261" name="AutoShape 14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36000" y="244475"/>
            <a:ext cx="266700" cy="285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EF1CE"/>
              </a:solidFill>
            </a:endParaRP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>
            <a:off x="3163888" y="947738"/>
            <a:ext cx="5675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ensemble des mécanismes qui permettent la </a:t>
            </a:r>
            <a:r>
              <a:rPr lang="fr-FR" sz="2000">
                <a:solidFill>
                  <a:srgbClr val="FF0066"/>
                </a:solidFill>
              </a:rPr>
              <a:t>stabilité</a:t>
            </a:r>
            <a:r>
              <a:rPr lang="fr-FR" sz="2000">
                <a:solidFill>
                  <a:schemeClr val="accent2"/>
                </a:solidFill>
              </a:rPr>
              <a:t> des paramètres physico-chimiques du milieu intérieur</a:t>
            </a:r>
          </a:p>
        </p:txBody>
      </p:sp>
      <p:sp>
        <p:nvSpPr>
          <p:cNvPr id="5270" name="Text Box 150"/>
          <p:cNvSpPr txBox="1">
            <a:spLocks noChangeArrowheads="1"/>
          </p:cNvSpPr>
          <p:nvPr/>
        </p:nvSpPr>
        <p:spPr bwMode="auto">
          <a:xfrm>
            <a:off x="430213" y="955675"/>
            <a:ext cx="231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FF0066"/>
                </a:solidFill>
              </a:rPr>
              <a:t>HOMEOSTASIE</a:t>
            </a:r>
          </a:p>
        </p:txBody>
      </p:sp>
      <p:sp>
        <p:nvSpPr>
          <p:cNvPr id="5271" name="Text Box 151"/>
          <p:cNvSpPr txBox="1">
            <a:spLocks noChangeArrowheads="1"/>
          </p:cNvSpPr>
          <p:nvPr/>
        </p:nvSpPr>
        <p:spPr bwMode="auto">
          <a:xfrm>
            <a:off x="2732088" y="965200"/>
            <a:ext cx="430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=</a:t>
            </a:r>
          </a:p>
        </p:txBody>
      </p:sp>
      <p:pic>
        <p:nvPicPr>
          <p:cNvPr id="5272" name="Picture 152" descr="plansyst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133600"/>
            <a:ext cx="5010150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2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8" grpId="0"/>
      <p:bldP spid="5270" grpId="0"/>
      <p:bldP spid="5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Régulation de l’eau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de l’eau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La régulation des entrées d'eau se fait par le mécanisme de la </a:t>
            </a:r>
            <a:r>
              <a:rPr lang="fr-FR" dirty="0" smtClean="0"/>
              <a:t>soif</a:t>
            </a:r>
          </a:p>
          <a:p>
            <a:r>
              <a:rPr lang="fr-FR" dirty="0" smtClean="0"/>
              <a:t>Les </a:t>
            </a:r>
            <a:r>
              <a:rPr lang="fr-FR" dirty="0"/>
              <a:t>pertes d'eau sont diverses et inévitables (sécrétions, perspiration cutanée, respiration, sudation, matières fécales..) mais aussi très variables (chaleur, diarrhées, </a:t>
            </a:r>
            <a:r>
              <a:rPr lang="fr-FR" dirty="0" smtClean="0"/>
              <a:t>hémorragie</a:t>
            </a:r>
          </a:p>
          <a:p>
            <a:r>
              <a:rPr lang="fr-FR" dirty="0" smtClean="0"/>
              <a:t>Il </a:t>
            </a:r>
            <a:r>
              <a:rPr lang="fr-FR" dirty="0"/>
              <a:t>y a une perte d'eau obligatoire au niveau du rein pour assurer l'excrétion de certains solutés et maintenir l'osmolarité plasmatique.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pertes normales sont au minimum de 500 ml/24 h,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Le volume hydrique de l'organisme est strictement lié au contenu en sodium "Na+ agit comme un aimant vis à vis de l'eau"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Régulation de l’eau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5" y="1640440"/>
            <a:ext cx="7613431" cy="48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Régulation Du sodium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Sécrétion de rénine 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du sodium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7931224" cy="52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Régulation du potassium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0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du potassium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1779"/>
            <a:ext cx="7859216" cy="46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des acides et bases 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CC821F-5C62-41C4-BB8E-EC2A3AAACBD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 rot="10800000" flipV="1">
            <a:off x="303213" y="789315"/>
            <a:ext cx="8842375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00"/>
                </a:solidFill>
              </a:rPr>
              <a:t>K</a:t>
            </a:r>
            <a:r>
              <a:rPr lang="en-US" sz="2400" b="1" baseline="-30000" dirty="0" err="1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constantente</a:t>
            </a:r>
            <a:r>
              <a:rPr lang="en-US" sz="2400" dirty="0" smtClean="0">
                <a:solidFill>
                  <a:srgbClr val="000000"/>
                </a:solidFill>
              </a:rPr>
              <a:t> . 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HA    A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 +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K</a:t>
            </a:r>
            <a:r>
              <a:rPr lang="en-US" sz="2400" baseline="-30000" dirty="0" err="1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définie</a:t>
            </a:r>
            <a:endParaRPr lang="en-US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2400" dirty="0" smtClean="0"/>
              <a:t>Pour un acide</a:t>
            </a:r>
            <a:endParaRPr 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 smtClean="0"/>
              <a:t>pKa</a:t>
            </a:r>
            <a:r>
              <a:rPr lang="en-US" sz="2400" b="1" i="1" dirty="0" smtClean="0"/>
              <a:t> </a:t>
            </a:r>
            <a:r>
              <a:rPr lang="en-US" sz="2400" b="1" i="1" dirty="0"/>
              <a:t>= -log </a:t>
            </a:r>
            <a:r>
              <a:rPr lang="en-US" sz="2400" b="1" i="1" dirty="0" err="1"/>
              <a:t>Ka</a:t>
            </a:r>
            <a:endParaRPr lang="en-US" sz="2400" b="1" i="1" dirty="0"/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Pour </a:t>
            </a:r>
            <a:r>
              <a:rPr lang="en-US" sz="2400" dirty="0" err="1" smtClean="0"/>
              <a:t>une</a:t>
            </a:r>
            <a:r>
              <a:rPr lang="en-US" sz="2400" dirty="0" smtClean="0"/>
              <a:t> base,</a:t>
            </a:r>
            <a:endParaRPr 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/>
              <a:t>pKb</a:t>
            </a:r>
            <a:r>
              <a:rPr lang="en-US" sz="2400" b="1" i="1" dirty="0"/>
              <a:t> = -log Kb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 smtClean="0"/>
              <a:t>plus </a:t>
            </a:r>
            <a:r>
              <a:rPr lang="en-US" sz="2400" b="1" i="1" dirty="0" err="1" smtClean="0"/>
              <a:t>l’acide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est</a:t>
            </a:r>
            <a:r>
              <a:rPr lang="en-US" sz="2400" b="1" i="1" dirty="0" smtClean="0"/>
              <a:t> fort plus </a:t>
            </a:r>
            <a:r>
              <a:rPr lang="en-US" sz="2400" b="1" i="1" dirty="0" err="1" smtClean="0"/>
              <a:t>Ka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est</a:t>
            </a:r>
            <a:r>
              <a:rPr lang="en-US" sz="2400" b="1" i="1" dirty="0" smtClean="0"/>
              <a:t> important et </a:t>
            </a:r>
            <a:r>
              <a:rPr lang="en-US" sz="2400" b="1" i="1" dirty="0" err="1" smtClean="0"/>
              <a:t>pka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est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faible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6148" name="Picture 9" descr="1723c73467f0b98e75515db2d6923f4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297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20px-Equilibrium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5981"/>
            <a:ext cx="304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D58E67-F773-46E8-A4B4-1D2F389A26AD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7171" name="Picture 4" descr="1723c73467f0b98e75515db2d6923f4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95300" y="2276872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ou</a:t>
            </a:r>
            <a:r>
              <a:rPr lang="en-US" sz="2400" dirty="0" smtClean="0"/>
              <a:t>                            </a:t>
            </a:r>
            <a:r>
              <a:rPr lang="en-US" sz="2400" b="1" dirty="0"/>
              <a:t>H+ =       </a:t>
            </a:r>
            <a:r>
              <a:rPr lang="en-US" sz="2400" b="1" dirty="0" err="1"/>
              <a:t>Ka</a:t>
            </a:r>
            <a:r>
              <a:rPr lang="en-US" sz="2400" b="1" dirty="0"/>
              <a:t>   [HA]</a:t>
            </a:r>
          </a:p>
          <a:p>
            <a:pPr eaLnBrk="1" hangingPunct="1"/>
            <a:r>
              <a:rPr lang="en-US" sz="2400" b="1" dirty="0"/>
              <a:t>                                                        [A-]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                    </a:t>
            </a:r>
            <a:r>
              <a:rPr lang="en-US" sz="2400" b="1" dirty="0"/>
              <a:t>-log [H+] =       -log </a:t>
            </a:r>
            <a:r>
              <a:rPr lang="en-US" sz="2400" b="1" dirty="0" err="1"/>
              <a:t>Ka</a:t>
            </a:r>
            <a:r>
              <a:rPr lang="en-US" sz="2400" b="1" dirty="0"/>
              <a:t>   -log    [HA]</a:t>
            </a:r>
          </a:p>
          <a:p>
            <a:pPr eaLnBrk="1" hangingPunct="1"/>
            <a:r>
              <a:rPr lang="en-US" sz="2400" b="1" dirty="0"/>
              <a:t>                                                                             [A-]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</a:rPr>
              <a:t>pH </a:t>
            </a:r>
            <a:r>
              <a:rPr lang="en-US" sz="2400" b="1" dirty="0">
                <a:solidFill>
                  <a:srgbClr val="FF3300"/>
                </a:solidFill>
              </a:rPr>
              <a:t>= </a:t>
            </a:r>
            <a:r>
              <a:rPr lang="en-US" sz="2400" b="1" dirty="0" err="1">
                <a:solidFill>
                  <a:srgbClr val="FF3300"/>
                </a:solidFill>
              </a:rPr>
              <a:t>pKa</a:t>
            </a:r>
            <a:r>
              <a:rPr lang="en-US" sz="2400" b="1" dirty="0">
                <a:solidFill>
                  <a:srgbClr val="FF3300"/>
                </a:solidFill>
              </a:rPr>
              <a:t> + log [A-]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                                                      </a:t>
            </a:r>
            <a:r>
              <a:rPr lang="en-US" sz="2400" b="1" dirty="0" smtClean="0">
                <a:solidFill>
                  <a:srgbClr val="FF3300"/>
                </a:solidFill>
              </a:rPr>
              <a:t>         [</a:t>
            </a:r>
            <a:r>
              <a:rPr lang="en-US" sz="2400" b="1" dirty="0">
                <a:solidFill>
                  <a:srgbClr val="FF3300"/>
                </a:solidFill>
              </a:rPr>
              <a:t>HA]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 </a:t>
            </a:r>
            <a:r>
              <a:rPr lang="en-US" sz="2400" b="1" dirty="0"/>
              <a:t>HENDERSON-HASSELBALCH </a:t>
            </a:r>
            <a:r>
              <a:rPr lang="en-US" sz="2400" b="1" dirty="0" smtClean="0"/>
              <a:t>EQUATION</a:t>
            </a:r>
            <a:endParaRPr lang="en-US" sz="2400" b="1" dirty="0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5292080" y="2636912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7180729" y="378904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648200" y="44196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910808" y="4797152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11913" y="5346700"/>
            <a:ext cx="790575" cy="431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11913" y="2679700"/>
            <a:ext cx="790575" cy="431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343650" y="1384300"/>
            <a:ext cx="790575" cy="431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Bicarbonate-Carbonic Acid Buffer System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4063" y="1295400"/>
            <a:ext cx="8339137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					 </a:t>
            </a:r>
            <a:r>
              <a:rPr lang="en-US" smtClean="0"/>
              <a:t>HCO</a:t>
            </a:r>
            <a:r>
              <a:rPr lang="en-US" baseline="-25000" smtClean="0"/>
              <a:t>3</a:t>
            </a:r>
            <a:r>
              <a:rPr lang="en-US" sz="3600" smtClean="0"/>
              <a:t>	 </a:t>
            </a:r>
            <a:r>
              <a:rPr lang="en-US" sz="3600" b="1" smtClean="0">
                <a:solidFill>
                  <a:srgbClr val="FF3300"/>
                </a:solidFill>
              </a:rPr>
              <a:t>24</a:t>
            </a:r>
            <a:endParaRPr lang="en-US" sz="360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3600" smtClean="0"/>
              <a:t>        pH= 6.1 + log--------</a:t>
            </a:r>
          </a:p>
          <a:p>
            <a:pPr>
              <a:buFontTx/>
              <a:buNone/>
            </a:pPr>
            <a:r>
              <a:rPr lang="en-US" sz="3600" smtClean="0"/>
              <a:t>				    </a:t>
            </a:r>
            <a:r>
              <a:rPr lang="en-US" smtClean="0"/>
              <a:t>CO2</a:t>
            </a:r>
            <a:r>
              <a:rPr lang="en-US" sz="3600" smtClean="0"/>
              <a:t> +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 </a:t>
            </a:r>
            <a:r>
              <a:rPr lang="en-US" smtClean="0"/>
              <a:t>	  </a:t>
            </a:r>
            <a:r>
              <a:rPr lang="en-US" sz="3600" b="1" smtClean="0">
                <a:solidFill>
                  <a:srgbClr val="FF3300"/>
                </a:solidFill>
              </a:rPr>
              <a:t>1.2</a:t>
            </a:r>
            <a:endParaRPr lang="en-US" sz="360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sz="3600" smtClean="0"/>
          </a:p>
          <a:p>
            <a:pPr>
              <a:buFontTx/>
              <a:buNone/>
            </a:pPr>
            <a:r>
              <a:rPr lang="en-US" sz="3600" smtClean="0"/>
              <a:t>             pH= 6.1 + </a:t>
            </a:r>
            <a:r>
              <a:rPr lang="en-US" sz="3600" b="1" smtClean="0">
                <a:solidFill>
                  <a:srgbClr val="FF0000"/>
                </a:solidFill>
              </a:rPr>
              <a:t>log 20</a:t>
            </a:r>
            <a:r>
              <a:rPr lang="en-US" sz="3600" smtClean="0"/>
              <a:t>	    		</a:t>
            </a:r>
          </a:p>
          <a:p>
            <a:pPr>
              <a:buFontTx/>
              <a:buNone/>
            </a:pPr>
            <a:endParaRPr lang="en-US" sz="3600" smtClean="0"/>
          </a:p>
          <a:p>
            <a:pPr>
              <a:buFontTx/>
              <a:buNone/>
            </a:pPr>
            <a:r>
              <a:rPr lang="en-US" sz="3600" smtClean="0"/>
              <a:t>	               pH= 6.1 + </a:t>
            </a:r>
            <a:r>
              <a:rPr lang="en-US" sz="3600" b="1" smtClean="0">
                <a:solidFill>
                  <a:srgbClr val="FF0000"/>
                </a:solidFill>
              </a:rPr>
              <a:t>1.3</a:t>
            </a:r>
            <a:r>
              <a:rPr lang="en-US" sz="3600" smtClean="0"/>
              <a:t>				                       </a:t>
            </a:r>
            <a:r>
              <a:rPr lang="en-US" sz="3600" b="1" smtClean="0">
                <a:solidFill>
                  <a:srgbClr val="FF3300"/>
                </a:solidFill>
              </a:rPr>
              <a:t>7.4</a:t>
            </a:r>
            <a:r>
              <a:rPr lang="en-US" sz="3600" smtClean="0"/>
              <a:t>	</a:t>
            </a:r>
          </a:p>
          <a:p>
            <a:pPr>
              <a:buFontTx/>
              <a:buNone/>
            </a:pPr>
            <a:endParaRPr lang="en-US" sz="3600" smtClean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48375" y="6080125"/>
            <a:ext cx="3044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Acid-Base Equations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1738" y="2362200"/>
            <a:ext cx="1355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=.03 x pCO2</a:t>
            </a:r>
          </a:p>
        </p:txBody>
      </p:sp>
    </p:spTree>
    <p:extLst>
      <p:ext uri="{BB962C8B-B14F-4D97-AF65-F5344CB8AC3E}">
        <p14:creationId xmlns:p14="http://schemas.microsoft.com/office/powerpoint/2010/main" val="14184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8" y="2946960"/>
            <a:ext cx="838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14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9275"/>
            <a:ext cx="8001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47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429000" y="152400"/>
            <a:ext cx="20574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pitchFamily="18" charset="0"/>
              </a:rPr>
              <a:t>CO</a:t>
            </a:r>
            <a:r>
              <a:rPr lang="en-US" sz="1200">
                <a:latin typeface="Times" pitchFamily="18" charset="0"/>
              </a:rPr>
              <a:t>2</a:t>
            </a:r>
            <a:r>
              <a:rPr lang="en-US" sz="2000">
                <a:latin typeface="Times" pitchFamily="18" charset="0"/>
              </a:rPr>
              <a:t> + H</a:t>
            </a:r>
            <a:r>
              <a:rPr lang="en-US" sz="1200">
                <a:latin typeface="Times" pitchFamily="18" charset="0"/>
              </a:rPr>
              <a:t>2</a:t>
            </a:r>
            <a:r>
              <a:rPr lang="en-US" sz="2000">
                <a:latin typeface="Times" pitchFamily="18" charset="0"/>
              </a:rPr>
              <a:t>O</a:t>
            </a:r>
          </a:p>
          <a:p>
            <a:pPr algn="ctr"/>
            <a:endParaRPr lang="en-US" sz="2000">
              <a:latin typeface="Times" pitchFamily="18" charset="0"/>
            </a:endParaRPr>
          </a:p>
          <a:p>
            <a:pPr algn="ctr"/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</a:t>
            </a:r>
            <a:r>
              <a:rPr lang="en-US" sz="2000">
                <a:latin typeface="Times" pitchFamily="18" charset="0"/>
              </a:rPr>
              <a:t> + H</a:t>
            </a:r>
            <a:r>
              <a:rPr lang="en-US" sz="2000" baseline="30000">
                <a:latin typeface="Times" pitchFamily="18" charset="0"/>
              </a:rPr>
              <a:t>+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505200" y="2362200"/>
            <a:ext cx="2057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pitchFamily="18" charset="0"/>
              </a:rPr>
              <a:t>CO</a:t>
            </a:r>
            <a:r>
              <a:rPr lang="en-US" sz="1200">
                <a:latin typeface="Times" pitchFamily="18" charset="0"/>
              </a:rPr>
              <a:t>2</a:t>
            </a:r>
            <a:r>
              <a:rPr lang="en-US" sz="2000">
                <a:latin typeface="Times" pitchFamily="18" charset="0"/>
              </a:rPr>
              <a:t> + H</a:t>
            </a:r>
            <a:r>
              <a:rPr lang="en-US" sz="1200">
                <a:latin typeface="Times" pitchFamily="18" charset="0"/>
              </a:rPr>
              <a:t>2</a:t>
            </a:r>
            <a:r>
              <a:rPr lang="en-US" sz="2000">
                <a:latin typeface="Times" pitchFamily="18" charset="0"/>
              </a:rPr>
              <a:t>O</a:t>
            </a:r>
          </a:p>
          <a:p>
            <a:pPr algn="ctr"/>
            <a:endParaRPr lang="en-US" sz="2000">
              <a:latin typeface="Times" pitchFamily="18" charset="0"/>
            </a:endParaRPr>
          </a:p>
          <a:p>
            <a:pPr algn="ctr"/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</a:t>
            </a:r>
            <a:r>
              <a:rPr lang="en-US" sz="2000">
                <a:latin typeface="Times" pitchFamily="18" charset="0"/>
              </a:rPr>
              <a:t> + H</a:t>
            </a:r>
            <a:r>
              <a:rPr lang="en-US" sz="2000" baseline="30000">
                <a:latin typeface="Times" pitchFamily="18" charset="0"/>
              </a:rPr>
              <a:t>+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581400" y="4724400"/>
            <a:ext cx="2057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pitchFamily="18" charset="0"/>
              </a:rPr>
              <a:t>Glutamine</a:t>
            </a:r>
          </a:p>
          <a:p>
            <a:pPr algn="ctr"/>
            <a:endParaRPr lang="en-US" sz="2400">
              <a:latin typeface="Times" pitchFamily="18" charset="0"/>
            </a:endParaRPr>
          </a:p>
          <a:p>
            <a:pPr algn="ctr"/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             </a:t>
            </a:r>
            <a:r>
              <a:rPr lang="en-US" sz="2000">
                <a:latin typeface="Times" pitchFamily="18" charset="0"/>
              </a:rPr>
              <a:t>NH</a:t>
            </a:r>
            <a:r>
              <a:rPr lang="en-US" sz="1200">
                <a:latin typeface="Times" pitchFamily="18" charset="0"/>
              </a:rPr>
              <a:t>4</a:t>
            </a:r>
            <a:r>
              <a:rPr lang="en-US" sz="2000" baseline="30000">
                <a:latin typeface="Times" pitchFamily="18" charset="0"/>
              </a:rPr>
              <a:t>+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495800" y="914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200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1816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438400" y="1143000"/>
            <a:ext cx="85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</a:t>
            </a:r>
            <a:endParaRPr lang="en-US" sz="1200">
              <a:latin typeface="Times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740400" y="1100138"/>
            <a:ext cx="51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H</a:t>
            </a:r>
            <a:r>
              <a:rPr lang="en-US" sz="2400" baseline="30000">
                <a:latin typeface="Times" pitchFamily="18" charset="0"/>
              </a:rPr>
              <a:t>+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35700" y="1014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 sz="2400">
              <a:latin typeface="Times" pitchFamily="18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172200" y="137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248400" y="990600"/>
            <a:ext cx="79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315200" y="114300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CO</a:t>
            </a:r>
            <a:r>
              <a:rPr lang="en-US" sz="1200">
                <a:latin typeface="Times" pitchFamily="18" charset="0"/>
              </a:rPr>
              <a:t>2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57200" y="422275"/>
            <a:ext cx="1733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Bicarbonate </a:t>
            </a:r>
          </a:p>
          <a:p>
            <a:r>
              <a:rPr lang="en-US" sz="2400">
                <a:latin typeface="Times" pitchFamily="18" charset="0"/>
              </a:rPr>
              <a:t>reabsorption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572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32766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2578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438400" y="3429000"/>
            <a:ext cx="85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791200" y="3429000"/>
            <a:ext cx="51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H</a:t>
            </a:r>
            <a:r>
              <a:rPr lang="en-US" sz="2400" baseline="30000">
                <a:latin typeface="Times" pitchFamily="18" charset="0"/>
              </a:rPr>
              <a:t>+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3246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400800" y="3200400"/>
            <a:ext cx="105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HPO</a:t>
            </a:r>
            <a:r>
              <a:rPr lang="en-US" sz="1400">
                <a:latin typeface="Times" pitchFamily="18" charset="0"/>
              </a:rPr>
              <a:t>4</a:t>
            </a:r>
            <a:r>
              <a:rPr lang="en-US" sz="2400" baseline="30000">
                <a:latin typeface="Times" pitchFamily="18" charset="0"/>
              </a:rPr>
              <a:t>2-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635875" y="3370263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H</a:t>
            </a:r>
            <a:r>
              <a:rPr lang="en-US" sz="1200">
                <a:latin typeface="Times" pitchFamily="18" charset="0"/>
              </a:rPr>
              <a:t>2</a:t>
            </a:r>
            <a:r>
              <a:rPr lang="en-US" sz="2400">
                <a:latin typeface="Times" pitchFamily="18" charset="0"/>
              </a:rPr>
              <a:t>PO</a:t>
            </a:r>
            <a:r>
              <a:rPr lang="en-US" sz="1200">
                <a:latin typeface="Times" pitchFamily="18" charset="0"/>
              </a:rPr>
              <a:t>4</a:t>
            </a:r>
            <a:r>
              <a:rPr lang="en-US" sz="2400" baseline="30000">
                <a:latin typeface="Times" pitchFamily="18" charset="0"/>
              </a:rPr>
              <a:t>-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81000" y="2667000"/>
            <a:ext cx="1952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" pitchFamily="18" charset="0"/>
              </a:rPr>
              <a:t>Titratable acid</a:t>
            </a:r>
          </a:p>
          <a:p>
            <a:pPr algn="ctr"/>
            <a:r>
              <a:rPr lang="en-US" sz="2400">
                <a:latin typeface="Times" pitchFamily="18" charset="0"/>
              </a:rPr>
              <a:t>formation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4958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40386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0386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4724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7244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1816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870575" y="523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 sz="2400">
              <a:latin typeface="Times" pitchFamily="18" charset="0"/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 flipV="1">
            <a:off x="33528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514600" y="5791200"/>
            <a:ext cx="85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 pitchFamily="18" charset="0"/>
              </a:rPr>
              <a:t>HCO</a:t>
            </a:r>
            <a:r>
              <a:rPr lang="en-US" sz="1200">
                <a:latin typeface="Times" pitchFamily="18" charset="0"/>
              </a:rPr>
              <a:t>3</a:t>
            </a:r>
            <a:r>
              <a:rPr lang="en-US" sz="2000" baseline="30000">
                <a:latin typeface="Times" pitchFamily="18" charset="0"/>
              </a:rPr>
              <a:t>-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55626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5867400" y="586740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 pitchFamily="18" charset="0"/>
              </a:rPr>
              <a:t>NH</a:t>
            </a:r>
            <a:r>
              <a:rPr lang="en-US" sz="1200">
                <a:latin typeface="Times" pitchFamily="18" charset="0"/>
              </a:rPr>
              <a:t>4</a:t>
            </a:r>
            <a:r>
              <a:rPr lang="en-US" sz="2000" baseline="30000">
                <a:latin typeface="Times" pitchFamily="18" charset="0"/>
              </a:rPr>
              <a:t>+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57200" y="5029200"/>
            <a:ext cx="165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" pitchFamily="18" charset="0"/>
              </a:rPr>
              <a:t>Ammonium</a:t>
            </a:r>
          </a:p>
          <a:p>
            <a:pPr algn="ctr"/>
            <a:r>
              <a:rPr lang="en-US" sz="2400">
                <a:latin typeface="Times" pitchFamily="18" charset="0"/>
              </a:rPr>
              <a:t>excretion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2286000" y="304800"/>
            <a:ext cx="957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" pitchFamily="18" charset="0"/>
              </a:rPr>
              <a:t>To Blood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943600" y="3048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Times" pitchFamily="18" charset="0"/>
              </a:rPr>
              <a:t>Kidney</a:t>
            </a:r>
            <a:endParaRPr lang="en-US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</a:t>
            </a:r>
            <a:r>
              <a:rPr lang="fr-FR" dirty="0" err="1" smtClean="0"/>
              <a:t>neuro</a:t>
            </a:r>
            <a:r>
              <a:rPr lang="fr-FR" dirty="0" smtClean="0"/>
              <a:t> endocrine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903728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59499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7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8229600" cy="876300"/>
          </a:xfrm>
        </p:spPr>
        <p:txBody>
          <a:bodyPr/>
          <a:lstStyle/>
          <a:p>
            <a:r>
              <a:rPr lang="fr-FR" sz="2400" b="1">
                <a:solidFill>
                  <a:schemeClr val="accent2"/>
                </a:solidFill>
                <a:latin typeface="Verdana" panose="020B0604030504040204" pitchFamily="34" charset="0"/>
              </a:rPr>
              <a:t>REABSORPTION (1)</a:t>
            </a:r>
            <a:br>
              <a:rPr lang="fr-FR" sz="2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fr-FR" sz="2400">
                <a:solidFill>
                  <a:schemeClr val="accent2"/>
                </a:solidFill>
                <a:latin typeface="Verdana" panose="020B0604030504040204" pitchFamily="34" charset="0"/>
              </a:rPr>
              <a:t>Observation et définition</a:t>
            </a:r>
          </a:p>
        </p:txBody>
      </p:sp>
      <p:sp>
        <p:nvSpPr>
          <p:cNvPr id="3789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547688" y="233363"/>
            <a:ext cx="266700" cy="285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EF1CE"/>
              </a:solidFill>
            </a:endParaRPr>
          </a:p>
        </p:txBody>
      </p:sp>
      <p:sp>
        <p:nvSpPr>
          <p:cNvPr id="3789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388" y="152400"/>
            <a:ext cx="209550" cy="476250"/>
          </a:xfrm>
          <a:prstGeom prst="curvedLeftArrow">
            <a:avLst>
              <a:gd name="adj1" fmla="val 45455"/>
              <a:gd name="adj2" fmla="val 90909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04250" y="225425"/>
            <a:ext cx="266700" cy="285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EF1CE"/>
              </a:solidFill>
            </a:endParaRP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416050" y="1022350"/>
          <a:ext cx="6462713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6245644" imgH="4455759" progId="Word.Document.8">
                  <p:embed/>
                </p:oleObj>
              </mc:Choice>
              <mc:Fallback>
                <p:oleObj name="Document" r:id="rId3" imgW="6245644" imgH="44557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022350"/>
                        <a:ext cx="6462713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916238" y="5576888"/>
            <a:ext cx="586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Retour de substances de la lumière du tube rénal vers le sang des capillaires péritubulaires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5584825"/>
            <a:ext cx="258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000" b="1">
                <a:solidFill>
                  <a:srgbClr val="FF0066"/>
                </a:solidFill>
              </a:rPr>
              <a:t>REABSORPTION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22538" y="5613400"/>
            <a:ext cx="430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80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9" grpId="0"/>
      <p:bldP spid="379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53000" y="1524000"/>
            <a:ext cx="3886200" cy="533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304800"/>
            <a:ext cx="64770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Chemical Analysis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0" y="1524000"/>
            <a:ext cx="2482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Urine Dipstick</a:t>
            </a: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5562600" y="1981200"/>
            <a:ext cx="3111500" cy="4621213"/>
            <a:chOff x="2536" y="1025"/>
            <a:chExt cx="2211" cy="3142"/>
          </a:xfrm>
        </p:grpSpPr>
        <p:sp>
          <p:nvSpPr>
            <p:cNvPr id="53255" name="Rectangle 5"/>
            <p:cNvSpPr>
              <a:spLocks noChangeArrowheads="1"/>
            </p:cNvSpPr>
            <p:nvPr/>
          </p:nvSpPr>
          <p:spPr bwMode="auto">
            <a:xfrm>
              <a:off x="2546" y="1025"/>
              <a:ext cx="232" cy="31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56" name="Rectangle 6"/>
            <p:cNvSpPr>
              <a:spLocks noChangeArrowheads="1"/>
            </p:cNvSpPr>
            <p:nvPr/>
          </p:nvSpPr>
          <p:spPr bwMode="auto">
            <a:xfrm>
              <a:off x="2538" y="1104"/>
              <a:ext cx="248" cy="248"/>
            </a:xfrm>
            <a:prstGeom prst="rect">
              <a:avLst/>
            </a:prstGeom>
            <a:solidFill>
              <a:srgbClr val="00B7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57" name="Rectangle 7"/>
            <p:cNvSpPr>
              <a:spLocks noChangeArrowheads="1"/>
            </p:cNvSpPr>
            <p:nvPr/>
          </p:nvSpPr>
          <p:spPr bwMode="auto">
            <a:xfrm>
              <a:off x="2758" y="1114"/>
              <a:ext cx="932" cy="27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Glucose</a:t>
              </a:r>
            </a:p>
          </p:txBody>
        </p:sp>
        <p:sp>
          <p:nvSpPr>
            <p:cNvPr id="53258" name="Rectangle 8"/>
            <p:cNvSpPr>
              <a:spLocks noChangeArrowheads="1"/>
            </p:cNvSpPr>
            <p:nvPr/>
          </p:nvSpPr>
          <p:spPr bwMode="auto">
            <a:xfrm>
              <a:off x="2537" y="1406"/>
              <a:ext cx="248" cy="248"/>
            </a:xfrm>
            <a:prstGeom prst="rect">
              <a:avLst/>
            </a:prstGeom>
            <a:solidFill>
              <a:srgbClr val="F2F6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59" name="Rectangle 9"/>
            <p:cNvSpPr>
              <a:spLocks noChangeArrowheads="1"/>
            </p:cNvSpPr>
            <p:nvPr/>
          </p:nvSpPr>
          <p:spPr bwMode="auto">
            <a:xfrm>
              <a:off x="2749" y="1416"/>
              <a:ext cx="998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Bilirubin</a:t>
              </a:r>
            </a:p>
          </p:txBody>
        </p:sp>
        <p:sp>
          <p:nvSpPr>
            <p:cNvPr id="53260" name="Rectangle 10"/>
            <p:cNvSpPr>
              <a:spLocks noChangeArrowheads="1"/>
            </p:cNvSpPr>
            <p:nvPr/>
          </p:nvSpPr>
          <p:spPr bwMode="auto">
            <a:xfrm>
              <a:off x="2537" y="1711"/>
              <a:ext cx="248" cy="248"/>
            </a:xfrm>
            <a:prstGeom prst="rect">
              <a:avLst/>
            </a:prstGeom>
            <a:solidFill>
              <a:srgbClr val="E0C97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61" name="Rectangle 11"/>
            <p:cNvSpPr>
              <a:spLocks noChangeArrowheads="1"/>
            </p:cNvSpPr>
            <p:nvPr/>
          </p:nvSpPr>
          <p:spPr bwMode="auto">
            <a:xfrm>
              <a:off x="2757" y="1721"/>
              <a:ext cx="958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Ketones</a:t>
              </a:r>
            </a:p>
          </p:txBody>
        </p:sp>
        <p:sp>
          <p:nvSpPr>
            <p:cNvPr id="53262" name="Rectangle 12"/>
            <p:cNvSpPr>
              <a:spLocks noChangeArrowheads="1"/>
            </p:cNvSpPr>
            <p:nvPr/>
          </p:nvSpPr>
          <p:spPr bwMode="auto">
            <a:xfrm>
              <a:off x="2538" y="2016"/>
              <a:ext cx="248" cy="248"/>
            </a:xfrm>
            <a:prstGeom prst="rect">
              <a:avLst/>
            </a:prstGeom>
            <a:solidFill>
              <a:srgbClr val="052D4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63" name="Rectangle 13"/>
            <p:cNvSpPr>
              <a:spLocks noChangeArrowheads="1"/>
            </p:cNvSpPr>
            <p:nvPr/>
          </p:nvSpPr>
          <p:spPr bwMode="auto">
            <a:xfrm>
              <a:off x="2671" y="2026"/>
              <a:ext cx="1728" cy="27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Specific Gravity</a:t>
              </a:r>
            </a:p>
          </p:txBody>
        </p:sp>
        <p:sp>
          <p:nvSpPr>
            <p:cNvPr id="53264" name="Rectangle 14"/>
            <p:cNvSpPr>
              <a:spLocks noChangeArrowheads="1"/>
            </p:cNvSpPr>
            <p:nvPr/>
          </p:nvSpPr>
          <p:spPr bwMode="auto">
            <a:xfrm>
              <a:off x="2538" y="2320"/>
              <a:ext cx="248" cy="248"/>
            </a:xfrm>
            <a:prstGeom prst="rect">
              <a:avLst/>
            </a:prstGeom>
            <a:solidFill>
              <a:srgbClr val="FAF03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65" name="Rectangle 15"/>
            <p:cNvSpPr>
              <a:spLocks noChangeArrowheads="1"/>
            </p:cNvSpPr>
            <p:nvPr/>
          </p:nvSpPr>
          <p:spPr bwMode="auto">
            <a:xfrm>
              <a:off x="2781" y="2330"/>
              <a:ext cx="711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Blood</a:t>
              </a:r>
            </a:p>
          </p:txBody>
        </p:sp>
        <p:sp>
          <p:nvSpPr>
            <p:cNvPr id="53266" name="Rectangle 16"/>
            <p:cNvSpPr>
              <a:spLocks noChangeArrowheads="1"/>
            </p:cNvSpPr>
            <p:nvPr/>
          </p:nvSpPr>
          <p:spPr bwMode="auto">
            <a:xfrm>
              <a:off x="2538" y="2622"/>
              <a:ext cx="248" cy="248"/>
            </a:xfrm>
            <a:prstGeom prst="rect">
              <a:avLst/>
            </a:prstGeom>
            <a:solidFill>
              <a:srgbClr val="F88D1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67" name="Rectangle 17"/>
            <p:cNvSpPr>
              <a:spLocks noChangeArrowheads="1"/>
            </p:cNvSpPr>
            <p:nvPr/>
          </p:nvSpPr>
          <p:spPr bwMode="auto">
            <a:xfrm>
              <a:off x="2815" y="2632"/>
              <a:ext cx="413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pH</a:t>
              </a:r>
            </a:p>
          </p:txBody>
        </p:sp>
        <p:sp>
          <p:nvSpPr>
            <p:cNvPr id="53268" name="Rectangle 18"/>
            <p:cNvSpPr>
              <a:spLocks noChangeArrowheads="1"/>
            </p:cNvSpPr>
            <p:nvPr/>
          </p:nvSpPr>
          <p:spPr bwMode="auto">
            <a:xfrm>
              <a:off x="2538" y="2926"/>
              <a:ext cx="248" cy="248"/>
            </a:xfrm>
            <a:prstGeom prst="rect">
              <a:avLst/>
            </a:prstGeom>
            <a:solidFill>
              <a:srgbClr val="EEFD4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69" name="Rectangle 19"/>
            <p:cNvSpPr>
              <a:spLocks noChangeArrowheads="1"/>
            </p:cNvSpPr>
            <p:nvPr/>
          </p:nvSpPr>
          <p:spPr bwMode="auto">
            <a:xfrm>
              <a:off x="2765" y="2937"/>
              <a:ext cx="877" cy="27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Protein</a:t>
              </a:r>
            </a:p>
          </p:txBody>
        </p:sp>
        <p:sp>
          <p:nvSpPr>
            <p:cNvPr id="53270" name="Rectangle 20"/>
            <p:cNvSpPr>
              <a:spLocks noChangeArrowheads="1"/>
            </p:cNvSpPr>
            <p:nvPr/>
          </p:nvSpPr>
          <p:spPr bwMode="auto">
            <a:xfrm>
              <a:off x="2536" y="3232"/>
              <a:ext cx="248" cy="248"/>
            </a:xfrm>
            <a:prstGeom prst="rect">
              <a:avLst/>
            </a:prstGeom>
            <a:solidFill>
              <a:srgbClr val="FDD17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71" name="Rectangle 21"/>
            <p:cNvSpPr>
              <a:spLocks noChangeArrowheads="1"/>
            </p:cNvSpPr>
            <p:nvPr/>
          </p:nvSpPr>
          <p:spPr bwMode="auto">
            <a:xfrm>
              <a:off x="2703" y="3242"/>
              <a:ext cx="1443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Urobilinogen</a:t>
              </a:r>
            </a:p>
          </p:txBody>
        </p:sp>
        <p:sp>
          <p:nvSpPr>
            <p:cNvPr id="53272" name="Rectangle 22"/>
            <p:cNvSpPr>
              <a:spLocks noChangeArrowheads="1"/>
            </p:cNvSpPr>
            <p:nvPr/>
          </p:nvSpPr>
          <p:spPr bwMode="auto">
            <a:xfrm>
              <a:off x="2774" y="3546"/>
              <a:ext cx="787" cy="2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Nitrite</a:t>
              </a:r>
            </a:p>
          </p:txBody>
        </p:sp>
        <p:sp>
          <p:nvSpPr>
            <p:cNvPr id="53273" name="Rectangle 23"/>
            <p:cNvSpPr>
              <a:spLocks noChangeArrowheads="1"/>
            </p:cNvSpPr>
            <p:nvPr/>
          </p:nvSpPr>
          <p:spPr bwMode="auto">
            <a:xfrm>
              <a:off x="2536" y="3536"/>
              <a:ext cx="248" cy="248"/>
            </a:xfrm>
            <a:prstGeom prst="rect">
              <a:avLst/>
            </a:prstGeom>
            <a:solidFill>
              <a:srgbClr val="FFF8C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74" name="Rectangle 24"/>
            <p:cNvSpPr>
              <a:spLocks noChangeArrowheads="1"/>
            </p:cNvSpPr>
            <p:nvPr/>
          </p:nvSpPr>
          <p:spPr bwMode="auto">
            <a:xfrm>
              <a:off x="2538" y="3839"/>
              <a:ext cx="248" cy="248"/>
            </a:xfrm>
            <a:prstGeom prst="rect">
              <a:avLst/>
            </a:prstGeom>
            <a:solidFill>
              <a:srgbClr val="F6DD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275" name="Rectangle 25"/>
            <p:cNvSpPr>
              <a:spLocks noChangeArrowheads="1"/>
            </p:cNvSpPr>
            <p:nvPr/>
          </p:nvSpPr>
          <p:spPr bwMode="auto">
            <a:xfrm>
              <a:off x="2633" y="3849"/>
              <a:ext cx="2114" cy="27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Leukocyte Esterase</a:t>
              </a:r>
            </a:p>
          </p:txBody>
        </p:sp>
      </p:grpSp>
      <p:pic>
        <p:nvPicPr>
          <p:cNvPr id="53254" name="Picture 26" descr="urinalys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522538" cy="3581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hlinkClick r:id="rId2"/>
              </a:rPr>
              <a:t>cbenmaf@gmail.com</a:t>
            </a:r>
            <a:endParaRPr lang="fr-FR" dirty="0" smtClean="0"/>
          </a:p>
          <a:p>
            <a:pPr algn="ctr"/>
            <a:r>
              <a:rPr lang="fr-FR" dirty="0" smtClean="0"/>
              <a:t>Ou via </a:t>
            </a:r>
            <a:r>
              <a:rPr lang="fr-FR" dirty="0" err="1" smtClean="0"/>
              <a:t>fcb</a:t>
            </a:r>
            <a:r>
              <a:rPr lang="fr-FR" dirty="0" smtClean="0"/>
              <a:t> </a:t>
            </a:r>
            <a:r>
              <a:rPr lang="fr-FR" dirty="0" err="1" smtClean="0"/>
              <a:t>cherif</a:t>
            </a:r>
            <a:r>
              <a:rPr lang="fr-FR" dirty="0" smtClean="0"/>
              <a:t> </a:t>
            </a:r>
            <a:r>
              <a:rPr lang="fr-FR" dirty="0" err="1" smtClean="0"/>
              <a:t>benmoussa</a:t>
            </a:r>
            <a:r>
              <a:rPr lang="fr-FR" dirty="0" smtClean="0"/>
              <a:t> </a:t>
            </a:r>
            <a:r>
              <a:rPr lang="fr-FR" dirty="0" err="1" smtClean="0"/>
              <a:t>mahfoud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0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endocrine: SRA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5057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Activation de la vitamine D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endocrine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08912" cy="502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Secretion</a:t>
            </a:r>
            <a:r>
              <a:rPr lang="fr-FR" dirty="0" smtClean="0"/>
              <a:t> d’</a:t>
            </a:r>
            <a:r>
              <a:rPr lang="fr-FR" dirty="0" err="1" smtClean="0"/>
              <a:t>érythropoietine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glycoprotéine (facteur de croissance) qui stimule l’</a:t>
            </a:r>
            <a:r>
              <a:rPr lang="fr-FR" u="sng" dirty="0"/>
              <a:t>érythropoïèse</a:t>
            </a:r>
            <a:r>
              <a:rPr lang="fr-FR" dirty="0"/>
              <a:t> (fabrication des érythroblastes à partir des cellules souches de moelle osseuse)</a:t>
            </a:r>
            <a:br>
              <a:rPr lang="fr-FR" dirty="0"/>
            </a:br>
            <a:r>
              <a:rPr lang="fr-FR" dirty="0"/>
              <a:t>Cette sécrétion est déclenchée par l’</a:t>
            </a:r>
            <a:r>
              <a:rPr lang="fr-FR" u="sng" dirty="0"/>
              <a:t>hypoxie 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dans l’</a:t>
            </a:r>
            <a:r>
              <a:rPr lang="fr-FR" dirty="0" err="1" smtClean="0"/>
              <a:t>érythropoiese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03232" cy="46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2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15146</TotalTime>
  <Words>508</Words>
  <Application>Microsoft Office PowerPoint</Application>
  <PresentationFormat>Affichage à l'écran (4:3)</PresentationFormat>
  <Paragraphs>125</Paragraphs>
  <Slides>33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Franklin Gothic Book</vt:lpstr>
      <vt:lpstr>Times</vt:lpstr>
      <vt:lpstr>Times New Roman</vt:lpstr>
      <vt:lpstr>Verdana</vt:lpstr>
      <vt:lpstr>Thème Office</vt:lpstr>
      <vt:lpstr>Picture</vt:lpstr>
      <vt:lpstr>Document</vt:lpstr>
      <vt:lpstr>Fonction endocrine</vt:lpstr>
      <vt:lpstr>Sécrétion de rénine </vt:lpstr>
      <vt:lpstr>Rôle neuro endocrine</vt:lpstr>
      <vt:lpstr>Rôle endocrine: SRA</vt:lpstr>
      <vt:lpstr>Activation de la vitamine D</vt:lpstr>
      <vt:lpstr>Rôle endocrine</vt:lpstr>
      <vt:lpstr>Secretion d’érythropoietine </vt:lpstr>
      <vt:lpstr>Présentation PowerPoint</vt:lpstr>
      <vt:lpstr>Rôle dans l’érythropoiese </vt:lpstr>
      <vt:lpstr>Sécrétion de prostaglandines et d’autres agents vasoactifs </vt:lpstr>
      <vt:lpstr>Régulation glomérulaire </vt:lpstr>
      <vt:lpstr>Control of Glomerular Filtration</vt:lpstr>
      <vt:lpstr>Présentation PowerPoint</vt:lpstr>
      <vt:lpstr>Présentation PowerPoint</vt:lpstr>
      <vt:lpstr>INTRODUCTION L’homéostasie</vt:lpstr>
      <vt:lpstr>Régulation de l’eau</vt:lpstr>
      <vt:lpstr>Régulation de l’eau</vt:lpstr>
      <vt:lpstr>Régulation de l’eau</vt:lpstr>
      <vt:lpstr>Régulation Du sodium</vt:lpstr>
      <vt:lpstr>Régulation du sodium</vt:lpstr>
      <vt:lpstr>Régulation du potassium</vt:lpstr>
      <vt:lpstr>Régulation du potassium</vt:lpstr>
      <vt:lpstr>Régulation des acides et bases </vt:lpstr>
      <vt:lpstr>Présentation PowerPoint</vt:lpstr>
      <vt:lpstr>Présentation PowerPoint</vt:lpstr>
      <vt:lpstr>Bicarbonate-Carbonic Acid Buffer System</vt:lpstr>
      <vt:lpstr>Présentation PowerPoint</vt:lpstr>
      <vt:lpstr>Présentation PowerPoint</vt:lpstr>
      <vt:lpstr>Présentation PowerPoint</vt:lpstr>
      <vt:lpstr>Présentation PowerPoint</vt:lpstr>
      <vt:lpstr>REABSORPTION (1) Observation et définition</vt:lpstr>
      <vt:lpstr>Présentation PowerPoint</vt:lpstr>
      <vt:lpstr>contact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maf</dc:creator>
  <cp:lastModifiedBy>Dell</cp:lastModifiedBy>
  <cp:revision>24</cp:revision>
  <dcterms:created xsi:type="dcterms:W3CDTF">2014-02-10T17:48:46Z</dcterms:created>
  <dcterms:modified xsi:type="dcterms:W3CDTF">2017-02-19T01:32:59Z</dcterms:modified>
</cp:coreProperties>
</file>