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56" r:id="rId3"/>
    <p:sldId id="257" r:id="rId4"/>
    <p:sldId id="258" r:id="rId5"/>
    <p:sldId id="259" r:id="rId6"/>
    <p:sldId id="260" r:id="rId7"/>
    <p:sldId id="273"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1" d="100"/>
          <a:sy n="51" d="100"/>
        </p:scale>
        <p:origin x="-15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B0E95F6-C760-45F6-914B-03029C740E7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0E95F6-C760-45F6-914B-03029C740E7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0E95F6-C760-45F6-914B-03029C740E7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ABC44B2-3770-47C7-A757-0E0608A69C6A}" type="datetimeFigureOut">
              <a:rPr lang="fr-FR" smtClean="0"/>
              <a:pPr/>
              <a:t>02/12/2016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B0E95F6-C760-45F6-914B-03029C740E7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C44B2-3770-47C7-A757-0E0608A69C6A}" type="datetimeFigureOut">
              <a:rPr lang="fr-FR" smtClean="0"/>
              <a:pPr/>
              <a:t>02/12/2016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0E95F6-C760-45F6-914B-03029C740E7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ranslate.googleusercontent.com/translate_c?hl=fr&amp;langpair=en|fr&amp;rurl=translate.google.fr&amp;u=http://emedicine.medscape.com/article/897591-overview&amp;usg=ALkJrhhJDF7emBtMxUddDJPk3O5xupRFy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LES MYOCARDITES</a:t>
            </a:r>
            <a:endParaRPr lang="fr-FR" b="1" dirty="0"/>
          </a:p>
        </p:txBody>
      </p:sp>
      <p:sp>
        <p:nvSpPr>
          <p:cNvPr id="3" name="Espace réservé du contenu 2"/>
          <p:cNvSpPr>
            <a:spLocks noGrp="1"/>
          </p:cNvSpPr>
          <p:nvPr>
            <p:ph idx="1"/>
          </p:nvPr>
        </p:nvSpPr>
        <p:spPr/>
        <p:txBody>
          <a:bodyPr/>
          <a:lstStyle/>
          <a:p>
            <a:pPr algn="ctr"/>
            <a:endParaRPr lang="fr-FR" b="1" dirty="0" smtClean="0"/>
          </a:p>
          <a:p>
            <a:pPr algn="ctr"/>
            <a:endParaRPr lang="fr-FR" b="1" dirty="0" smtClean="0"/>
          </a:p>
          <a:p>
            <a:pPr algn="ctr"/>
            <a:endParaRPr lang="fr-FR" b="1" dirty="0" smtClean="0"/>
          </a:p>
          <a:p>
            <a:pPr algn="ctr">
              <a:buNone/>
            </a:pPr>
            <a:r>
              <a:rPr lang="fr-FR" b="1" dirty="0" smtClean="0">
                <a:solidFill>
                  <a:srgbClr val="C00000"/>
                </a:solidFill>
              </a:rPr>
              <a:t>Enseignement gradué de cardiologie</a:t>
            </a:r>
          </a:p>
          <a:p>
            <a:pPr algn="ctr">
              <a:buNone/>
            </a:pPr>
            <a:r>
              <a:rPr lang="fr-FR" b="1" dirty="0" smtClean="0">
                <a:solidFill>
                  <a:srgbClr val="C00000"/>
                </a:solidFill>
              </a:rPr>
              <a:t>Dr Soufi-Taleb</a:t>
            </a:r>
            <a:endParaRPr lang="fr-FR"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Diagnostic positif</a:t>
            </a:r>
            <a:endParaRPr lang="fr-FR" sz="4000" b="1" dirty="0"/>
          </a:p>
        </p:txBody>
      </p:sp>
      <p:sp>
        <p:nvSpPr>
          <p:cNvPr id="3" name="Espace réservé du contenu 2"/>
          <p:cNvSpPr>
            <a:spLocks noGrp="1"/>
          </p:cNvSpPr>
          <p:nvPr>
            <p:ph idx="1"/>
          </p:nvPr>
        </p:nvSpPr>
        <p:spPr/>
        <p:txBody>
          <a:bodyPr>
            <a:normAutofit fontScale="77500" lnSpcReduction="20000"/>
          </a:bodyPr>
          <a:lstStyle/>
          <a:p>
            <a:r>
              <a:rPr lang="fr-FR" dirty="0" smtClean="0"/>
              <a:t>-Les signes cliniques qui peuvent se voir au cours des myocardites sont les suivants : </a:t>
            </a:r>
          </a:p>
          <a:p>
            <a:pPr>
              <a:buFont typeface="Wingdings" pitchFamily="2" charset="2"/>
              <a:buChar char="Ø"/>
            </a:pPr>
            <a:r>
              <a:rPr lang="fr-FR" dirty="0" smtClean="0"/>
              <a:t>Dyspnée. </a:t>
            </a:r>
          </a:p>
          <a:p>
            <a:pPr>
              <a:buFont typeface="Wingdings" pitchFamily="2" charset="2"/>
              <a:buChar char="Ø"/>
            </a:pPr>
            <a:r>
              <a:rPr lang="fr-FR" dirty="0" smtClean="0"/>
              <a:t>Tachycardie. </a:t>
            </a:r>
          </a:p>
          <a:p>
            <a:pPr>
              <a:buFont typeface="Wingdings" pitchFamily="2" charset="2"/>
              <a:buChar char="Ø"/>
            </a:pPr>
            <a:r>
              <a:rPr lang="fr-FR" dirty="0" smtClean="0"/>
              <a:t>Pharyngite, amygdalite, infection des voies respiratoires. </a:t>
            </a:r>
          </a:p>
          <a:p>
            <a:pPr>
              <a:buFont typeface="Wingdings" pitchFamily="2" charset="2"/>
              <a:buChar char="Ø"/>
            </a:pPr>
            <a:r>
              <a:rPr lang="fr-FR" dirty="0" smtClean="0"/>
              <a:t>Troubles du rythme cardiaque, risque de mort subite. </a:t>
            </a:r>
          </a:p>
          <a:p>
            <a:pPr>
              <a:buFont typeface="Wingdings" pitchFamily="2" charset="2"/>
              <a:buChar char="Ø"/>
            </a:pPr>
            <a:r>
              <a:rPr lang="fr-FR" dirty="0" smtClean="0"/>
              <a:t>Précordialgies. </a:t>
            </a:r>
          </a:p>
          <a:p>
            <a:pPr>
              <a:buFont typeface="Wingdings" pitchFamily="2" charset="2"/>
              <a:buChar char="Ø"/>
            </a:pPr>
            <a:r>
              <a:rPr lang="fr-FR" dirty="0" smtClean="0"/>
              <a:t>Mal de tête. </a:t>
            </a:r>
          </a:p>
          <a:p>
            <a:pPr>
              <a:buFont typeface="Wingdings" pitchFamily="2" charset="2"/>
              <a:buChar char="Ø"/>
            </a:pPr>
            <a:r>
              <a:rPr lang="fr-FR" dirty="0" smtClean="0"/>
              <a:t>Fatigue. </a:t>
            </a:r>
          </a:p>
          <a:p>
            <a:pPr>
              <a:buFont typeface="Wingdings" pitchFamily="2" charset="2"/>
              <a:buChar char="Ø"/>
            </a:pPr>
            <a:r>
              <a:rPr lang="fr-FR" dirty="0" smtClean="0"/>
              <a:t>Fièvre. </a:t>
            </a:r>
          </a:p>
          <a:p>
            <a:pPr>
              <a:buFont typeface="Wingdings" pitchFamily="2" charset="2"/>
              <a:buChar char="Ø"/>
            </a:pPr>
            <a:r>
              <a:rPr lang="fr-FR" dirty="0" smtClean="0"/>
              <a:t>Sueurs. </a:t>
            </a:r>
          </a:p>
          <a:p>
            <a:pPr>
              <a:buFont typeface="Wingdings" pitchFamily="2" charset="2"/>
              <a:buChar char="Ø"/>
            </a:pPr>
            <a:r>
              <a:rPr lang="fr-FR" dirty="0" smtClean="0"/>
              <a:t>Myalgies, arthralgies. </a:t>
            </a:r>
          </a:p>
          <a:p>
            <a:pPr>
              <a:buFont typeface="Wingdings" pitchFamily="2" charset="2"/>
              <a:buChar char="Ø"/>
            </a:pPr>
            <a:r>
              <a:rPr lang="fr-FR" dirty="0" smtClean="0"/>
              <a:t>L’association à une péricardite est fréquente en  particulier lorsque l’origine est virale.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LES EXAMENS COMPLEMENTAIRES</a:t>
            </a:r>
            <a:endParaRPr lang="fr-FR" sz="4000" b="1" dirty="0"/>
          </a:p>
        </p:txBody>
      </p:sp>
      <p:sp>
        <p:nvSpPr>
          <p:cNvPr id="3" name="Espace réservé du contenu 2"/>
          <p:cNvSpPr>
            <a:spLocks noGrp="1"/>
          </p:cNvSpPr>
          <p:nvPr>
            <p:ph idx="1"/>
          </p:nvPr>
        </p:nvSpPr>
        <p:spPr/>
        <p:txBody>
          <a:bodyPr>
            <a:normAutofit fontScale="62500" lnSpcReduction="20000"/>
          </a:bodyPr>
          <a:lstStyle/>
          <a:p>
            <a:r>
              <a:rPr lang="fr-FR" sz="3400" dirty="0" smtClean="0"/>
              <a:t>Bilan </a:t>
            </a:r>
            <a:r>
              <a:rPr lang="fr-FR" sz="3400" dirty="0"/>
              <a:t>biologique : -FNS : Une hyperleucocytose. -VS accélérée. -Augmentation des enzymes cardiaques et de la </a:t>
            </a:r>
            <a:r>
              <a:rPr lang="fr-FR" sz="3400" dirty="0" err="1"/>
              <a:t>troponine</a:t>
            </a:r>
            <a:r>
              <a:rPr lang="fr-FR" sz="3400" dirty="0"/>
              <a:t>. </a:t>
            </a:r>
            <a:endParaRPr lang="fr-FR" sz="3400" dirty="0" smtClean="0"/>
          </a:p>
          <a:p>
            <a:endParaRPr lang="fr-FR" sz="3400" dirty="0" smtClean="0"/>
          </a:p>
          <a:p>
            <a:r>
              <a:rPr lang="fr-FR" sz="3400" dirty="0" smtClean="0"/>
              <a:t>Electrocardiogramme </a:t>
            </a:r>
            <a:r>
              <a:rPr lang="fr-FR" sz="3400" dirty="0"/>
              <a:t>: Souvent non spécifique. </a:t>
            </a:r>
            <a:endParaRPr lang="fr-FR" sz="3400" dirty="0" smtClean="0"/>
          </a:p>
          <a:p>
            <a:pPr>
              <a:buNone/>
            </a:pPr>
            <a:r>
              <a:rPr lang="fr-FR" sz="3400" dirty="0" smtClean="0"/>
              <a:t>       -</a:t>
            </a:r>
            <a:r>
              <a:rPr lang="fr-FR" sz="3400" dirty="0"/>
              <a:t>Tachycardie sinusale. </a:t>
            </a:r>
            <a:endParaRPr lang="fr-FR" sz="3400" dirty="0" smtClean="0"/>
          </a:p>
          <a:p>
            <a:pPr>
              <a:buNone/>
            </a:pPr>
            <a:r>
              <a:rPr lang="fr-FR" sz="3400" dirty="0" smtClean="0"/>
              <a:t>       - </a:t>
            </a:r>
            <a:r>
              <a:rPr lang="fr-FR" sz="3400" dirty="0"/>
              <a:t>Onde Q, sus décalage de ST, sous décalage de ST, T négative . </a:t>
            </a:r>
            <a:endParaRPr lang="fr-FR" sz="3400" dirty="0" smtClean="0"/>
          </a:p>
          <a:p>
            <a:pPr>
              <a:buNone/>
            </a:pPr>
            <a:r>
              <a:rPr lang="fr-FR" sz="3400" dirty="0" smtClean="0"/>
              <a:t>       -</a:t>
            </a:r>
            <a:r>
              <a:rPr lang="fr-FR" sz="3400" dirty="0"/>
              <a:t>Troubles de la conduction : Bloc de branche ou bloc auriculo-ventriculaire. </a:t>
            </a:r>
            <a:endParaRPr lang="fr-FR" sz="3400" dirty="0" smtClean="0"/>
          </a:p>
          <a:p>
            <a:pPr>
              <a:buNone/>
            </a:pPr>
            <a:r>
              <a:rPr lang="fr-FR" sz="3400" dirty="0" smtClean="0"/>
              <a:t>      -</a:t>
            </a:r>
            <a:r>
              <a:rPr lang="fr-FR" sz="3400" dirty="0"/>
              <a:t>Troubles du rythme : auriculaire ou ventriculaire. </a:t>
            </a:r>
            <a:endParaRPr lang="fr-FR" sz="3400" dirty="0" smtClean="0"/>
          </a:p>
          <a:p>
            <a:pPr>
              <a:buNone/>
            </a:pPr>
            <a:r>
              <a:rPr lang="fr-FR" sz="3400" dirty="0" smtClean="0"/>
              <a:t>      -</a:t>
            </a:r>
            <a:r>
              <a:rPr lang="fr-FR" sz="3400" dirty="0" err="1"/>
              <a:t>Microvoltage</a:t>
            </a:r>
            <a:r>
              <a:rPr lang="fr-FR" sz="3400" dirty="0"/>
              <a:t> en cas de péricardite associée. </a:t>
            </a:r>
            <a:endParaRPr lang="fr-FR" sz="3400" dirty="0" smtClean="0"/>
          </a:p>
          <a:p>
            <a:pPr>
              <a:buNone/>
            </a:pPr>
            <a:r>
              <a:rPr lang="fr-FR" sz="3400" dirty="0" smtClean="0"/>
              <a:t>      -</a:t>
            </a:r>
            <a:r>
              <a:rPr lang="fr-FR" sz="3400" dirty="0"/>
              <a:t>Troubles de la repolarisation </a:t>
            </a:r>
            <a:endParaRPr lang="fr-FR" sz="3400"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t>
            </a:r>
            <a:r>
              <a:rPr lang="fr-FR" sz="4400" b="1" dirty="0" smtClean="0"/>
              <a:t>LES EXAMENS COMPLEMENTAIRES </a:t>
            </a:r>
            <a:endParaRPr lang="fr-FR" sz="4400" b="1" dirty="0"/>
          </a:p>
        </p:txBody>
      </p:sp>
      <p:sp>
        <p:nvSpPr>
          <p:cNvPr id="3" name="Espace réservé du contenu 2"/>
          <p:cNvSpPr>
            <a:spLocks noGrp="1"/>
          </p:cNvSpPr>
          <p:nvPr>
            <p:ph idx="1"/>
          </p:nvPr>
        </p:nvSpPr>
        <p:spPr/>
        <p:txBody>
          <a:bodyPr>
            <a:normAutofit/>
          </a:bodyPr>
          <a:lstStyle/>
          <a:p>
            <a:r>
              <a:rPr lang="fr-FR" dirty="0" smtClean="0"/>
              <a:t> Echocardiographie : - </a:t>
            </a:r>
          </a:p>
          <a:p>
            <a:pPr>
              <a:buNone/>
            </a:pPr>
            <a:r>
              <a:rPr lang="fr-FR" dirty="0" smtClean="0"/>
              <a:t>-Permet d’éliminer une autre cause d’insuffisance cardiaque.</a:t>
            </a:r>
          </a:p>
          <a:p>
            <a:pPr>
              <a:buNone/>
            </a:pPr>
            <a:r>
              <a:rPr lang="fr-FR" dirty="0" smtClean="0"/>
              <a:t> -Evalue le degré de la dysfonction ventriculaire. - </a:t>
            </a:r>
          </a:p>
          <a:p>
            <a:pPr>
              <a:buNone/>
            </a:pPr>
            <a:r>
              <a:rPr lang="fr-FR" dirty="0" smtClean="0"/>
              <a:t>-Permet de mesurer l’inflammation, </a:t>
            </a:r>
          </a:p>
          <a:p>
            <a:pPr>
              <a:buNone/>
            </a:pPr>
            <a:r>
              <a:rPr lang="fr-FR" dirty="0" smtClean="0"/>
              <a:t>-épaississement de la parois du myocarde. -Recherche un épanchement péricardique. - </a:t>
            </a:r>
          </a:p>
          <a:p>
            <a:pPr>
              <a:buNone/>
            </a:pPr>
            <a:r>
              <a:rPr lang="fr-FR" dirty="0" smtClean="0"/>
              <a:t>-Dans les formes fulminantes il n’y a pas de </a:t>
            </a:r>
            <a:r>
              <a:rPr lang="fr-FR" dirty="0" smtClean="0"/>
              <a:t>dilatation </a:t>
            </a:r>
            <a:r>
              <a:rPr lang="fr-FR" dirty="0" smtClean="0"/>
              <a:t>du ventricule gauche.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LES EXAMENS COMPLEMENTAIRES</a:t>
            </a:r>
            <a:endParaRPr lang="fr-FR" sz="4000" b="1" dirty="0"/>
          </a:p>
        </p:txBody>
      </p:sp>
      <p:sp>
        <p:nvSpPr>
          <p:cNvPr id="3" name="Espace réservé du contenu 2"/>
          <p:cNvSpPr>
            <a:spLocks noGrp="1"/>
          </p:cNvSpPr>
          <p:nvPr>
            <p:ph idx="1"/>
          </p:nvPr>
        </p:nvSpPr>
        <p:spPr/>
        <p:txBody>
          <a:bodyPr>
            <a:normAutofit lnSpcReduction="10000"/>
          </a:bodyPr>
          <a:lstStyle/>
          <a:p>
            <a:pPr algn="just"/>
            <a:r>
              <a:rPr lang="fr-FR" dirty="0"/>
              <a:t>Téléthorax :  les signes radiologiques </a:t>
            </a:r>
            <a:r>
              <a:rPr lang="fr-FR" dirty="0" smtClean="0"/>
              <a:t>sont </a:t>
            </a:r>
            <a:r>
              <a:rPr lang="fr-FR" dirty="0"/>
              <a:t>fonction de la gravité de </a:t>
            </a:r>
            <a:r>
              <a:rPr lang="fr-FR" dirty="0" smtClean="0"/>
              <a:t>l’atteinte cardiaque :</a:t>
            </a:r>
          </a:p>
          <a:p>
            <a:pPr algn="just">
              <a:buNone/>
            </a:pPr>
            <a:r>
              <a:rPr lang="fr-FR" dirty="0" smtClean="0"/>
              <a:t>    </a:t>
            </a:r>
            <a:r>
              <a:rPr lang="fr-FR" dirty="0"/>
              <a:t>-Absents</a:t>
            </a:r>
            <a:r>
              <a:rPr lang="fr-FR" dirty="0" smtClean="0"/>
              <a:t>.</a:t>
            </a:r>
          </a:p>
          <a:p>
            <a:pPr algn="just">
              <a:buNone/>
            </a:pPr>
            <a:r>
              <a:rPr lang="fr-FR" dirty="0" smtClean="0"/>
              <a:t>    -Ou </a:t>
            </a:r>
            <a:r>
              <a:rPr lang="fr-FR" dirty="0"/>
              <a:t>à l’inverse, augmentation nette de l’ombre cardiaque, où il faut faire </a:t>
            </a:r>
            <a:r>
              <a:rPr lang="fr-FR" dirty="0" smtClean="0"/>
              <a:t>la part </a:t>
            </a:r>
            <a:r>
              <a:rPr lang="fr-FR" dirty="0"/>
              <a:t>de la péricardite souvent associée. </a:t>
            </a:r>
            <a:endParaRPr lang="fr-FR" dirty="0" smtClean="0"/>
          </a:p>
          <a:p>
            <a:pPr algn="just">
              <a:buNone/>
            </a:pPr>
            <a:r>
              <a:rPr lang="fr-FR" dirty="0" smtClean="0"/>
              <a:t>     -</a:t>
            </a:r>
            <a:r>
              <a:rPr lang="fr-FR" dirty="0"/>
              <a:t> </a:t>
            </a:r>
            <a:r>
              <a:rPr lang="fr-FR" dirty="0" smtClean="0"/>
              <a:t>Œdème </a:t>
            </a:r>
            <a:r>
              <a:rPr lang="fr-FR" dirty="0"/>
              <a:t>interstitiel, en cas d’insuffisance </a:t>
            </a:r>
            <a:endParaRPr lang="fr-FR" dirty="0" smtClean="0"/>
          </a:p>
          <a:p>
            <a:pPr algn="just">
              <a:buNone/>
            </a:pPr>
            <a:r>
              <a:rPr lang="fr-FR" dirty="0" smtClean="0"/>
              <a:t>      cardiaque </a:t>
            </a:r>
            <a:r>
              <a:rPr lang="fr-FR" dirty="0"/>
              <a:t>gauche aigue. </a:t>
            </a:r>
            <a:endParaRPr lang="fr-FR" dirty="0" smtClean="0"/>
          </a:p>
          <a:p>
            <a:pPr algn="just">
              <a:buNone/>
            </a:pPr>
            <a:r>
              <a:rPr lang="fr-FR" dirty="0"/>
              <a:t> </a:t>
            </a:r>
            <a:r>
              <a:rPr lang="fr-FR" dirty="0" smtClean="0"/>
              <a:t>   -</a:t>
            </a:r>
            <a:r>
              <a:rPr lang="fr-FR" dirty="0"/>
              <a:t>Foyer de pneumopathie, épanchement pleural </a:t>
            </a:r>
            <a:endParaRPr lang="fr-FR" dirty="0" smtClean="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LES EXAMENS COMPLEMENTAIRES</a:t>
            </a:r>
            <a:endParaRPr lang="fr-FR" sz="4000" b="1" dirty="0"/>
          </a:p>
        </p:txBody>
      </p:sp>
      <p:sp>
        <p:nvSpPr>
          <p:cNvPr id="3" name="Espace réservé du contenu 2"/>
          <p:cNvSpPr>
            <a:spLocks noGrp="1"/>
          </p:cNvSpPr>
          <p:nvPr>
            <p:ph idx="1"/>
          </p:nvPr>
        </p:nvSpPr>
        <p:spPr/>
        <p:txBody>
          <a:bodyPr>
            <a:normAutofit/>
          </a:bodyPr>
          <a:lstStyle/>
          <a:p>
            <a:r>
              <a:rPr lang="fr-FR" dirty="0"/>
              <a:t>Les examens isotopiques : ils sont un élément capital du diagnostic : </a:t>
            </a:r>
            <a:endParaRPr lang="fr-FR" dirty="0" smtClean="0"/>
          </a:p>
          <a:p>
            <a:r>
              <a:rPr lang="fr-FR" dirty="0"/>
              <a:t> la scintigraphie au thallium est souvent normale, contrastant avec une captation élevée des </a:t>
            </a:r>
            <a:r>
              <a:rPr lang="fr-FR" dirty="0" smtClean="0"/>
              <a:t>anticorps </a:t>
            </a:r>
            <a:r>
              <a:rPr lang="fr-FR" dirty="0" err="1" smtClean="0"/>
              <a:t>antimyosine</a:t>
            </a:r>
            <a:r>
              <a:rPr lang="fr-FR" dirty="0" smtClean="0"/>
              <a:t> </a:t>
            </a:r>
            <a:r>
              <a:rPr lang="fr-FR" dirty="0"/>
              <a:t>marqués à l’indium, </a:t>
            </a:r>
            <a:r>
              <a:rPr lang="fr-FR" dirty="0" smtClean="0"/>
              <a:t> examen </a:t>
            </a:r>
            <a:r>
              <a:rPr lang="fr-FR" dirty="0"/>
              <a:t>dont la </a:t>
            </a:r>
            <a:r>
              <a:rPr lang="fr-FR" dirty="0" smtClean="0"/>
              <a:t>sensibilité est </a:t>
            </a:r>
            <a:r>
              <a:rPr lang="fr-FR" dirty="0"/>
              <a:t>excellente. </a:t>
            </a:r>
            <a:endParaRPr lang="fr-FR" dirty="0" smtClean="0"/>
          </a:p>
          <a:p>
            <a:r>
              <a:rPr lang="fr-FR" dirty="0" smtClean="0"/>
              <a:t>Le </a:t>
            </a:r>
            <a:r>
              <a:rPr lang="fr-FR" dirty="0"/>
              <a:t>calcul de la fraction </a:t>
            </a:r>
            <a:r>
              <a:rPr lang="fr-FR" dirty="0" smtClean="0"/>
              <a:t>d’éjection ventriculaire </a:t>
            </a:r>
            <a:r>
              <a:rPr lang="fr-FR" dirty="0"/>
              <a:t>est obtenu </a:t>
            </a:r>
            <a:r>
              <a:rPr lang="fr-FR" dirty="0" smtClean="0"/>
              <a:t>par l’</a:t>
            </a:r>
            <a:r>
              <a:rPr lang="fr-FR" dirty="0" err="1" smtClean="0"/>
              <a:t>angioscintigraphie</a:t>
            </a:r>
            <a:r>
              <a:rPr lang="fr-FR" dirty="0" smtClean="0"/>
              <a:t> </a:t>
            </a:r>
            <a:r>
              <a:rPr lang="fr-FR" dirty="0"/>
              <a:t>au </a:t>
            </a:r>
            <a:r>
              <a:rPr lang="fr-FR" dirty="0" smtClean="0"/>
              <a:t>technétium, </a:t>
            </a:r>
            <a:r>
              <a:rPr lang="fr-FR" dirty="0"/>
              <a:t>le Gallium </a:t>
            </a:r>
            <a:r>
              <a:rPr lang="fr-FR" dirty="0" smtClean="0"/>
              <a:t>67 traceur </a:t>
            </a:r>
            <a:r>
              <a:rPr lang="fr-FR" dirty="0"/>
              <a:t>de </a:t>
            </a:r>
            <a:r>
              <a:rPr lang="fr-FR" dirty="0" smtClean="0"/>
              <a:t>l’inflammation est </a:t>
            </a:r>
            <a:r>
              <a:rPr lang="fr-FR" dirty="0"/>
              <a:t>parfois </a:t>
            </a:r>
            <a:r>
              <a:rPr lang="fr-FR" dirty="0" smtClean="0"/>
              <a:t>utilisé.</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LES EXAMENS COMPLEMENTAIRES</a:t>
            </a:r>
            <a:endParaRPr lang="fr-FR" sz="4000" b="1" dirty="0"/>
          </a:p>
        </p:txBody>
      </p:sp>
      <p:sp>
        <p:nvSpPr>
          <p:cNvPr id="3" name="Espace réservé du contenu 2"/>
          <p:cNvSpPr>
            <a:spLocks noGrp="1"/>
          </p:cNvSpPr>
          <p:nvPr>
            <p:ph idx="1"/>
          </p:nvPr>
        </p:nvSpPr>
        <p:spPr/>
        <p:txBody>
          <a:bodyPr>
            <a:normAutofit fontScale="77500" lnSpcReduction="20000"/>
          </a:bodyPr>
          <a:lstStyle/>
          <a:p>
            <a:r>
              <a:rPr lang="fr-FR" sz="3400" b="1" dirty="0"/>
              <a:t>Coronarographie : </a:t>
            </a:r>
            <a:endParaRPr lang="fr-FR" sz="3400" b="1" dirty="0" smtClean="0"/>
          </a:p>
          <a:p>
            <a:pPr>
              <a:buNone/>
            </a:pPr>
            <a:r>
              <a:rPr lang="fr-FR" dirty="0" smtClean="0"/>
              <a:t>    elle </a:t>
            </a:r>
            <a:r>
              <a:rPr lang="fr-FR" dirty="0"/>
              <a:t>n’a pour but que d’écarter </a:t>
            </a:r>
            <a:r>
              <a:rPr lang="fr-FR" dirty="0" smtClean="0"/>
              <a:t> une </a:t>
            </a:r>
            <a:r>
              <a:rPr lang="fr-FR" dirty="0"/>
              <a:t>cardiopathie ischémique dans les cas douteux. </a:t>
            </a:r>
            <a:endParaRPr lang="fr-FR" dirty="0" smtClean="0"/>
          </a:p>
          <a:p>
            <a:r>
              <a:rPr lang="fr-FR" b="1" dirty="0" smtClean="0"/>
              <a:t>Biopsie </a:t>
            </a:r>
            <a:r>
              <a:rPr lang="fr-FR" b="1" dirty="0" err="1"/>
              <a:t>endomyocardique</a:t>
            </a:r>
            <a:r>
              <a:rPr lang="fr-FR" dirty="0"/>
              <a:t>  : +++ permettant la </a:t>
            </a:r>
            <a:r>
              <a:rPr lang="fr-FR" dirty="0" smtClean="0"/>
              <a:t>mise en </a:t>
            </a:r>
            <a:r>
              <a:rPr lang="fr-FR" dirty="0"/>
              <a:t>évidence de l’agent causal par des techniques d’ </a:t>
            </a:r>
            <a:r>
              <a:rPr lang="fr-FR" dirty="0" err="1" smtClean="0"/>
              <a:t>immuno</a:t>
            </a:r>
            <a:r>
              <a:rPr lang="fr-FR" dirty="0" smtClean="0"/>
              <a:t> histochimie</a:t>
            </a:r>
            <a:r>
              <a:rPr lang="fr-FR" dirty="0"/>
              <a:t>, dans le but d’administrer un </a:t>
            </a:r>
            <a:r>
              <a:rPr lang="fr-FR" dirty="0" smtClean="0"/>
              <a:t> traitement spécifique. Effectuée par voie percutanée lors d’un cathétérisme, elle ne confirme l’atteinte inflammatoire du myocarde que dans un tiers des cas. La mise en évidence du virus est possible mais inconstante. </a:t>
            </a:r>
          </a:p>
          <a:p>
            <a:endParaRPr lang="fr-FR" dirty="0" smtClean="0"/>
          </a:p>
          <a:p>
            <a:r>
              <a:rPr lang="fr-FR" b="1" dirty="0" smtClean="0"/>
              <a:t>Techniques </a:t>
            </a:r>
            <a:r>
              <a:rPr lang="fr-FR" b="1" dirty="0"/>
              <a:t>d'imagerie complémentaires</a:t>
            </a:r>
            <a:r>
              <a:rPr lang="fr-FR" dirty="0"/>
              <a:t>  : </a:t>
            </a:r>
            <a:endParaRPr lang="fr-FR" dirty="0" smtClean="0"/>
          </a:p>
          <a:p>
            <a:r>
              <a:rPr lang="fr-FR" b="1" dirty="0" smtClean="0"/>
              <a:t>Angiographie </a:t>
            </a:r>
            <a:r>
              <a:rPr lang="fr-FR" b="1" dirty="0"/>
              <a:t>cardiaque </a:t>
            </a:r>
            <a:r>
              <a:rPr lang="fr-FR" dirty="0"/>
              <a:t>: est souvent indiquée pour exclure une ischémie coronaire comme une cause de l'insuffisance cardiaque d'apparition récent. </a:t>
            </a:r>
            <a:endParaRPr lang="fr-FR" dirty="0" smtClean="0"/>
          </a:p>
          <a:p>
            <a:r>
              <a:rPr lang="fr-FR" b="1" dirty="0" smtClean="0"/>
              <a:t>-</a:t>
            </a:r>
            <a:r>
              <a:rPr lang="fr-FR" b="1" dirty="0"/>
              <a:t>IRM </a:t>
            </a:r>
            <a:r>
              <a:rPr lang="fr-FR" dirty="0"/>
              <a:t>: Confirme atteinte focale. </a:t>
            </a:r>
            <a:endParaRPr lang="fr-FR"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rmAutofit/>
          </a:bodyPr>
          <a:lstStyle/>
          <a:p>
            <a:pPr algn="ctr"/>
            <a:r>
              <a:rPr lang="fr-FR" sz="4000" b="1" dirty="0" smtClean="0"/>
              <a:t>EVOLUTION-PRONOSTIC</a:t>
            </a:r>
            <a:endParaRPr lang="fr-FR" sz="4000" b="1" dirty="0"/>
          </a:p>
        </p:txBody>
      </p:sp>
      <p:sp>
        <p:nvSpPr>
          <p:cNvPr id="3" name="Espace réservé du contenu 2"/>
          <p:cNvSpPr>
            <a:spLocks noGrp="1"/>
          </p:cNvSpPr>
          <p:nvPr>
            <p:ph idx="1"/>
          </p:nvPr>
        </p:nvSpPr>
        <p:spPr/>
        <p:txBody>
          <a:bodyPr>
            <a:normAutofit fontScale="85000" lnSpcReduction="10000"/>
          </a:bodyPr>
          <a:lstStyle/>
          <a:p>
            <a:pPr algn="just"/>
            <a:r>
              <a:rPr lang="fr-FR" dirty="0"/>
              <a:t>La plupart des patients avec des symptômes bénins se rétablissent complètement sans aucune dysfonction résiduelle cardiaque, bien que un tiers par la suite peut développer une cardiomyopathie dilatée. </a:t>
            </a:r>
            <a:endParaRPr lang="fr-FR" dirty="0" smtClean="0"/>
          </a:p>
          <a:p>
            <a:pPr algn="just"/>
            <a:r>
              <a:rPr lang="fr-FR" dirty="0" smtClean="0"/>
              <a:t>Le </a:t>
            </a:r>
            <a:r>
              <a:rPr lang="fr-FR" dirty="0"/>
              <a:t>choc cardiogénique peut survenir en cas de myocardite fulminante. </a:t>
            </a:r>
            <a:endParaRPr lang="fr-FR" dirty="0" smtClean="0"/>
          </a:p>
          <a:p>
            <a:pPr algn="just"/>
            <a:r>
              <a:rPr lang="fr-FR" dirty="0" smtClean="0"/>
              <a:t>L’évolution </a:t>
            </a:r>
            <a:r>
              <a:rPr lang="fr-FR" dirty="0"/>
              <a:t>peut se faire sur un </a:t>
            </a:r>
            <a:r>
              <a:rPr lang="fr-FR" dirty="0" smtClean="0"/>
              <a:t>mode subaigüe </a:t>
            </a:r>
            <a:r>
              <a:rPr lang="fr-FR" dirty="0"/>
              <a:t>ou chronique </a:t>
            </a:r>
            <a:endParaRPr lang="fr-FR" dirty="0" smtClean="0"/>
          </a:p>
          <a:p>
            <a:pPr algn="just">
              <a:buNone/>
            </a:pPr>
            <a:r>
              <a:rPr lang="fr-FR" dirty="0" smtClean="0"/>
              <a:t>     avec </a:t>
            </a:r>
            <a:r>
              <a:rPr lang="fr-FR" dirty="0"/>
              <a:t>installation d’une </a:t>
            </a:r>
            <a:r>
              <a:rPr lang="fr-FR" dirty="0" smtClean="0"/>
              <a:t>insuffisance cardiaque </a:t>
            </a:r>
            <a:r>
              <a:rPr lang="fr-FR" dirty="0"/>
              <a:t>irréductible en quelques années. </a:t>
            </a:r>
            <a:endParaRPr lang="fr-FR" dirty="0" smtClean="0"/>
          </a:p>
          <a:p>
            <a:pPr algn="just"/>
            <a:r>
              <a:rPr lang="fr-FR" dirty="0" smtClean="0"/>
              <a:t>Les </a:t>
            </a:r>
            <a:r>
              <a:rPr lang="fr-FR" dirty="0"/>
              <a:t>patients qui survivent à une myocardite fulminante ont un bon pronostic. </a:t>
            </a:r>
            <a:endParaRPr lang="fr-FR" dirty="0" smtClean="0"/>
          </a:p>
          <a:p>
            <a:pPr algn="just"/>
            <a:r>
              <a:rPr lang="fr-FR" dirty="0"/>
              <a:t> La dilatation du ventricule gauche n'étant pas aussi grave dans les cas fulminants, comme sur les non fulminantes.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rmAutofit/>
          </a:bodyPr>
          <a:lstStyle/>
          <a:p>
            <a:pPr algn="ctr"/>
            <a:r>
              <a:rPr lang="fr-FR" sz="4000" b="1" dirty="0" smtClean="0"/>
              <a:t>Traitement</a:t>
            </a:r>
            <a:endParaRPr lang="fr-FR" sz="4000" b="1" dirty="0"/>
          </a:p>
        </p:txBody>
      </p:sp>
      <p:sp>
        <p:nvSpPr>
          <p:cNvPr id="3" name="Espace réservé du contenu 2"/>
          <p:cNvSpPr>
            <a:spLocks noGrp="1"/>
          </p:cNvSpPr>
          <p:nvPr>
            <p:ph idx="1"/>
          </p:nvPr>
        </p:nvSpPr>
        <p:spPr/>
        <p:txBody>
          <a:bodyPr>
            <a:normAutofit/>
          </a:bodyPr>
          <a:lstStyle/>
          <a:p>
            <a:pPr>
              <a:buNone/>
            </a:pPr>
            <a:r>
              <a:rPr lang="fr-FR" b="1" dirty="0"/>
              <a:t>A-Traitement: symptomatique : </a:t>
            </a:r>
            <a:endParaRPr lang="fr-FR" b="1" dirty="0" smtClean="0"/>
          </a:p>
          <a:p>
            <a:r>
              <a:rPr lang="fr-FR" dirty="0" smtClean="0"/>
              <a:t>En </a:t>
            </a:r>
            <a:r>
              <a:rPr lang="fr-FR" dirty="0"/>
              <a:t>cas d’infection bactérienne</a:t>
            </a:r>
            <a:endParaRPr lang="fr-FR" dirty="0" smtClean="0"/>
          </a:p>
          <a:p>
            <a:pPr>
              <a:buNone/>
            </a:pPr>
            <a:r>
              <a:rPr lang="fr-FR" dirty="0" smtClean="0"/>
              <a:t>  - </a:t>
            </a:r>
            <a:r>
              <a:rPr lang="fr-FR" dirty="0"/>
              <a:t>Antibiotiques </a:t>
            </a:r>
            <a:endParaRPr lang="fr-FR" dirty="0" smtClean="0"/>
          </a:p>
          <a:p>
            <a:r>
              <a:rPr lang="fr-FR" dirty="0" smtClean="0"/>
              <a:t>En </a:t>
            </a:r>
            <a:r>
              <a:rPr lang="fr-FR" dirty="0"/>
              <a:t>cas d’insuffisance </a:t>
            </a:r>
            <a:r>
              <a:rPr lang="fr-FR" dirty="0" smtClean="0"/>
              <a:t>cardiaque Aigue</a:t>
            </a:r>
            <a:r>
              <a:rPr lang="fr-FR" dirty="0"/>
              <a:t>: </a:t>
            </a:r>
            <a:endParaRPr lang="fr-FR" dirty="0" smtClean="0"/>
          </a:p>
          <a:p>
            <a:pPr>
              <a:buNone/>
            </a:pPr>
            <a:r>
              <a:rPr lang="fr-FR" dirty="0" smtClean="0"/>
              <a:t>   - </a:t>
            </a:r>
            <a:r>
              <a:rPr lang="fr-FR" dirty="0"/>
              <a:t>Restriction hydro-sodée. </a:t>
            </a:r>
            <a:endParaRPr lang="fr-FR" dirty="0" smtClean="0"/>
          </a:p>
          <a:p>
            <a:pPr>
              <a:buNone/>
            </a:pPr>
            <a:r>
              <a:rPr lang="fr-FR" dirty="0" smtClean="0"/>
              <a:t>   -</a:t>
            </a:r>
            <a:r>
              <a:rPr lang="fr-FR" dirty="0"/>
              <a:t>Repos au lit. </a:t>
            </a:r>
            <a:r>
              <a:rPr lang="fr-FR" dirty="0" smtClean="0"/>
              <a:t>-</a:t>
            </a:r>
            <a:r>
              <a:rPr lang="fr-FR" dirty="0"/>
              <a:t> </a:t>
            </a:r>
            <a:endParaRPr lang="fr-FR" dirty="0" smtClean="0"/>
          </a:p>
          <a:p>
            <a:pPr>
              <a:buNone/>
            </a:pPr>
            <a:r>
              <a:rPr lang="fr-FR" dirty="0" smtClean="0"/>
              <a:t>   -Diurétiques </a:t>
            </a:r>
            <a:r>
              <a:rPr lang="fr-FR" dirty="0"/>
              <a:t>de l’anse.</a:t>
            </a:r>
            <a:endParaRPr lang="fr-FR" dirty="0" smtClean="0"/>
          </a:p>
          <a:p>
            <a:pPr>
              <a:buNone/>
            </a:pPr>
            <a:r>
              <a:rPr lang="fr-FR" dirty="0" smtClean="0"/>
              <a:t>   -</a:t>
            </a:r>
            <a:r>
              <a:rPr lang="fr-FR" dirty="0"/>
              <a:t> </a:t>
            </a:r>
            <a:r>
              <a:rPr lang="fr-FR" dirty="0" err="1" smtClean="0"/>
              <a:t>Inotrope</a:t>
            </a:r>
            <a:r>
              <a:rPr lang="fr-FR" dirty="0" smtClean="0"/>
              <a:t> </a:t>
            </a:r>
            <a:r>
              <a:rPr lang="fr-FR" dirty="0"/>
              <a:t>positif. </a:t>
            </a:r>
            <a:endParaRPr lang="fr-FR" dirty="0" smtClean="0"/>
          </a:p>
          <a:p>
            <a:pPr>
              <a:buNone/>
            </a:pPr>
            <a:r>
              <a:rPr lang="fr-FR" dirty="0" smtClean="0"/>
              <a:t>   -</a:t>
            </a:r>
            <a:r>
              <a:rPr lang="fr-FR" dirty="0"/>
              <a:t>Assistance circulatoire (dans les formes fulminantes). </a:t>
            </a:r>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rmAutofit/>
          </a:bodyPr>
          <a:lstStyle/>
          <a:p>
            <a:pPr algn="ctr"/>
            <a:r>
              <a:rPr lang="fr-FR" sz="4000" b="1" dirty="0" smtClean="0"/>
              <a:t>Traitement</a:t>
            </a:r>
            <a:endParaRPr lang="fr-FR" sz="4000" b="1" dirty="0"/>
          </a:p>
        </p:txBody>
      </p:sp>
      <p:sp>
        <p:nvSpPr>
          <p:cNvPr id="3" name="Espace réservé du contenu 2"/>
          <p:cNvSpPr>
            <a:spLocks noGrp="1"/>
          </p:cNvSpPr>
          <p:nvPr>
            <p:ph idx="1"/>
          </p:nvPr>
        </p:nvSpPr>
        <p:spPr/>
        <p:txBody>
          <a:bodyPr>
            <a:normAutofit fontScale="85000" lnSpcReduction="20000"/>
          </a:bodyPr>
          <a:lstStyle/>
          <a:p>
            <a:r>
              <a:rPr lang="fr-FR" dirty="0" smtClean="0"/>
              <a:t>Chronique</a:t>
            </a:r>
            <a:r>
              <a:rPr lang="fr-FR" dirty="0"/>
              <a:t>: </a:t>
            </a:r>
            <a:endParaRPr lang="fr-FR" dirty="0" smtClean="0"/>
          </a:p>
          <a:p>
            <a:pPr>
              <a:buNone/>
            </a:pPr>
            <a:r>
              <a:rPr lang="fr-FR" dirty="0" smtClean="0"/>
              <a:t>       - </a:t>
            </a:r>
            <a:r>
              <a:rPr lang="fr-FR" dirty="0"/>
              <a:t>IEC. </a:t>
            </a:r>
            <a:endParaRPr lang="fr-FR" dirty="0" smtClean="0"/>
          </a:p>
          <a:p>
            <a:pPr>
              <a:buNone/>
            </a:pPr>
            <a:r>
              <a:rPr lang="fr-FR" dirty="0" smtClean="0"/>
              <a:t>        -</a:t>
            </a:r>
            <a:r>
              <a:rPr lang="fr-FR" dirty="0"/>
              <a:t>Béta bloquants. </a:t>
            </a:r>
            <a:endParaRPr lang="fr-FR" dirty="0" smtClean="0"/>
          </a:p>
          <a:p>
            <a:pPr>
              <a:buNone/>
            </a:pPr>
            <a:r>
              <a:rPr lang="fr-FR" dirty="0" smtClean="0"/>
              <a:t>        - </a:t>
            </a:r>
            <a:r>
              <a:rPr lang="fr-FR" dirty="0"/>
              <a:t>Diurétiques. </a:t>
            </a:r>
            <a:endParaRPr lang="fr-FR" dirty="0" smtClean="0"/>
          </a:p>
          <a:p>
            <a:r>
              <a:rPr lang="fr-FR" dirty="0" smtClean="0"/>
              <a:t>Atteinte </a:t>
            </a:r>
            <a:r>
              <a:rPr lang="fr-FR" dirty="0"/>
              <a:t>péricardique: aspirine, </a:t>
            </a:r>
            <a:r>
              <a:rPr lang="fr-FR" dirty="0" smtClean="0"/>
              <a:t>AINS, colchicine</a:t>
            </a:r>
            <a:r>
              <a:rPr lang="fr-FR" dirty="0"/>
              <a:t>. </a:t>
            </a:r>
            <a:endParaRPr lang="fr-FR" dirty="0" smtClean="0"/>
          </a:p>
          <a:p>
            <a:pPr>
              <a:buNone/>
            </a:pPr>
            <a:r>
              <a:rPr lang="fr-FR" dirty="0" smtClean="0"/>
              <a:t>       -</a:t>
            </a:r>
            <a:r>
              <a:rPr lang="fr-FR" dirty="0"/>
              <a:t>Repos 4 à 6 semaines (cicatrisation myocarde) car risque de mort subite</a:t>
            </a:r>
            <a:r>
              <a:rPr lang="fr-FR" dirty="0" smtClean="0"/>
              <a:t>.</a:t>
            </a:r>
          </a:p>
          <a:p>
            <a:pPr>
              <a:buNone/>
            </a:pPr>
            <a:r>
              <a:rPr lang="fr-FR" sz="3800" b="1" dirty="0" smtClean="0"/>
              <a:t> </a:t>
            </a:r>
            <a:r>
              <a:rPr lang="fr-FR" sz="3800" b="1" dirty="0"/>
              <a:t>B-Traitement spécifique </a:t>
            </a:r>
            <a:r>
              <a:rPr lang="fr-FR" dirty="0"/>
              <a:t>:  </a:t>
            </a:r>
            <a:endParaRPr lang="fr-FR" dirty="0" smtClean="0"/>
          </a:p>
          <a:p>
            <a:pPr>
              <a:buNone/>
            </a:pPr>
            <a:r>
              <a:rPr lang="fr-FR" dirty="0" smtClean="0"/>
              <a:t>-Peu </a:t>
            </a:r>
            <a:r>
              <a:rPr lang="fr-FR" dirty="0"/>
              <a:t>d’essais contrôlés</a:t>
            </a:r>
            <a:r>
              <a:rPr lang="fr-FR" dirty="0" smtClean="0"/>
              <a:t>.</a:t>
            </a:r>
            <a:r>
              <a:rPr lang="fr-FR" dirty="0"/>
              <a:t> </a:t>
            </a:r>
            <a:endParaRPr lang="fr-FR" dirty="0" smtClean="0"/>
          </a:p>
          <a:p>
            <a:pPr>
              <a:buNone/>
            </a:pPr>
            <a:r>
              <a:rPr lang="fr-FR" dirty="0" smtClean="0"/>
              <a:t>-</a:t>
            </a:r>
            <a:r>
              <a:rPr lang="fr-FR" dirty="0"/>
              <a:t>Traitements immunosuppresseurs </a:t>
            </a:r>
            <a:r>
              <a:rPr lang="fr-FR" dirty="0" smtClean="0"/>
              <a:t>et corticoïdes </a:t>
            </a:r>
            <a:r>
              <a:rPr lang="fr-FR" dirty="0"/>
              <a:t>n’ont pas montré leur efficacité.</a:t>
            </a:r>
            <a:endParaRPr lang="fr-FR" dirty="0" smtClean="0"/>
          </a:p>
          <a:p>
            <a:pPr>
              <a:buNone/>
            </a:pPr>
            <a:r>
              <a:rPr lang="fr-FR" dirty="0" smtClean="0"/>
              <a:t>-L’efficacité </a:t>
            </a:r>
            <a:r>
              <a:rPr lang="fr-FR" dirty="0"/>
              <a:t>des traitements antiviraux reste </a:t>
            </a:r>
            <a:r>
              <a:rPr lang="fr-FR" dirty="0" smtClean="0"/>
              <a:t>à démontrer</a:t>
            </a:r>
            <a:r>
              <a:rPr lang="fr-FR" dirty="0"/>
              <a:t>. </a:t>
            </a:r>
            <a:endParaRPr lang="fr-FR" dirty="0" smtClean="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a:bodyPr>
          <a:lstStyle/>
          <a:p>
            <a:pPr algn="ctr"/>
            <a:r>
              <a:rPr lang="fr-FR" sz="4000" b="1" dirty="0" smtClean="0"/>
              <a:t>CONCLUSION</a:t>
            </a:r>
            <a:endParaRPr lang="fr-FR" sz="4000" b="1" dirty="0"/>
          </a:p>
        </p:txBody>
      </p:sp>
      <p:sp>
        <p:nvSpPr>
          <p:cNvPr id="3" name="Espace réservé du contenu 2"/>
          <p:cNvSpPr>
            <a:spLocks noGrp="1"/>
          </p:cNvSpPr>
          <p:nvPr>
            <p:ph idx="1"/>
          </p:nvPr>
        </p:nvSpPr>
        <p:spPr/>
        <p:txBody>
          <a:bodyPr/>
          <a:lstStyle/>
          <a:p>
            <a:r>
              <a:rPr lang="fr-FR" dirty="0"/>
              <a:t>Beaucoup de myocardites aigues passent inaperçues</a:t>
            </a:r>
            <a:r>
              <a:rPr lang="fr-FR" dirty="0" smtClean="0"/>
              <a:t>. Certaines </a:t>
            </a:r>
            <a:r>
              <a:rPr lang="fr-FR" dirty="0"/>
              <a:t>cardiomyopathies dilatées </a:t>
            </a:r>
            <a:r>
              <a:rPr lang="fr-FR" dirty="0" smtClean="0"/>
              <a:t>étiquetées </a:t>
            </a:r>
            <a:r>
              <a:rPr lang="fr-FR" dirty="0"/>
              <a:t>primitives en sont probablement la conséquence lointaine. </a:t>
            </a:r>
            <a:endParaRPr lang="fr-FR" dirty="0" smtClean="0"/>
          </a:p>
          <a:p>
            <a:r>
              <a:rPr lang="fr-FR" dirty="0" smtClean="0"/>
              <a:t>La </a:t>
            </a:r>
            <a:r>
              <a:rPr lang="fr-FR" dirty="0"/>
              <a:t>clinique est souvent aspécifique, il faut savoir penser à une myocardite devant tout trouble cardiaque inexpliqué. </a:t>
            </a:r>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ctr"/>
            <a:r>
              <a:rPr lang="fr-FR" sz="4000" b="1" dirty="0" smtClean="0"/>
              <a:t>DEFINITION</a:t>
            </a:r>
            <a:endParaRPr lang="fr-FR" sz="4000" b="1" dirty="0"/>
          </a:p>
        </p:txBody>
      </p:sp>
      <p:sp>
        <p:nvSpPr>
          <p:cNvPr id="5" name="Espace réservé du contenu 4"/>
          <p:cNvSpPr>
            <a:spLocks noGrp="1"/>
          </p:cNvSpPr>
          <p:nvPr>
            <p:ph idx="1"/>
          </p:nvPr>
        </p:nvSpPr>
        <p:spPr/>
        <p:txBody>
          <a:bodyPr>
            <a:normAutofit/>
          </a:bodyPr>
          <a:lstStyle/>
          <a:p>
            <a:pPr algn="just"/>
            <a:r>
              <a:rPr lang="fr-FR" dirty="0"/>
              <a:t>La myocardite  est une maladie inflammatoire  </a:t>
            </a:r>
            <a:endParaRPr lang="fr-FR" dirty="0" smtClean="0"/>
          </a:p>
          <a:p>
            <a:pPr algn="just"/>
            <a:r>
              <a:rPr lang="fr-FR" dirty="0"/>
              <a:t>du myocarde d’évolution </a:t>
            </a:r>
            <a:endParaRPr lang="fr-FR" dirty="0" smtClean="0"/>
          </a:p>
          <a:p>
            <a:pPr algn="just"/>
            <a:r>
              <a:rPr lang="fr-FR" dirty="0"/>
              <a:t>aigue, subaigüe ou chronique, avec un large éventail de présentations cliniques, allant de subtils à dévastatrice. </a:t>
            </a:r>
            <a:endParaRPr lang="fr-FR" dirty="0" smtClean="0"/>
          </a:p>
          <a:p>
            <a:pPr algn="just"/>
            <a:r>
              <a:rPr lang="fr-FR" dirty="0"/>
              <a:t> La </a:t>
            </a:r>
            <a:r>
              <a:rPr lang="fr-FR" dirty="0">
                <a:hlinkClick r:id="rId2"/>
              </a:rPr>
              <a:t>myocardite </a:t>
            </a:r>
            <a:r>
              <a:rPr lang="fr-FR" dirty="0"/>
              <a:t> se manifeste habituellement chez une personne en bonne </a:t>
            </a:r>
            <a:r>
              <a:rPr lang="fr-FR" dirty="0" smtClean="0"/>
              <a:t>santé et </a:t>
            </a:r>
            <a:r>
              <a:rPr lang="fr-FR" dirty="0"/>
              <a:t>peut entraîner rapidement une insuffisance cardiaque progressive et une arythmie </a:t>
            </a:r>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RAPPEL ANATOMOPHYSIOLOGIQUE</a:t>
            </a:r>
            <a:endParaRPr lang="fr-FR" sz="4000" b="1" dirty="0"/>
          </a:p>
        </p:txBody>
      </p:sp>
      <p:sp>
        <p:nvSpPr>
          <p:cNvPr id="3" name="Espace réservé du contenu 2"/>
          <p:cNvSpPr>
            <a:spLocks noGrp="1"/>
          </p:cNvSpPr>
          <p:nvPr>
            <p:ph idx="1"/>
          </p:nvPr>
        </p:nvSpPr>
        <p:spPr>
          <a:xfrm>
            <a:off x="500034" y="2468880"/>
            <a:ext cx="8229600" cy="3817640"/>
          </a:xfrm>
        </p:spPr>
        <p:txBody>
          <a:bodyPr>
            <a:normAutofit/>
          </a:bodyPr>
          <a:lstStyle/>
          <a:p>
            <a:pPr algn="just"/>
            <a:r>
              <a:rPr lang="fr-FR" dirty="0"/>
              <a:t>Le cœur est constitué de trois tissus, qui sont de l’extérieur vers l’intérieur </a:t>
            </a:r>
            <a:endParaRPr lang="fr-FR" dirty="0" smtClean="0"/>
          </a:p>
          <a:p>
            <a:pPr algn="just">
              <a:buNone/>
            </a:pPr>
            <a:endParaRPr lang="fr-FR" dirty="0" smtClean="0"/>
          </a:p>
          <a:p>
            <a:pPr algn="just"/>
            <a:r>
              <a:rPr lang="fr-FR" dirty="0"/>
              <a:t>le péricarde , le myocarde  et </a:t>
            </a:r>
            <a:r>
              <a:rPr lang="fr-FR" dirty="0" smtClean="0"/>
              <a:t>l’endocarde.</a:t>
            </a:r>
          </a:p>
          <a:p>
            <a:pPr algn="just">
              <a:buNone/>
            </a:pPr>
            <a:endParaRPr lang="fr-FR" dirty="0" smtClean="0"/>
          </a:p>
          <a:p>
            <a:pPr algn="just"/>
            <a:r>
              <a:rPr lang="fr-FR" dirty="0" smtClean="0"/>
              <a:t>Le </a:t>
            </a:r>
            <a:r>
              <a:rPr lang="fr-FR" dirty="0"/>
              <a:t>myocarde: tissus musculaire </a:t>
            </a:r>
            <a:r>
              <a:rPr lang="fr-FR" dirty="0" smtClean="0"/>
              <a:t>du </a:t>
            </a:r>
            <a:r>
              <a:rPr lang="fr-FR" dirty="0"/>
              <a:t>cœur est situé entre l’endocarde et le péricarde.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a:r>
            <a:br>
              <a:rPr lang="fr-FR" sz="3600" dirty="0" smtClean="0"/>
            </a:br>
            <a:r>
              <a:rPr lang="fr-FR" sz="4400" b="1" dirty="0" smtClean="0"/>
              <a:t>PHYSIOPATHOLOGIE ET </a:t>
            </a:r>
            <a:br>
              <a:rPr lang="fr-FR" sz="4400" b="1" dirty="0" smtClean="0"/>
            </a:br>
            <a:r>
              <a:rPr lang="fr-FR" sz="4400" b="1" dirty="0" smtClean="0"/>
              <a:t>  ANATOMIE PATHOLOGIQUE </a:t>
            </a:r>
            <a:r>
              <a:rPr lang="fr-FR" sz="3100" b="1" dirty="0" smtClean="0"/>
              <a:t/>
            </a:r>
            <a:br>
              <a:rPr lang="fr-FR" sz="3100" b="1" dirty="0" smtClean="0"/>
            </a:br>
            <a:endParaRPr lang="fr-FR" sz="3100" b="1" dirty="0"/>
          </a:p>
        </p:txBody>
      </p:sp>
      <p:sp>
        <p:nvSpPr>
          <p:cNvPr id="3" name="Espace réservé du contenu 2"/>
          <p:cNvSpPr>
            <a:spLocks noGrp="1"/>
          </p:cNvSpPr>
          <p:nvPr>
            <p:ph idx="1"/>
          </p:nvPr>
        </p:nvSpPr>
        <p:spPr/>
        <p:txBody>
          <a:bodyPr>
            <a:normAutofit fontScale="92500" lnSpcReduction="10000"/>
          </a:bodyPr>
          <a:lstStyle/>
          <a:p>
            <a:pPr algn="just"/>
            <a:r>
              <a:rPr lang="fr-FR" dirty="0"/>
              <a:t>La myocardite est probablement causée par une grande </a:t>
            </a:r>
            <a:r>
              <a:rPr lang="fr-FR" dirty="0" smtClean="0"/>
              <a:t>variété de </a:t>
            </a:r>
            <a:r>
              <a:rPr lang="fr-FR" dirty="0"/>
              <a:t>micro-organismes infectieux , des troubles auto-immuns , une prédisposition génétique  et le rôle de l'environnement . </a:t>
            </a:r>
            <a:endParaRPr lang="fr-FR" dirty="0" smtClean="0"/>
          </a:p>
          <a:p>
            <a:pPr algn="just"/>
            <a:r>
              <a:rPr lang="fr-FR" dirty="0" smtClean="0"/>
              <a:t>Sur </a:t>
            </a:r>
            <a:r>
              <a:rPr lang="fr-FR" dirty="0"/>
              <a:t>le plan anatomopathologique il existe un infiltrat inflammatoire du myocarde avec nécrose  et  / ou une dégénérescence des myocytes adjacents." </a:t>
            </a:r>
            <a:endParaRPr lang="fr-FR" dirty="0" smtClean="0"/>
          </a:p>
          <a:p>
            <a:pPr algn="just"/>
            <a:r>
              <a:rPr lang="fr-FR" dirty="0" smtClean="0"/>
              <a:t>Deux </a:t>
            </a:r>
            <a:r>
              <a:rPr lang="fr-FR" dirty="0"/>
              <a:t>types de lésions peuvent se voir : </a:t>
            </a:r>
            <a:endParaRPr lang="fr-FR" dirty="0" smtClean="0"/>
          </a:p>
          <a:p>
            <a:pPr algn="just"/>
            <a:r>
              <a:rPr lang="fr-FR" dirty="0" smtClean="0"/>
              <a:t>Atteinte </a:t>
            </a:r>
            <a:r>
              <a:rPr lang="fr-FR" dirty="0"/>
              <a:t>directe des myocytes infectés par virus. </a:t>
            </a:r>
            <a:endParaRPr lang="fr-FR" dirty="0" smtClean="0"/>
          </a:p>
          <a:p>
            <a:pPr algn="just"/>
            <a:r>
              <a:rPr lang="fr-FR" dirty="0" smtClean="0"/>
              <a:t>Mécanisme </a:t>
            </a:r>
            <a:r>
              <a:rPr lang="fr-FR" dirty="0"/>
              <a:t>immunologique dans les maladies de système. </a:t>
            </a:r>
            <a:endParaRPr lang="fr-FR" dirty="0" smtClean="0"/>
          </a:p>
          <a:p>
            <a:pPr algn="just"/>
            <a:r>
              <a:rPr lang="fr-FR" dirty="0" smtClean="0"/>
              <a:t>Micro abcès </a:t>
            </a:r>
            <a:r>
              <a:rPr lang="fr-FR" dirty="0"/>
              <a:t>liés aux agents pyogènes. </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ETIOLOGIES</a:t>
            </a:r>
            <a:endParaRPr lang="fr-FR" sz="4000" b="1" dirty="0"/>
          </a:p>
        </p:txBody>
      </p:sp>
      <p:sp>
        <p:nvSpPr>
          <p:cNvPr id="3" name="Espace réservé du contenu 2"/>
          <p:cNvSpPr>
            <a:spLocks noGrp="1"/>
          </p:cNvSpPr>
          <p:nvPr>
            <p:ph idx="1"/>
          </p:nvPr>
        </p:nvSpPr>
        <p:spPr/>
        <p:txBody>
          <a:bodyPr>
            <a:normAutofit fontScale="32500" lnSpcReduction="20000"/>
          </a:bodyPr>
          <a:lstStyle/>
          <a:p>
            <a:pPr algn="just"/>
            <a:r>
              <a:rPr lang="fr-FR" sz="6000" dirty="0"/>
              <a:t>Les causes infectieuses : a)-Virales : </a:t>
            </a:r>
            <a:r>
              <a:rPr lang="fr-FR" sz="6000" dirty="0" err="1"/>
              <a:t>Coxsackie</a:t>
            </a:r>
            <a:r>
              <a:rPr lang="fr-FR" sz="6000" dirty="0"/>
              <a:t> B et </a:t>
            </a:r>
            <a:r>
              <a:rPr lang="fr-FR" sz="6000" dirty="0" err="1"/>
              <a:t>A,poliomyélite</a:t>
            </a:r>
            <a:r>
              <a:rPr lang="fr-FR" sz="6000" dirty="0"/>
              <a:t>, </a:t>
            </a:r>
            <a:r>
              <a:rPr lang="fr-FR" sz="6000" dirty="0" err="1"/>
              <a:t>échovirus</a:t>
            </a:r>
            <a:r>
              <a:rPr lang="fr-FR" sz="6000" dirty="0"/>
              <a:t>, </a:t>
            </a:r>
            <a:endParaRPr lang="fr-FR" sz="6000" dirty="0" smtClean="0"/>
          </a:p>
          <a:p>
            <a:pPr algn="just"/>
            <a:r>
              <a:rPr lang="fr-FR" sz="6000" dirty="0"/>
              <a:t>virus de l’hépatite </a:t>
            </a:r>
            <a:endParaRPr lang="fr-FR" sz="6000" dirty="0" smtClean="0"/>
          </a:p>
          <a:p>
            <a:pPr algn="just"/>
            <a:r>
              <a:rPr lang="fr-FR" sz="6000" dirty="0" err="1"/>
              <a:t>A,Adénovirus</a:t>
            </a:r>
            <a:r>
              <a:rPr lang="fr-FR" sz="6000" dirty="0"/>
              <a:t>, virus de la </a:t>
            </a:r>
            <a:r>
              <a:rPr lang="fr-FR" sz="6000" dirty="0" err="1"/>
              <a:t>grippe,oreillons</a:t>
            </a:r>
            <a:r>
              <a:rPr lang="fr-FR" sz="6000" dirty="0"/>
              <a:t>,</a:t>
            </a:r>
            <a:r>
              <a:rPr lang="fr-FR" sz="6000" dirty="0" err="1"/>
              <a:t>rougeole,herpes</a:t>
            </a:r>
            <a:r>
              <a:rPr lang="fr-FR" sz="6000" dirty="0"/>
              <a:t> </a:t>
            </a:r>
            <a:r>
              <a:rPr lang="fr-FR" sz="6000" dirty="0" err="1"/>
              <a:t>virus,EBV</a:t>
            </a:r>
            <a:r>
              <a:rPr lang="fr-FR" sz="6000" dirty="0"/>
              <a:t>, CMV, VIH, hépatites B et C. </a:t>
            </a:r>
            <a:endParaRPr lang="fr-FR" sz="6000" dirty="0" smtClean="0"/>
          </a:p>
          <a:p>
            <a:pPr algn="just"/>
            <a:r>
              <a:rPr lang="fr-FR" sz="6000" dirty="0"/>
              <a:t>b)-Bactériennes : streptocoques (au cours du RAA), </a:t>
            </a:r>
            <a:endParaRPr lang="fr-FR" sz="6000" dirty="0" smtClean="0"/>
          </a:p>
          <a:p>
            <a:pPr algn="just"/>
            <a:r>
              <a:rPr lang="fr-FR" sz="6000" dirty="0"/>
              <a:t>staphylocoque, </a:t>
            </a:r>
            <a:r>
              <a:rPr lang="fr-FR" sz="6000" dirty="0" err="1"/>
              <a:t>diphtérie,Brucellose</a:t>
            </a:r>
            <a:r>
              <a:rPr lang="fr-FR" sz="6000" dirty="0"/>
              <a:t>, Légionellose, salmonellose, </a:t>
            </a:r>
            <a:r>
              <a:rPr lang="fr-FR" sz="6000" dirty="0" err="1"/>
              <a:t>syphilis,tuberculose</a:t>
            </a:r>
            <a:r>
              <a:rPr lang="fr-FR" sz="6000" dirty="0"/>
              <a:t>,méningocoque, pneumocoque, mycoplasmes, chlamydia, </a:t>
            </a:r>
            <a:endParaRPr lang="fr-FR" sz="6000" dirty="0" smtClean="0"/>
          </a:p>
          <a:p>
            <a:pPr algn="just"/>
            <a:r>
              <a:rPr lang="fr-FR" sz="6000" dirty="0" err="1"/>
              <a:t>richettsioses</a:t>
            </a:r>
            <a:r>
              <a:rPr lang="fr-FR" sz="6000" dirty="0"/>
              <a:t> (maladie de </a:t>
            </a:r>
            <a:r>
              <a:rPr lang="fr-FR" sz="6000" dirty="0" err="1"/>
              <a:t>Lyme</a:t>
            </a:r>
            <a:r>
              <a:rPr lang="fr-FR" sz="6000" dirty="0"/>
              <a:t>). </a:t>
            </a:r>
            <a:endParaRPr lang="fr-FR" sz="6000" dirty="0" smtClean="0"/>
          </a:p>
          <a:p>
            <a:pPr algn="just"/>
            <a:r>
              <a:rPr lang="fr-FR" sz="6000" dirty="0"/>
              <a:t>c)-Parasitaires : </a:t>
            </a:r>
            <a:r>
              <a:rPr lang="fr-FR" sz="6000" dirty="0" err="1"/>
              <a:t>toxoplasma</a:t>
            </a:r>
            <a:r>
              <a:rPr lang="fr-FR" sz="6000" dirty="0"/>
              <a:t> </a:t>
            </a:r>
            <a:r>
              <a:rPr lang="fr-FR" sz="6000" dirty="0" err="1"/>
              <a:t>gondii</a:t>
            </a:r>
            <a:r>
              <a:rPr lang="fr-FR" sz="6000" dirty="0"/>
              <a:t>, </a:t>
            </a:r>
            <a:r>
              <a:rPr lang="fr-FR" sz="6000" dirty="0" err="1"/>
              <a:t>trypasonomia</a:t>
            </a:r>
            <a:r>
              <a:rPr lang="fr-FR" sz="6000" dirty="0"/>
              <a:t> </a:t>
            </a:r>
            <a:r>
              <a:rPr lang="fr-FR" sz="6000" dirty="0" err="1"/>
              <a:t>cruzi</a:t>
            </a:r>
            <a:r>
              <a:rPr lang="fr-FR" sz="6000" dirty="0"/>
              <a:t> (maladie de </a:t>
            </a:r>
            <a:r>
              <a:rPr lang="fr-FR" sz="6000" dirty="0" err="1"/>
              <a:t>Chagas</a:t>
            </a:r>
            <a:r>
              <a:rPr lang="fr-FR" sz="6000" dirty="0"/>
              <a:t>), plasmodium </a:t>
            </a:r>
            <a:r>
              <a:rPr lang="fr-FR" sz="6000" dirty="0" err="1"/>
              <a:t>falciparum</a:t>
            </a:r>
            <a:r>
              <a:rPr lang="fr-FR" sz="6000" dirty="0"/>
              <a:t>, bilharziose, </a:t>
            </a:r>
            <a:r>
              <a:rPr lang="fr-FR" sz="6000" dirty="0" err="1"/>
              <a:t>trichinella</a:t>
            </a:r>
            <a:r>
              <a:rPr lang="fr-FR" sz="6000" dirty="0"/>
              <a:t> </a:t>
            </a:r>
            <a:r>
              <a:rPr lang="fr-FR" sz="6000" dirty="0" err="1"/>
              <a:t>spiralis</a:t>
            </a:r>
            <a:r>
              <a:rPr lang="fr-FR" sz="6000" dirty="0"/>
              <a:t>, </a:t>
            </a:r>
            <a:r>
              <a:rPr lang="fr-FR" sz="6000" dirty="0" err="1"/>
              <a:t>hydatidose</a:t>
            </a:r>
            <a:r>
              <a:rPr lang="fr-FR" sz="6000" dirty="0"/>
              <a:t>. </a:t>
            </a:r>
            <a:endParaRPr lang="fr-FR" sz="6000" dirty="0" smtClean="0"/>
          </a:p>
          <a:p>
            <a:pPr algn="just"/>
            <a:r>
              <a:rPr lang="fr-FR" sz="6000" dirty="0"/>
              <a:t>d)- Fongiques : candida </a:t>
            </a:r>
            <a:r>
              <a:rPr lang="fr-FR" sz="6000" dirty="0" err="1"/>
              <a:t>ablicans</a:t>
            </a:r>
            <a:r>
              <a:rPr lang="fr-FR" sz="6000" dirty="0"/>
              <a:t>, </a:t>
            </a:r>
            <a:endParaRPr lang="fr-FR" sz="6000" dirty="0" smtClean="0"/>
          </a:p>
          <a:p>
            <a:pPr algn="just"/>
            <a:r>
              <a:rPr lang="fr-FR" sz="6000" dirty="0" err="1"/>
              <a:t>cryptococcus,histoplasme</a:t>
            </a:r>
            <a:r>
              <a:rPr lang="fr-FR" sz="6000" dirty="0"/>
              <a:t> et </a:t>
            </a:r>
            <a:r>
              <a:rPr lang="fr-FR" sz="6000" dirty="0" err="1"/>
              <a:t>aspergulus</a:t>
            </a:r>
            <a:r>
              <a:rPr lang="fr-FR" sz="6000" dirty="0"/>
              <a:t>. </a:t>
            </a:r>
            <a:endParaRPr lang="fr-FR" sz="6000" dirty="0" smtClean="0"/>
          </a:p>
          <a:p>
            <a:r>
              <a:rPr lang="fr-FR" dirty="0" smtClean="0"/>
              <a:t> .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ETIOLOGIES</a:t>
            </a:r>
            <a:endParaRPr lang="fr-FR" sz="4000" b="1"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2)-Les Causes non infectieuses :</a:t>
            </a:r>
          </a:p>
          <a:p>
            <a:pPr algn="just"/>
            <a:r>
              <a:rPr lang="fr-FR" dirty="0" smtClean="0"/>
              <a:t> a)-Toxiques et médicamenteuses: </a:t>
            </a:r>
            <a:r>
              <a:rPr lang="fr-FR" dirty="0" err="1" smtClean="0"/>
              <a:t>anthracyclines</a:t>
            </a:r>
            <a:r>
              <a:rPr lang="fr-FR" dirty="0" smtClean="0"/>
              <a:t>, cocaïne, </a:t>
            </a:r>
            <a:r>
              <a:rPr lang="fr-FR" dirty="0" err="1" smtClean="0"/>
              <a:t>lithium,amphétamines</a:t>
            </a:r>
            <a:r>
              <a:rPr lang="fr-FR" dirty="0" smtClean="0"/>
              <a:t>, </a:t>
            </a:r>
            <a:r>
              <a:rPr lang="fr-FR" dirty="0" err="1" smtClean="0"/>
              <a:t>cyclophosphamide</a:t>
            </a:r>
            <a:r>
              <a:rPr lang="fr-FR" dirty="0" smtClean="0"/>
              <a:t>, arsenic, interleukine 2,, </a:t>
            </a:r>
            <a:r>
              <a:rPr lang="fr-FR" dirty="0" err="1" smtClean="0"/>
              <a:t>antideprésseurs</a:t>
            </a:r>
            <a:r>
              <a:rPr lang="fr-FR" dirty="0" smtClean="0"/>
              <a:t> </a:t>
            </a:r>
            <a:r>
              <a:rPr lang="fr-FR" dirty="0" err="1" smtClean="0"/>
              <a:t>tricycliques,quinine</a:t>
            </a:r>
            <a:r>
              <a:rPr lang="fr-FR" dirty="0" smtClean="0"/>
              <a:t> plomb, </a:t>
            </a:r>
            <a:r>
              <a:rPr lang="fr-FR" dirty="0" err="1" smtClean="0"/>
              <a:t>mercure.Sulfonamide,pénicilline,chloramphénico,méthyldopa</a:t>
            </a:r>
            <a:r>
              <a:rPr lang="fr-FR" dirty="0" smtClean="0"/>
              <a:t>, la </a:t>
            </a:r>
            <a:r>
              <a:rPr lang="fr-FR" dirty="0" err="1" smtClean="0"/>
              <a:t>spirinolactone</a:t>
            </a:r>
            <a:r>
              <a:rPr lang="fr-FR" dirty="0" smtClean="0"/>
              <a:t>. </a:t>
            </a:r>
          </a:p>
          <a:p>
            <a:pPr algn="just"/>
            <a:r>
              <a:rPr lang="fr-FR" dirty="0" smtClean="0"/>
              <a:t>b)-</a:t>
            </a:r>
            <a:r>
              <a:rPr lang="fr-FR" dirty="0" err="1" smtClean="0"/>
              <a:t>Hypereosinophilie</a:t>
            </a:r>
            <a:r>
              <a:rPr lang="fr-FR" dirty="0" smtClean="0"/>
              <a:t>. </a:t>
            </a:r>
          </a:p>
          <a:p>
            <a:pPr algn="just"/>
            <a:r>
              <a:rPr lang="fr-FR" dirty="0" smtClean="0"/>
              <a:t>c)-Maladie de système et </a:t>
            </a:r>
            <a:r>
              <a:rPr lang="fr-FR" dirty="0" err="1" smtClean="0"/>
              <a:t>autoimmune</a:t>
            </a:r>
            <a:r>
              <a:rPr lang="fr-FR" dirty="0" smtClean="0"/>
              <a:t> : lupus érythémateux disséminé, polyarthrite </a:t>
            </a:r>
            <a:r>
              <a:rPr lang="fr-FR" dirty="0" err="1" smtClean="0"/>
              <a:t>rhumatoide,maladie</a:t>
            </a:r>
            <a:r>
              <a:rPr lang="fr-FR" dirty="0" smtClean="0"/>
              <a:t> de Wegener, </a:t>
            </a:r>
            <a:r>
              <a:rPr lang="fr-FR" dirty="0" err="1" smtClean="0"/>
              <a:t>périartérite</a:t>
            </a:r>
            <a:r>
              <a:rPr lang="fr-FR" dirty="0" smtClean="0"/>
              <a:t> noueuse ,Kawasaki, </a:t>
            </a:r>
            <a:r>
              <a:rPr lang="fr-FR" dirty="0" err="1" smtClean="0"/>
              <a:t>churg</a:t>
            </a:r>
            <a:r>
              <a:rPr lang="fr-FR" dirty="0" smtClean="0"/>
              <a:t> et </a:t>
            </a:r>
            <a:r>
              <a:rPr lang="fr-FR" dirty="0" err="1" smtClean="0"/>
              <a:t>strauss</a:t>
            </a:r>
            <a:r>
              <a:rPr lang="fr-FR" dirty="0" smtClean="0"/>
              <a:t>, syndrome de </a:t>
            </a:r>
            <a:r>
              <a:rPr lang="fr-FR" dirty="0" err="1" smtClean="0"/>
              <a:t>GougeotSjogren,maladie</a:t>
            </a:r>
            <a:r>
              <a:rPr lang="fr-FR" dirty="0" smtClean="0"/>
              <a:t> de </a:t>
            </a:r>
            <a:r>
              <a:rPr lang="fr-FR" dirty="0" err="1" smtClean="0"/>
              <a:t>whipple</a:t>
            </a:r>
            <a:r>
              <a:rPr lang="fr-FR" dirty="0" smtClean="0"/>
              <a:t>, </a:t>
            </a:r>
            <a:r>
              <a:rPr lang="fr-FR" dirty="0" err="1" smtClean="0"/>
              <a:t>Dermatopolymyosite</a:t>
            </a:r>
            <a:r>
              <a:rPr lang="fr-FR"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ETIOLOGIES</a:t>
            </a:r>
            <a:endParaRPr lang="fr-FR" sz="4000" b="1" dirty="0"/>
          </a:p>
        </p:txBody>
      </p:sp>
      <p:sp>
        <p:nvSpPr>
          <p:cNvPr id="3" name="Espace réservé du contenu 2"/>
          <p:cNvSpPr>
            <a:spLocks noGrp="1"/>
          </p:cNvSpPr>
          <p:nvPr>
            <p:ph idx="1"/>
          </p:nvPr>
        </p:nvSpPr>
        <p:spPr/>
        <p:txBody>
          <a:bodyPr/>
          <a:lstStyle/>
          <a:p>
            <a:r>
              <a:rPr lang="fr-FR" dirty="0" smtClean="0"/>
              <a:t>d)- Granulomatose : sarcoïdose. </a:t>
            </a:r>
          </a:p>
          <a:p>
            <a:r>
              <a:rPr lang="fr-FR" dirty="0" smtClean="0"/>
              <a:t>e)- Myocardite à cellules géantes.</a:t>
            </a:r>
          </a:p>
          <a:p>
            <a:r>
              <a:rPr lang="fr-FR" dirty="0" smtClean="0"/>
              <a:t> f)-Les agents physiques rayonnements, un coup de chaleur, l'hypothermie. </a:t>
            </a:r>
          </a:p>
          <a:p>
            <a:r>
              <a:rPr lang="fr-FR" dirty="0" smtClean="0"/>
              <a:t>g)-Myocardite du postpartum :  survient dans les 6 mois du postpartum, certains facteurs sont favorisants comme la multiparité, âge&gt;30 ans, grossesse gémellaire, race noire</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85728"/>
            <a:ext cx="8229600" cy="1143000"/>
          </a:xfrm>
        </p:spPr>
        <p:txBody>
          <a:bodyPr>
            <a:normAutofit/>
          </a:bodyPr>
          <a:lstStyle/>
          <a:p>
            <a:pPr algn="ctr"/>
            <a:r>
              <a:rPr lang="fr-FR" sz="4000" b="1" dirty="0" smtClean="0"/>
              <a:t>Diagnostic positif</a:t>
            </a:r>
            <a:endParaRPr lang="fr-FR" sz="4000" b="1" dirty="0"/>
          </a:p>
        </p:txBody>
      </p:sp>
      <p:sp>
        <p:nvSpPr>
          <p:cNvPr id="3" name="Espace réservé du contenu 2"/>
          <p:cNvSpPr>
            <a:spLocks noGrp="1"/>
          </p:cNvSpPr>
          <p:nvPr>
            <p:ph idx="1"/>
          </p:nvPr>
        </p:nvSpPr>
        <p:spPr>
          <a:xfrm>
            <a:off x="428596" y="2089135"/>
            <a:ext cx="8229600" cy="4768865"/>
          </a:xfrm>
        </p:spPr>
        <p:txBody>
          <a:bodyPr>
            <a:normAutofit fontScale="85000" lnSpcReduction="20000"/>
          </a:bodyPr>
          <a:lstStyle/>
          <a:p>
            <a:pPr algn="just"/>
            <a:r>
              <a:rPr lang="fr-FR" dirty="0"/>
              <a:t>Touche surtout l’adulte jeune avec un âge </a:t>
            </a:r>
            <a:r>
              <a:rPr lang="fr-FR" dirty="0" smtClean="0"/>
              <a:t>médian de </a:t>
            </a:r>
            <a:r>
              <a:rPr lang="fr-FR" dirty="0"/>
              <a:t>survenue de 40 ans, mais elle peut se voir à tout âge. Les deux sexes peuvent être touchés. Les hommes plus que les femmes. </a:t>
            </a:r>
            <a:endParaRPr lang="fr-FR" dirty="0" smtClean="0"/>
          </a:p>
          <a:p>
            <a:pPr algn="just"/>
            <a:r>
              <a:rPr lang="fr-FR" dirty="0" smtClean="0"/>
              <a:t>La </a:t>
            </a:r>
            <a:r>
              <a:rPr lang="fr-FR" dirty="0"/>
              <a:t>myocardite représente une des causes de mort subite chez les adultes jeunes. </a:t>
            </a:r>
            <a:endParaRPr lang="fr-FR" dirty="0" smtClean="0"/>
          </a:p>
          <a:p>
            <a:pPr algn="just">
              <a:buNone/>
            </a:pPr>
            <a:endParaRPr lang="fr-FR" dirty="0" smtClean="0"/>
          </a:p>
          <a:p>
            <a:pPr algn="just">
              <a:buNone/>
            </a:pPr>
            <a:r>
              <a:rPr lang="fr-FR" dirty="0" smtClean="0"/>
              <a:t>a</a:t>
            </a:r>
            <a:r>
              <a:rPr lang="fr-FR" dirty="0"/>
              <a:t>)-Circonstances de découverte : </a:t>
            </a:r>
            <a:endParaRPr lang="fr-FR" dirty="0" smtClean="0"/>
          </a:p>
          <a:p>
            <a:pPr algn="just">
              <a:buNone/>
            </a:pPr>
            <a:r>
              <a:rPr lang="fr-FR" dirty="0" smtClean="0"/>
              <a:t>     -</a:t>
            </a:r>
            <a:r>
              <a:rPr lang="fr-FR" dirty="0"/>
              <a:t>Pendant ou juste après une infection de la gorge ou une infection des voies respiratoires. </a:t>
            </a:r>
            <a:endParaRPr lang="fr-FR" dirty="0" smtClean="0"/>
          </a:p>
          <a:p>
            <a:pPr algn="just">
              <a:buNone/>
            </a:pPr>
            <a:r>
              <a:rPr lang="fr-FR" dirty="0" smtClean="0"/>
              <a:t>    -</a:t>
            </a:r>
            <a:r>
              <a:rPr lang="fr-FR" dirty="0"/>
              <a:t>Découverte fortuite suite à des troubles du </a:t>
            </a:r>
            <a:r>
              <a:rPr lang="fr-FR" dirty="0" smtClean="0"/>
              <a:t>rythme cardiaque </a:t>
            </a:r>
            <a:r>
              <a:rPr lang="fr-FR" dirty="0"/>
              <a:t>découvert à l’ECG.</a:t>
            </a:r>
            <a:endParaRPr lang="fr-FR" dirty="0" smtClean="0"/>
          </a:p>
          <a:p>
            <a:pPr algn="just">
              <a:buNone/>
            </a:pPr>
            <a:r>
              <a:rPr lang="fr-FR" dirty="0" smtClean="0"/>
              <a:t>    </a:t>
            </a:r>
            <a:r>
              <a:rPr lang="fr-FR" dirty="0"/>
              <a:t> </a:t>
            </a:r>
            <a:r>
              <a:rPr lang="fr-FR" dirty="0" smtClean="0"/>
              <a:t>-</a:t>
            </a:r>
            <a:r>
              <a:rPr lang="fr-FR" dirty="0"/>
              <a:t>Mort subite. </a:t>
            </a:r>
            <a:endParaRPr lang="fr-FR" dirty="0" smtClean="0"/>
          </a:p>
          <a:p>
            <a:pPr algn="just">
              <a:buNone/>
            </a:pPr>
            <a:r>
              <a:rPr lang="fr-FR" dirty="0" smtClean="0"/>
              <a:t>     -Poussée </a:t>
            </a:r>
            <a:r>
              <a:rPr lang="fr-FR" dirty="0"/>
              <a:t>d’insuffisance cardiaque. </a:t>
            </a:r>
            <a:endParaRPr lang="fr-FR" dirty="0" smtClean="0"/>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t>Diagnostic positif</a:t>
            </a:r>
            <a:endParaRPr lang="fr-FR" sz="4000" b="1" dirty="0"/>
          </a:p>
        </p:txBody>
      </p:sp>
      <p:sp>
        <p:nvSpPr>
          <p:cNvPr id="3" name="Espace réservé du contenu 2"/>
          <p:cNvSpPr>
            <a:spLocks noGrp="1"/>
          </p:cNvSpPr>
          <p:nvPr>
            <p:ph idx="1"/>
          </p:nvPr>
        </p:nvSpPr>
        <p:spPr/>
        <p:txBody>
          <a:bodyPr>
            <a:normAutofit lnSpcReduction="10000"/>
          </a:bodyPr>
          <a:lstStyle/>
          <a:p>
            <a:pPr algn="just">
              <a:buNone/>
            </a:pPr>
            <a:r>
              <a:rPr lang="fr-FR" dirty="0" smtClean="0"/>
              <a:t>b)-Signes cliniques : </a:t>
            </a:r>
          </a:p>
          <a:p>
            <a:pPr algn="just"/>
            <a:r>
              <a:rPr lang="fr-FR" dirty="0" smtClean="0"/>
              <a:t>Les tableaux cliniques sont très variables, fonction de la maladie en </a:t>
            </a:r>
          </a:p>
          <a:p>
            <a:pPr algn="just"/>
            <a:r>
              <a:rPr lang="fr-FR" dirty="0" smtClean="0"/>
              <a:t>cause, l’atteinte myocardique pouvant de surcroit être masquée. </a:t>
            </a:r>
          </a:p>
          <a:p>
            <a:pPr algn="just"/>
            <a:r>
              <a:rPr lang="fr-FR" dirty="0" smtClean="0"/>
              <a:t>-Souvent asymptomatique ou peu symptomatique. </a:t>
            </a:r>
          </a:p>
          <a:p>
            <a:pPr algn="just"/>
            <a:r>
              <a:rPr lang="fr-FR" dirty="0" smtClean="0"/>
              <a:t>-Dans la forme fulminante : On peut avoir un état de choc cardiogénique ou d'insuffisance cardiaque franche. </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798</Words>
  <Application>Microsoft Office PowerPoint</Application>
  <PresentationFormat>Affichage à l'écran (4:3)</PresentationFormat>
  <Paragraphs>144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Débit</vt:lpstr>
      <vt:lpstr>LES MYOCARDITES</vt:lpstr>
      <vt:lpstr>DEFINITION</vt:lpstr>
      <vt:lpstr>RAPPEL ANATOMOPHYSIOLOGIQUE</vt:lpstr>
      <vt:lpstr>            PHYSIOPATHOLOGIE ET    ANATOMIE PATHOLOGIQUE  </vt:lpstr>
      <vt:lpstr>ETIOLOGIES</vt:lpstr>
      <vt:lpstr>ETIOLOGIES</vt:lpstr>
      <vt:lpstr>ETIOLOGIES</vt:lpstr>
      <vt:lpstr>Diagnostic positif</vt:lpstr>
      <vt:lpstr>Diagnostic positif</vt:lpstr>
      <vt:lpstr>Diagnostic positif</vt:lpstr>
      <vt:lpstr>LES EXAMENS COMPLEMENTAIRES</vt:lpstr>
      <vt:lpstr> LES EXAMENS COMPLEMENTAIRES </vt:lpstr>
      <vt:lpstr>LES EXAMENS COMPLEMENTAIRES</vt:lpstr>
      <vt:lpstr>LES EXAMENS COMPLEMENTAIRES</vt:lpstr>
      <vt:lpstr>LES EXAMENS COMPLEMENTAIRES</vt:lpstr>
      <vt:lpstr>EVOLUTION-PRONOSTIC</vt:lpstr>
      <vt:lpstr>Traitement</vt:lpstr>
      <vt:lpstr>Traitement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Définition</dc:title>
  <dc:creator>User</dc:creator>
  <cp:lastModifiedBy>User</cp:lastModifiedBy>
  <cp:revision>7</cp:revision>
  <dcterms:created xsi:type="dcterms:W3CDTF">2016-11-29T17:26:04Z</dcterms:created>
  <dcterms:modified xsi:type="dcterms:W3CDTF">2016-12-02T13:38:22Z</dcterms:modified>
</cp:coreProperties>
</file>