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9" r:id="rId33"/>
    <p:sldId id="290" r:id="rId34"/>
    <p:sldId id="291" r:id="rId35"/>
    <p:sldId id="292"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AF89AC1-42E2-4BBC-BD1F-A031D1A50538}"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6084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F89AC1-42E2-4BBC-BD1F-A031D1A50538}"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345915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F89AC1-42E2-4BBC-BD1F-A031D1A50538}"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381134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F89AC1-42E2-4BBC-BD1F-A031D1A50538}"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90439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AF89AC1-42E2-4BBC-BD1F-A031D1A50538}" type="datetimeFigureOut">
              <a:rPr lang="fr-FR" smtClean="0"/>
              <a:t>27/11/2017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120399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F89AC1-42E2-4BBC-BD1F-A031D1A50538}" type="datetimeFigureOut">
              <a:rPr lang="fr-FR" smtClean="0"/>
              <a:t>27/11/2017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2489503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AF89AC1-42E2-4BBC-BD1F-A031D1A50538}" type="datetimeFigureOut">
              <a:rPr lang="fr-FR" smtClean="0"/>
              <a:t>27/11/2017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55044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AF89AC1-42E2-4BBC-BD1F-A031D1A50538}" type="datetimeFigureOut">
              <a:rPr lang="fr-FR" smtClean="0"/>
              <a:t>27/11/2017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29388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F89AC1-42E2-4BBC-BD1F-A031D1A50538}" type="datetimeFigureOut">
              <a:rPr lang="fr-FR" smtClean="0"/>
              <a:t>27/11/2017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4063896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AF89AC1-42E2-4BBC-BD1F-A031D1A50538}" type="datetimeFigureOut">
              <a:rPr lang="fr-FR" smtClean="0"/>
              <a:t>27/11/2017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24690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AF89AC1-42E2-4BBC-BD1F-A031D1A50538}" type="datetimeFigureOut">
              <a:rPr lang="fr-FR" smtClean="0"/>
              <a:t>27/11/2017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94A8AA-D5F7-4E1C-AC5C-0F6508E2B418}" type="slidenum">
              <a:rPr lang="fr-FR" smtClean="0"/>
              <a:t>‹N°›</a:t>
            </a:fld>
            <a:endParaRPr lang="fr-FR"/>
          </a:p>
        </p:txBody>
      </p:sp>
    </p:spTree>
    <p:extLst>
      <p:ext uri="{BB962C8B-B14F-4D97-AF65-F5344CB8AC3E}">
        <p14:creationId xmlns:p14="http://schemas.microsoft.com/office/powerpoint/2010/main" val="401922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89AC1-42E2-4BBC-BD1F-A031D1A50538}" type="datetimeFigureOut">
              <a:rPr lang="fr-FR" smtClean="0"/>
              <a:t>27/11/2017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4A8AA-D5F7-4E1C-AC5C-0F6508E2B418}" type="slidenum">
              <a:rPr lang="fr-FR" smtClean="0"/>
              <a:t>‹N°›</a:t>
            </a:fld>
            <a:endParaRPr lang="fr-FR"/>
          </a:p>
        </p:txBody>
      </p:sp>
    </p:spTree>
    <p:extLst>
      <p:ext uri="{BB962C8B-B14F-4D97-AF65-F5344CB8AC3E}">
        <p14:creationId xmlns:p14="http://schemas.microsoft.com/office/powerpoint/2010/main" val="283318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400" b="1" dirty="0" smtClean="0"/>
              <a:t>LES TROUBLES </a:t>
            </a:r>
            <a:r>
              <a:rPr lang="fr-FR" sz="4400" b="1" dirty="0" smtClean="0"/>
              <a:t>NEVROTIQUES</a:t>
            </a:r>
            <a:endParaRPr lang="fr-FR" sz="4400" b="1" dirty="0"/>
          </a:p>
        </p:txBody>
      </p:sp>
      <p:sp>
        <p:nvSpPr>
          <p:cNvPr id="3" name="Sous-titre 2"/>
          <p:cNvSpPr>
            <a:spLocks noGrp="1"/>
          </p:cNvSpPr>
          <p:nvPr>
            <p:ph type="subTitle" idx="1"/>
          </p:nvPr>
        </p:nvSpPr>
        <p:spPr/>
        <p:txBody>
          <a:bodyPr>
            <a:normAutofit/>
          </a:bodyPr>
          <a:lstStyle/>
          <a:p>
            <a:endParaRPr lang="fr-FR" sz="1600" b="1" dirty="0" smtClean="0"/>
          </a:p>
          <a:p>
            <a:endParaRPr lang="fr-FR" sz="1600" b="1" dirty="0"/>
          </a:p>
          <a:p>
            <a:r>
              <a:rPr lang="fr-FR" sz="1600" b="1" dirty="0" smtClean="0"/>
              <a:t>Pr BOUCIF</a:t>
            </a:r>
          </a:p>
          <a:p>
            <a:r>
              <a:rPr lang="fr-FR" sz="1600" b="1" dirty="0" smtClean="0"/>
              <a:t>FACULTE DE MEDECINE DE TLEMCEN</a:t>
            </a:r>
            <a:endParaRPr lang="fr-FR" sz="1600" b="1" dirty="0"/>
          </a:p>
        </p:txBody>
      </p:sp>
    </p:spTree>
    <p:extLst>
      <p:ext uri="{BB962C8B-B14F-4D97-AF65-F5344CB8AC3E}">
        <p14:creationId xmlns:p14="http://schemas.microsoft.com/office/powerpoint/2010/main" val="263358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16904"/>
          </a:xfrm>
        </p:spPr>
        <p:txBody>
          <a:bodyPr>
            <a:normAutofit/>
          </a:bodyPr>
          <a:lstStyle/>
          <a:p>
            <a:pPr algn="ctr"/>
            <a:r>
              <a:rPr lang="fr-FR" sz="3600" b="1" dirty="0"/>
              <a:t>TROUBLE ANXIETE </a:t>
            </a:r>
            <a:r>
              <a:rPr lang="fr-FR" sz="3600" b="1" dirty="0" smtClean="0"/>
              <a:t>GENERALISEE (TAG</a:t>
            </a:r>
            <a:r>
              <a:rPr lang="fr-FR" sz="3600" b="1" dirty="0"/>
              <a:t>)</a:t>
            </a:r>
            <a:endParaRPr lang="fr-FR" sz="3600" dirty="0"/>
          </a:p>
        </p:txBody>
      </p:sp>
      <p:sp>
        <p:nvSpPr>
          <p:cNvPr id="3" name="Espace réservé du contenu 2"/>
          <p:cNvSpPr>
            <a:spLocks noGrp="1"/>
          </p:cNvSpPr>
          <p:nvPr>
            <p:ph idx="1"/>
          </p:nvPr>
        </p:nvSpPr>
        <p:spPr>
          <a:xfrm>
            <a:off x="838200" y="1182030"/>
            <a:ext cx="10515600" cy="5274526"/>
          </a:xfrm>
        </p:spPr>
        <p:txBody>
          <a:bodyPr>
            <a:normAutofit/>
          </a:bodyPr>
          <a:lstStyle/>
          <a:p>
            <a:r>
              <a:rPr lang="fr-FR" b="1" dirty="0"/>
              <a:t>Diagnostiques différentiels</a:t>
            </a:r>
            <a:r>
              <a:rPr lang="fr-FR" dirty="0"/>
              <a:t>:</a:t>
            </a:r>
          </a:p>
          <a:p>
            <a:pPr lvl="0"/>
            <a:r>
              <a:rPr lang="fr-FR" dirty="0"/>
              <a:t>anxiété secondaire à une situation de danger réel.</a:t>
            </a:r>
          </a:p>
          <a:p>
            <a:pPr lvl="0"/>
            <a:r>
              <a:rPr lang="fr-FR" dirty="0"/>
              <a:t>Etat dépressif majeur.</a:t>
            </a:r>
          </a:p>
          <a:p>
            <a:pPr lvl="0"/>
            <a:r>
              <a:rPr lang="fr-FR" dirty="0"/>
              <a:t>Prolapsus de la valve mitrale.</a:t>
            </a:r>
          </a:p>
          <a:p>
            <a:pPr lvl="0"/>
            <a:r>
              <a:rPr lang="fr-FR" dirty="0"/>
              <a:t>Angine de poitrine. syndrome d'hyperventilation: respiration rapide, spasme </a:t>
            </a:r>
            <a:r>
              <a:rPr lang="fr-FR" dirty="0" err="1"/>
              <a:t>carpo-pédial</a:t>
            </a:r>
            <a:r>
              <a:rPr lang="fr-FR" dirty="0"/>
              <a:t>, pâleur péribuccale (réagit à la respiration dans un sac de papier).</a:t>
            </a:r>
          </a:p>
          <a:p>
            <a:pPr lvl="0"/>
            <a:r>
              <a:rPr lang="fr-FR" dirty="0"/>
              <a:t>Hypoglycémie, hyperthyroïdie.</a:t>
            </a:r>
          </a:p>
          <a:p>
            <a:pPr lvl="0"/>
            <a:r>
              <a:rPr lang="fr-FR" dirty="0"/>
              <a:t>Syndrome carcinoïde.</a:t>
            </a:r>
          </a:p>
          <a:p>
            <a:r>
              <a:rPr lang="fr-FR" dirty="0"/>
              <a:t>Intoxication a la caféine ou kif</a:t>
            </a:r>
          </a:p>
        </p:txBody>
      </p:sp>
    </p:spTree>
    <p:extLst>
      <p:ext uri="{BB962C8B-B14F-4D97-AF65-F5344CB8AC3E}">
        <p14:creationId xmlns:p14="http://schemas.microsoft.com/office/powerpoint/2010/main" val="1598993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61509"/>
          </a:xfrm>
        </p:spPr>
        <p:txBody>
          <a:bodyPr>
            <a:normAutofit/>
          </a:bodyPr>
          <a:lstStyle/>
          <a:p>
            <a:pPr algn="ctr"/>
            <a:r>
              <a:rPr lang="fr-FR" sz="3600" b="1" dirty="0"/>
              <a:t>TROUBLE ANXIETE GENERALISEE.(TAG)</a:t>
            </a:r>
            <a:endParaRPr lang="fr-FR" sz="3600" dirty="0"/>
          </a:p>
        </p:txBody>
      </p:sp>
      <p:sp>
        <p:nvSpPr>
          <p:cNvPr id="3" name="Espace réservé du contenu 2"/>
          <p:cNvSpPr>
            <a:spLocks noGrp="1"/>
          </p:cNvSpPr>
          <p:nvPr>
            <p:ph idx="1"/>
          </p:nvPr>
        </p:nvSpPr>
        <p:spPr>
          <a:xfrm>
            <a:off x="838200" y="1349298"/>
            <a:ext cx="10515600" cy="5129561"/>
          </a:xfrm>
        </p:spPr>
        <p:txBody>
          <a:bodyPr>
            <a:normAutofit/>
          </a:bodyPr>
          <a:lstStyle/>
          <a:p>
            <a:pPr marL="0" indent="0" algn="ctr">
              <a:buNone/>
            </a:pPr>
            <a:r>
              <a:rPr lang="fr-FR" b="1" dirty="0" smtClean="0"/>
              <a:t>Traitement</a:t>
            </a:r>
            <a:endParaRPr lang="fr-FR" dirty="0" smtClean="0"/>
          </a:p>
          <a:p>
            <a:r>
              <a:rPr lang="fr-FR" dirty="0" smtClean="0"/>
              <a:t>Il </a:t>
            </a:r>
            <a:r>
              <a:rPr lang="fr-FR" dirty="0"/>
              <a:t>existe différentes thérapeutiques plus au moins efficace.</a:t>
            </a:r>
          </a:p>
          <a:p>
            <a:pPr lvl="0"/>
            <a:r>
              <a:rPr lang="fr-FR" dirty="0"/>
              <a:t>choisir une molécule de demi vie longue pour diminuer les prises quotidiennes, associée éventuellement au bêtabloquants. Les </a:t>
            </a:r>
            <a:r>
              <a:rPr lang="fr-FR" dirty="0" err="1"/>
              <a:t>benzodiazipiness</a:t>
            </a:r>
            <a:r>
              <a:rPr lang="fr-FR" dirty="0"/>
              <a:t> reste les meilleurs agents pharmacologiques pour traiter le TAG.</a:t>
            </a:r>
          </a:p>
          <a:p>
            <a:pPr lvl="0"/>
            <a:r>
              <a:rPr lang="fr-FR" dirty="0"/>
              <a:t>Les antidépresseurs tricycliques sont .indiqués en cas de dépression associés ou en cas de crise d'angoisse.</a:t>
            </a:r>
          </a:p>
          <a:p>
            <a:pPr lvl="0"/>
            <a:r>
              <a:rPr lang="fr-FR" dirty="0"/>
              <a:t>La relaxation.</a:t>
            </a:r>
          </a:p>
          <a:p>
            <a:pPr lvl="0"/>
            <a:r>
              <a:rPr lang="fr-FR" dirty="0"/>
              <a:t>La thérapie </a:t>
            </a:r>
            <a:r>
              <a:rPr lang="fr-FR" dirty="0" err="1"/>
              <a:t>cognitivo</a:t>
            </a:r>
            <a:r>
              <a:rPr lang="fr-FR" dirty="0"/>
              <a:t>-comportementale.</a:t>
            </a:r>
          </a:p>
          <a:p>
            <a:endParaRPr lang="fr-FR" dirty="0"/>
          </a:p>
        </p:txBody>
      </p:sp>
    </p:spTree>
    <p:extLst>
      <p:ext uri="{BB962C8B-B14F-4D97-AF65-F5344CB8AC3E}">
        <p14:creationId xmlns:p14="http://schemas.microsoft.com/office/powerpoint/2010/main" val="2682366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39207"/>
          </a:xfrm>
        </p:spPr>
        <p:txBody>
          <a:bodyPr>
            <a:normAutofit/>
          </a:bodyPr>
          <a:lstStyle/>
          <a:p>
            <a:pPr algn="ctr"/>
            <a:r>
              <a:rPr lang="fr-FR" sz="3600" b="1" dirty="0"/>
              <a:t>TROUBLE PANIQUE</a:t>
            </a:r>
            <a:endParaRPr lang="fr-FR" sz="3600" dirty="0"/>
          </a:p>
        </p:txBody>
      </p:sp>
      <p:sp>
        <p:nvSpPr>
          <p:cNvPr id="3" name="Espace réservé du contenu 2"/>
          <p:cNvSpPr>
            <a:spLocks noGrp="1"/>
          </p:cNvSpPr>
          <p:nvPr>
            <p:ph idx="1"/>
          </p:nvPr>
        </p:nvSpPr>
        <p:spPr>
          <a:xfrm>
            <a:off x="838200" y="1204332"/>
            <a:ext cx="10515600" cy="5241073"/>
          </a:xfrm>
        </p:spPr>
        <p:txBody>
          <a:bodyPr>
            <a:normAutofit lnSpcReduction="10000"/>
          </a:bodyPr>
          <a:lstStyle/>
          <a:p>
            <a:pPr marL="0" indent="0">
              <a:lnSpc>
                <a:spcPct val="150000"/>
              </a:lnSpc>
              <a:buNone/>
            </a:pPr>
            <a:r>
              <a:rPr lang="fr-FR" b="1" dirty="0" smtClean="0"/>
              <a:t>	Définition</a:t>
            </a:r>
            <a:endParaRPr lang="fr-FR" dirty="0"/>
          </a:p>
          <a:p>
            <a:pPr>
              <a:lnSpc>
                <a:spcPct val="150000"/>
              </a:lnSpc>
            </a:pPr>
            <a:r>
              <a:rPr lang="fr-FR" dirty="0" smtClean="0"/>
              <a:t> </a:t>
            </a:r>
            <a:r>
              <a:rPr lang="fr-FR" dirty="0"/>
              <a:t>Le TP ,ou anxiété épisodique </a:t>
            </a:r>
            <a:r>
              <a:rPr lang="fr-FR" dirty="0" smtClean="0"/>
              <a:t>paroxystique est </a:t>
            </a:r>
            <a:r>
              <a:rPr lang="fr-FR" dirty="0"/>
              <a:t>caractérisé par des attaques  récurrentes d'anxiété sévère (attaques de paniques ou crise d'angoisse),sans exposition à un danger réel ou à une situation particulière (contrairement aux phobies), et dont la survenue est imprévisible</a:t>
            </a:r>
            <a:r>
              <a:rPr lang="fr-FR" dirty="0" smtClean="0"/>
              <a:t>. </a:t>
            </a:r>
          </a:p>
          <a:p>
            <a:pPr>
              <a:lnSpc>
                <a:spcPct val="150000"/>
              </a:lnSpc>
            </a:pPr>
            <a:r>
              <a:rPr lang="fr-FR" dirty="0" smtClean="0"/>
              <a:t>Ces </a:t>
            </a:r>
            <a:r>
              <a:rPr lang="fr-FR" dirty="0"/>
              <a:t>attaques sont entrecoupées d'intervalle libre ou présence d'une anxiété anticipatoire inter critique (peur d'avoir une autre attaque).</a:t>
            </a:r>
          </a:p>
          <a:p>
            <a:pPr>
              <a:lnSpc>
                <a:spcPct val="150000"/>
              </a:lnSpc>
            </a:pPr>
            <a:endParaRPr lang="fr-FR" dirty="0"/>
          </a:p>
        </p:txBody>
      </p:sp>
    </p:spTree>
    <p:extLst>
      <p:ext uri="{BB962C8B-B14F-4D97-AF65-F5344CB8AC3E}">
        <p14:creationId xmlns:p14="http://schemas.microsoft.com/office/powerpoint/2010/main" val="1652783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t>TROUBLE PANIQUE</a:t>
            </a:r>
            <a:endParaRPr lang="fr-FR" sz="3600" dirty="0"/>
          </a:p>
        </p:txBody>
      </p:sp>
      <p:sp>
        <p:nvSpPr>
          <p:cNvPr id="3" name="Espace réservé du contenu 2"/>
          <p:cNvSpPr>
            <a:spLocks noGrp="1"/>
          </p:cNvSpPr>
          <p:nvPr>
            <p:ph idx="1"/>
          </p:nvPr>
        </p:nvSpPr>
        <p:spPr>
          <a:xfrm>
            <a:off x="838200" y="1338146"/>
            <a:ext cx="10515600" cy="5252225"/>
          </a:xfrm>
        </p:spPr>
        <p:txBody>
          <a:bodyPr>
            <a:normAutofit fontScale="85000" lnSpcReduction="20000"/>
          </a:bodyPr>
          <a:lstStyle/>
          <a:p>
            <a:pPr marL="0" indent="0">
              <a:buNone/>
            </a:pPr>
            <a:r>
              <a:rPr lang="fr-FR" b="1" dirty="0" smtClean="0"/>
              <a:t>	Clinique </a:t>
            </a:r>
            <a:r>
              <a:rPr lang="fr-FR" b="1" dirty="0"/>
              <a:t>de l'attaque de panique</a:t>
            </a:r>
            <a:r>
              <a:rPr lang="fr-FR" dirty="0"/>
              <a:t>: </a:t>
            </a:r>
            <a:endParaRPr lang="fr-FR" dirty="0" smtClean="0"/>
          </a:p>
          <a:p>
            <a:r>
              <a:rPr lang="fr-FR" dirty="0" smtClean="0"/>
              <a:t>de </a:t>
            </a:r>
            <a:r>
              <a:rPr lang="fr-FR" dirty="0"/>
              <a:t>survenue brutale, l'attaque atteint son acmé en quelques minute(10mn) et peut durée jusqu'à 30mn.</a:t>
            </a:r>
          </a:p>
          <a:p>
            <a:pPr lvl="0"/>
            <a:r>
              <a:rPr lang="fr-FR" dirty="0"/>
              <a:t>Symptômes psychiques: Une sensation de malaise interne; sentiment de catastrophe ou de mort imminente, une crainte de s'évanouir</a:t>
            </a:r>
            <a:r>
              <a:rPr lang="fr-FR" dirty="0" smtClean="0"/>
              <a:t>, de </a:t>
            </a:r>
            <a:r>
              <a:rPr lang="fr-FR" dirty="0"/>
              <a:t>devenir fou, de perdre le contrôle de lui-même, des sentiments passagères d'irréalité sont fréquents (dépersonnalisation</a:t>
            </a:r>
            <a:r>
              <a:rPr lang="fr-FR" dirty="0" smtClean="0"/>
              <a:t>, déréalisation</a:t>
            </a:r>
            <a:r>
              <a:rPr lang="fr-FR" dirty="0"/>
              <a:t>).</a:t>
            </a:r>
          </a:p>
          <a:p>
            <a:pPr lvl="0"/>
            <a:r>
              <a:rPr lang="fr-FR" dirty="0"/>
              <a:t> Symptômes physiques: traduisent les perturbations du système nerveux autonome: gène respiratoire avec sensation d'étouffement, de boule </a:t>
            </a:r>
            <a:r>
              <a:rPr lang="fr-FR" dirty="0" smtClean="0"/>
              <a:t>œsophagienne, </a:t>
            </a:r>
            <a:r>
              <a:rPr lang="fr-FR" dirty="0"/>
              <a:t>de striction thoracique; palpitation ou tachycardie sinusale, parfois précordialgies; tremblement; mouvements musculaires; sueurs; sensation vertigineuses, bouffées vasomotrice; paresthésies, troubles gastro-intestinaux.</a:t>
            </a:r>
          </a:p>
          <a:p>
            <a:pPr lvl="0"/>
            <a:r>
              <a:rPr lang="fr-FR" dirty="0"/>
              <a:t>Comportement général du sujet est variable: schématiquement il peut:</a:t>
            </a:r>
          </a:p>
          <a:p>
            <a:pPr lvl="0">
              <a:buFont typeface="Wingdings" panose="05000000000000000000" pitchFamily="2" charset="2"/>
              <a:buChar char="ü"/>
            </a:pPr>
            <a:r>
              <a:rPr lang="fr-FR" dirty="0"/>
              <a:t>être inhibé dans une pseudo-confusion.</a:t>
            </a:r>
          </a:p>
          <a:p>
            <a:pPr>
              <a:buFont typeface="Wingdings" panose="05000000000000000000" pitchFamily="2" charset="2"/>
              <a:buChar char="ü"/>
            </a:pPr>
            <a:r>
              <a:rPr lang="fr-FR" dirty="0"/>
              <a:t>ou, à l'inverse, se montre agité, fébrile, une hyperactivités stérile (fuite en avant) ou des décharges </a:t>
            </a:r>
            <a:r>
              <a:rPr lang="fr-FR" dirty="0" smtClean="0"/>
              <a:t>émotionnelles (</a:t>
            </a:r>
            <a:r>
              <a:rPr lang="fr-FR" dirty="0" err="1" smtClean="0"/>
              <a:t>pleurs;cris</a:t>
            </a:r>
            <a:r>
              <a:rPr lang="fr-FR" dirty="0"/>
              <a:t>)</a:t>
            </a:r>
          </a:p>
        </p:txBody>
      </p:sp>
    </p:spTree>
    <p:extLst>
      <p:ext uri="{BB962C8B-B14F-4D97-AF65-F5344CB8AC3E}">
        <p14:creationId xmlns:p14="http://schemas.microsoft.com/office/powerpoint/2010/main" val="12929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83812"/>
          </a:xfrm>
        </p:spPr>
        <p:txBody>
          <a:bodyPr>
            <a:normAutofit/>
          </a:bodyPr>
          <a:lstStyle/>
          <a:p>
            <a:pPr algn="ctr"/>
            <a:r>
              <a:rPr lang="fr-FR" sz="3600" b="1" dirty="0"/>
              <a:t>TROUBLE PANIQUE</a:t>
            </a:r>
            <a:endParaRPr lang="fr-FR" sz="3600" dirty="0"/>
          </a:p>
        </p:txBody>
      </p:sp>
      <p:sp>
        <p:nvSpPr>
          <p:cNvPr id="3" name="Espace réservé du contenu 2"/>
          <p:cNvSpPr>
            <a:spLocks noGrp="1"/>
          </p:cNvSpPr>
          <p:nvPr>
            <p:ph idx="1"/>
          </p:nvPr>
        </p:nvSpPr>
        <p:spPr>
          <a:xfrm>
            <a:off x="838200" y="1248938"/>
            <a:ext cx="10515600" cy="5274525"/>
          </a:xfrm>
        </p:spPr>
        <p:txBody>
          <a:bodyPr>
            <a:normAutofit/>
          </a:bodyPr>
          <a:lstStyle/>
          <a:p>
            <a:pPr marL="0" indent="0">
              <a:buNone/>
            </a:pPr>
            <a:r>
              <a:rPr lang="fr-FR" b="1" dirty="0" smtClean="0"/>
              <a:t>	Evolution</a:t>
            </a:r>
            <a:endParaRPr lang="fr-FR" dirty="0"/>
          </a:p>
          <a:p>
            <a:pPr lvl="0"/>
            <a:r>
              <a:rPr lang="fr-FR" dirty="0"/>
              <a:t>Apparition d'une anxiété anticipatoire (peur de la survenue d'une nouvelle crise). Ceci peut se manifester par l'apparition d'une anxiété généralisée et par des conduites d’évitement (les circonstances de survenue du TP lui sont associées et tiendront lieu ultérieurement de stimulus phobogène).</a:t>
            </a:r>
          </a:p>
          <a:p>
            <a:pPr lvl="0"/>
            <a:r>
              <a:rPr lang="fr-FR" dirty="0"/>
              <a:t>L'évolution peut se faire en quelques mois vers l’agoraphobie (le TP avec agoraphobie est l’évolution classique du TP) ou bien la récidive des crises en fonction de facteurs de stress. Parfois, elle se complique de consommation de toxique (alcoolisme, toxicomanie) ou de dépression.</a:t>
            </a:r>
          </a:p>
          <a:p>
            <a:endParaRPr lang="fr-FR" dirty="0"/>
          </a:p>
        </p:txBody>
      </p:sp>
    </p:spTree>
    <p:extLst>
      <p:ext uri="{BB962C8B-B14F-4D97-AF65-F5344CB8AC3E}">
        <p14:creationId xmlns:p14="http://schemas.microsoft.com/office/powerpoint/2010/main" val="3253407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38992"/>
            <a:ext cx="10515600" cy="592282"/>
          </a:xfrm>
        </p:spPr>
        <p:txBody>
          <a:bodyPr>
            <a:normAutofit/>
          </a:bodyPr>
          <a:lstStyle/>
          <a:p>
            <a:pPr algn="ctr"/>
            <a:r>
              <a:rPr lang="fr-FR" sz="3600" b="1" dirty="0"/>
              <a:t>TROUBLE PANIQUE</a:t>
            </a:r>
            <a:endParaRPr lang="fr-FR" sz="3600" dirty="0"/>
          </a:p>
        </p:txBody>
      </p:sp>
      <p:sp>
        <p:nvSpPr>
          <p:cNvPr id="3" name="Espace réservé du contenu 2"/>
          <p:cNvSpPr>
            <a:spLocks noGrp="1"/>
          </p:cNvSpPr>
          <p:nvPr>
            <p:ph idx="1"/>
          </p:nvPr>
        </p:nvSpPr>
        <p:spPr>
          <a:xfrm>
            <a:off x="838200" y="831275"/>
            <a:ext cx="10515600" cy="5922816"/>
          </a:xfrm>
        </p:spPr>
        <p:txBody>
          <a:bodyPr>
            <a:normAutofit fontScale="92500" lnSpcReduction="10000"/>
          </a:bodyPr>
          <a:lstStyle/>
          <a:p>
            <a:pPr marL="0" indent="0">
              <a:buNone/>
            </a:pPr>
            <a:r>
              <a:rPr lang="fr-FR" b="1" dirty="0" smtClean="0"/>
              <a:t>		Traitement</a:t>
            </a:r>
            <a:r>
              <a:rPr lang="fr-FR" dirty="0"/>
              <a:t>:   </a:t>
            </a:r>
            <a:endParaRPr lang="fr-FR" dirty="0" smtClean="0"/>
          </a:p>
          <a:p>
            <a:r>
              <a:rPr lang="fr-FR" dirty="0" smtClean="0"/>
              <a:t>Les </a:t>
            </a:r>
            <a:r>
              <a:rPr lang="fr-FR" dirty="0"/>
              <a:t>patients sont le plus souvent pris en charge par le service des urgences médicales ou par les médecins de la famille; ce sont les cas compliqués de dépression ou d'agoraphobie qui arrivent chez le psychiatre.</a:t>
            </a:r>
          </a:p>
          <a:p>
            <a:pPr lvl="0"/>
            <a:r>
              <a:rPr lang="fr-FR" dirty="0"/>
              <a:t>les antidépresseurs aux posologies variables, il faut tenir compte de la sensibilité extrême des anxieux aux effets secondaires. Il faut débuter à petite doses le traitement, et parfois ajouter un anxiolytique. Thérapeutique à maintenir 06mois puis diminuer lentement par palier.   </a:t>
            </a:r>
          </a:p>
          <a:p>
            <a:pPr lvl="0"/>
            <a:r>
              <a:rPr lang="fr-FR" dirty="0"/>
              <a:t>La thérapie </a:t>
            </a:r>
            <a:r>
              <a:rPr lang="fr-FR" dirty="0" err="1"/>
              <a:t>cognitivo</a:t>
            </a:r>
            <a:r>
              <a:rPr lang="fr-FR" dirty="0"/>
              <a:t>-comportementale sont indispensable avant l'arrêt de traitement.</a:t>
            </a:r>
          </a:p>
          <a:p>
            <a:pPr lvl="0"/>
            <a:r>
              <a:rPr lang="fr-FR" dirty="0"/>
              <a:t>Une psychothérapie analytique ou d'inspiration analytique peut être indiqué.</a:t>
            </a:r>
          </a:p>
          <a:p>
            <a:r>
              <a:rPr lang="fr-FR" dirty="0"/>
              <a:t>Une psychothérapie de soutien est indispensable: écoute du patient, attitude directive souple, réassurance et suggestion, bien expliquer le trouble au patient</a:t>
            </a:r>
          </a:p>
        </p:txBody>
      </p:sp>
    </p:spTree>
    <p:extLst>
      <p:ext uri="{BB962C8B-B14F-4D97-AF65-F5344CB8AC3E}">
        <p14:creationId xmlns:p14="http://schemas.microsoft.com/office/powerpoint/2010/main" val="3545711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a:t>TROUBLES PHOBIQUES   </a:t>
            </a:r>
            <a:r>
              <a:rPr lang="fr-FR" sz="4000" dirty="0"/>
              <a:t/>
            </a:r>
            <a:br>
              <a:rPr lang="fr-FR" sz="4000" dirty="0"/>
            </a:br>
            <a:endParaRPr lang="fr-FR" sz="4000" dirty="0"/>
          </a:p>
        </p:txBody>
      </p:sp>
      <p:sp>
        <p:nvSpPr>
          <p:cNvPr id="3" name="Espace réservé du contenu 2"/>
          <p:cNvSpPr>
            <a:spLocks noGrp="1"/>
          </p:cNvSpPr>
          <p:nvPr>
            <p:ph idx="1"/>
          </p:nvPr>
        </p:nvSpPr>
        <p:spPr>
          <a:xfrm>
            <a:off x="838200" y="1233343"/>
            <a:ext cx="10515600" cy="5344102"/>
          </a:xfrm>
        </p:spPr>
        <p:txBody>
          <a:bodyPr>
            <a:noAutofit/>
          </a:bodyPr>
          <a:lstStyle/>
          <a:p>
            <a:pPr marL="0" indent="0" algn="ctr">
              <a:buNone/>
            </a:pPr>
            <a:r>
              <a:rPr lang="fr-FR" sz="2000" b="1" dirty="0" smtClean="0"/>
              <a:t>DEFINITION</a:t>
            </a:r>
            <a:endParaRPr lang="fr-FR" sz="2000" dirty="0"/>
          </a:p>
          <a:p>
            <a:r>
              <a:rPr lang="fr-FR" sz="2000" dirty="0"/>
              <a:t>Le mot phobie vient du grec "</a:t>
            </a:r>
            <a:r>
              <a:rPr lang="fr-FR" sz="2000" dirty="0" err="1"/>
              <a:t>phobos</a:t>
            </a:r>
            <a:r>
              <a:rPr lang="fr-FR" sz="2000" dirty="0"/>
              <a:t>" qui veut dire crainte soudaine effroi. Les phobies sont des peurs irrationnelles concernant : un objet (phobie d'objet; une situation (phobie de situation) ou une activité (phobie de fonction). Le sujet phobique a conscience du caractère irrationnel et non justifié de ses troubles.</a:t>
            </a:r>
          </a:p>
          <a:p>
            <a:r>
              <a:rPr lang="fr-FR" sz="2000" dirty="0"/>
              <a:t>A la différence de la névrose d'angoisse, l'anxiété dans la phobie est </a:t>
            </a:r>
            <a:r>
              <a:rPr lang="fr-FR" sz="2000" dirty="0" err="1"/>
              <a:t>déclanchée</a:t>
            </a:r>
            <a:r>
              <a:rPr lang="fr-FR" sz="2000" dirty="0"/>
              <a:t> électivement par une situation limité et spécifique. En évitent cette situation, le patient ne ressent aucune angoisse chronique, flottante.</a:t>
            </a:r>
          </a:p>
          <a:p>
            <a:r>
              <a:rPr lang="fr-FR" sz="2000" dirty="0"/>
              <a:t>A la différence de la névrose obsessionnelle, la pensé n'est pas en lutte permanente contre des images obsédantes.</a:t>
            </a:r>
          </a:p>
          <a:p>
            <a:r>
              <a:rPr lang="fr-FR" sz="2000" dirty="0"/>
              <a:t>Le DSM classe les phobies en : phobie simple; phobie social et </a:t>
            </a:r>
            <a:r>
              <a:rPr lang="fr-FR" sz="2000" dirty="0" smtClean="0"/>
              <a:t>agoraphobie</a:t>
            </a:r>
          </a:p>
          <a:p>
            <a:pPr marL="0" indent="0" algn="ctr">
              <a:buNone/>
            </a:pPr>
            <a:r>
              <a:rPr lang="fr-FR" sz="2000" b="1" dirty="0"/>
              <a:t>EPIDEMIOLOGIE</a:t>
            </a:r>
            <a:r>
              <a:rPr lang="fr-FR" sz="2000" dirty="0"/>
              <a:t>.</a:t>
            </a:r>
          </a:p>
          <a:p>
            <a:r>
              <a:rPr lang="fr-FR" sz="2000" dirty="0"/>
              <a:t>BURNS (1980) donne une prévalence de 7.6% de la population </a:t>
            </a:r>
            <a:r>
              <a:rPr lang="fr-FR" sz="2000" dirty="0" err="1"/>
              <a:t>générale,mais</a:t>
            </a:r>
            <a:r>
              <a:rPr lang="fr-FR" sz="2000" dirty="0"/>
              <a:t> seuls la moitié d'entre eux consultent. On pense que les femmes sont plus souvent atteintes que les hommes. </a:t>
            </a:r>
          </a:p>
          <a:p>
            <a:endParaRPr lang="fr-FR" sz="2000" dirty="0"/>
          </a:p>
        </p:txBody>
      </p:sp>
    </p:spTree>
    <p:extLst>
      <p:ext uri="{BB962C8B-B14F-4D97-AF65-F5344CB8AC3E}">
        <p14:creationId xmlns:p14="http://schemas.microsoft.com/office/powerpoint/2010/main" val="2771307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88266"/>
          </a:xfrm>
        </p:spPr>
        <p:txBody>
          <a:bodyPr>
            <a:normAutofit/>
          </a:bodyPr>
          <a:lstStyle/>
          <a:p>
            <a:pPr algn="ctr"/>
            <a:r>
              <a:rPr lang="fr-FR" sz="3600" b="1" dirty="0" smtClean="0"/>
              <a:t>L'AGORAPHOBIE</a:t>
            </a:r>
            <a:endParaRPr lang="fr-FR" sz="3600" dirty="0"/>
          </a:p>
        </p:txBody>
      </p:sp>
      <p:sp>
        <p:nvSpPr>
          <p:cNvPr id="3" name="Espace réservé du contenu 2"/>
          <p:cNvSpPr>
            <a:spLocks noGrp="1"/>
          </p:cNvSpPr>
          <p:nvPr>
            <p:ph idx="1"/>
          </p:nvPr>
        </p:nvSpPr>
        <p:spPr>
          <a:xfrm>
            <a:off x="838200" y="1153392"/>
            <a:ext cx="10515600" cy="5527963"/>
          </a:xfrm>
        </p:spPr>
        <p:txBody>
          <a:bodyPr>
            <a:normAutofit fontScale="85000" lnSpcReduction="20000"/>
          </a:bodyPr>
          <a:lstStyle/>
          <a:p>
            <a:pPr>
              <a:lnSpc>
                <a:spcPct val="150000"/>
              </a:lnSpc>
            </a:pPr>
            <a:r>
              <a:rPr lang="fr-FR" dirty="0" smtClean="0"/>
              <a:t>Elle </a:t>
            </a:r>
            <a:r>
              <a:rPr lang="fr-FR" dirty="0"/>
              <a:t>correspond a la peur des places publiques et par extension à  des peurs de tout espace </a:t>
            </a:r>
            <a:r>
              <a:rPr lang="fr-FR" dirty="0" err="1"/>
              <a:t>vide,des</a:t>
            </a:r>
            <a:r>
              <a:rPr lang="fr-FR" dirty="0"/>
              <a:t> lieux fermés (claustrophobie), des transports en commun</a:t>
            </a:r>
            <a:r>
              <a:rPr lang="fr-FR" dirty="0" smtClean="0"/>
              <a:t>, des </a:t>
            </a:r>
            <a:r>
              <a:rPr lang="fr-FR" dirty="0"/>
              <a:t>foule, des salles de spectacle. </a:t>
            </a:r>
            <a:endParaRPr lang="fr-FR" dirty="0" smtClean="0"/>
          </a:p>
          <a:p>
            <a:pPr>
              <a:lnSpc>
                <a:spcPct val="150000"/>
              </a:lnSpc>
            </a:pPr>
            <a:r>
              <a:rPr lang="fr-FR" dirty="0" smtClean="0"/>
              <a:t>Le </a:t>
            </a:r>
            <a:r>
              <a:rPr lang="fr-FR" dirty="0"/>
              <a:t>sujet a peur de se séparer d'un lien sécurisant, qui correspond en général à son domicile</a:t>
            </a:r>
            <a:r>
              <a:rPr lang="fr-FR" dirty="0" smtClean="0"/>
              <a:t>, et </a:t>
            </a:r>
            <a:r>
              <a:rPr lang="fr-FR" dirty="0"/>
              <a:t>de ne pas être dans un lieu ou on peut lui porter </a:t>
            </a:r>
            <a:r>
              <a:rPr lang="fr-FR" dirty="0" smtClean="0"/>
              <a:t>secours.</a:t>
            </a:r>
          </a:p>
          <a:p>
            <a:pPr>
              <a:lnSpc>
                <a:spcPct val="150000"/>
              </a:lnSpc>
            </a:pPr>
            <a:r>
              <a:rPr lang="fr-FR" dirty="0" smtClean="0"/>
              <a:t>On </a:t>
            </a:r>
            <a:r>
              <a:rPr lang="fr-FR" dirty="0"/>
              <a:t>rapproche l'agoraphobie de l'angoisse de séparation d'avec les parents qui peut être retrouvée dans 20%  50% selon les auteurs dans les antécédents des   agora phobiques</a:t>
            </a:r>
            <a:r>
              <a:rPr lang="fr-FR" dirty="0" smtClean="0"/>
              <a:t>.</a:t>
            </a:r>
          </a:p>
          <a:p>
            <a:pPr>
              <a:lnSpc>
                <a:spcPct val="150000"/>
              </a:lnSpc>
            </a:pPr>
            <a:r>
              <a:rPr lang="fr-FR" dirty="0" smtClean="0"/>
              <a:t> </a:t>
            </a:r>
            <a:r>
              <a:rPr lang="fr-FR" dirty="0"/>
              <a:t>La sévérité de l'anxiété et la gravité des conduites d'évitement amènent certains sujets à devenir invalide dans leur vie sociale (confinement à domicile).</a:t>
            </a:r>
          </a:p>
          <a:p>
            <a:pPr>
              <a:lnSpc>
                <a:spcPct val="150000"/>
              </a:lnSpc>
            </a:pPr>
            <a:endParaRPr lang="fr-FR" dirty="0"/>
          </a:p>
        </p:txBody>
      </p:sp>
    </p:spTree>
    <p:extLst>
      <p:ext uri="{BB962C8B-B14F-4D97-AF65-F5344CB8AC3E}">
        <p14:creationId xmlns:p14="http://schemas.microsoft.com/office/powerpoint/2010/main" val="532003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71393"/>
          </a:xfrm>
        </p:spPr>
        <p:txBody>
          <a:bodyPr>
            <a:normAutofit/>
          </a:bodyPr>
          <a:lstStyle/>
          <a:p>
            <a:pPr algn="ctr"/>
            <a:r>
              <a:rPr lang="fr-FR" sz="4000" b="1" dirty="0" smtClean="0"/>
              <a:t>L'AGORAPHOBIE</a:t>
            </a:r>
            <a:endParaRPr lang="fr-FR" sz="4000" dirty="0"/>
          </a:p>
        </p:txBody>
      </p:sp>
      <p:sp>
        <p:nvSpPr>
          <p:cNvPr id="3" name="Espace réservé du contenu 2"/>
          <p:cNvSpPr>
            <a:spLocks noGrp="1"/>
          </p:cNvSpPr>
          <p:nvPr>
            <p:ph idx="1"/>
          </p:nvPr>
        </p:nvSpPr>
        <p:spPr>
          <a:xfrm>
            <a:off x="838200" y="1236518"/>
            <a:ext cx="10515600" cy="5164282"/>
          </a:xfrm>
        </p:spPr>
        <p:txBody>
          <a:bodyPr/>
          <a:lstStyle/>
          <a:p>
            <a:pPr marL="0" indent="0" algn="ctr">
              <a:buNone/>
            </a:pPr>
            <a:r>
              <a:rPr lang="fr-FR" b="1" dirty="0" smtClean="0"/>
              <a:t>Diagnostic</a:t>
            </a:r>
            <a:endParaRPr lang="fr-FR" dirty="0"/>
          </a:p>
          <a:p>
            <a:pPr lvl="0"/>
            <a:r>
              <a:rPr lang="fr-FR" dirty="0"/>
              <a:t>Survenue d'une anxiété phobique dans au moins deux situations: foule, endroit public, voyages, déplacements sans accompagnement.</a:t>
            </a:r>
          </a:p>
          <a:p>
            <a:pPr lvl="0"/>
            <a:r>
              <a:rPr lang="fr-FR" dirty="0"/>
              <a:t>Présence de symptôme anxieux psychique et physique directement liée à la confrontation ou à l'anticipation avec la situation phobogène.</a:t>
            </a:r>
          </a:p>
          <a:p>
            <a:pPr lvl="0"/>
            <a:r>
              <a:rPr lang="fr-FR" dirty="0"/>
              <a:t>Evitement des situations phobogènes.</a:t>
            </a:r>
          </a:p>
          <a:p>
            <a:r>
              <a:rPr lang="fr-FR" dirty="0"/>
              <a:t>L'agoraphobie peut s'associés ou non à un trouble panique; mais aussi à des états dépressifs, à des phobies sociales et d'autres symptômes névrotiques</a:t>
            </a:r>
          </a:p>
        </p:txBody>
      </p:sp>
    </p:spTree>
    <p:extLst>
      <p:ext uri="{BB962C8B-B14F-4D97-AF65-F5344CB8AC3E}">
        <p14:creationId xmlns:p14="http://schemas.microsoft.com/office/powerpoint/2010/main" val="3763234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33739"/>
          </a:xfrm>
        </p:spPr>
        <p:txBody>
          <a:bodyPr>
            <a:noAutofit/>
          </a:bodyPr>
          <a:lstStyle/>
          <a:p>
            <a:pPr algn="ctr"/>
            <a:r>
              <a:rPr lang="fr-FR" sz="3200" b="1" dirty="0"/>
              <a:t>LES PHOBIES </a:t>
            </a:r>
            <a:r>
              <a:rPr lang="fr-FR" sz="3200" b="1" dirty="0" smtClean="0"/>
              <a:t>SOCIALES</a:t>
            </a:r>
            <a:endParaRPr lang="fr-FR" sz="3200" b="1" dirty="0"/>
          </a:p>
        </p:txBody>
      </p:sp>
      <p:sp>
        <p:nvSpPr>
          <p:cNvPr id="3" name="Espace réservé du contenu 2"/>
          <p:cNvSpPr>
            <a:spLocks noGrp="1"/>
          </p:cNvSpPr>
          <p:nvPr>
            <p:ph idx="1"/>
          </p:nvPr>
        </p:nvSpPr>
        <p:spPr/>
        <p:txBody>
          <a:bodyPr/>
          <a:lstStyle/>
          <a:p>
            <a:r>
              <a:rPr lang="fr-FR" dirty="0" smtClean="0"/>
              <a:t>Peur </a:t>
            </a:r>
            <a:r>
              <a:rPr lang="fr-FR" dirty="0"/>
              <a:t>d'être soumis au regard de l'autre, présence d'une angoisse lors de certaines situations sociales: de parler en public</a:t>
            </a:r>
            <a:r>
              <a:rPr lang="fr-FR" dirty="0" smtClean="0"/>
              <a:t>, de </a:t>
            </a:r>
            <a:r>
              <a:rPr lang="fr-FR" dirty="0"/>
              <a:t>rougir en public (</a:t>
            </a:r>
            <a:r>
              <a:rPr lang="fr-FR" dirty="0" err="1"/>
              <a:t>eurotophobie</a:t>
            </a:r>
            <a:r>
              <a:rPr lang="fr-FR" dirty="0"/>
              <a:t>) rencontrer une personne du sexe opposé, aller aux toilettes</a:t>
            </a:r>
            <a:r>
              <a:rPr lang="fr-FR" dirty="0" smtClean="0"/>
              <a:t>, s'affirmer </a:t>
            </a:r>
            <a:r>
              <a:rPr lang="fr-FR" dirty="0"/>
              <a:t>en face des autres. C'est une peur d'être humilié et dévalorisé, mal jugé, mais la critique des troubles est possible..</a:t>
            </a:r>
          </a:p>
          <a:p>
            <a:r>
              <a:rPr lang="fr-FR" dirty="0"/>
              <a:t>Les phobies sociales entraînent toute un ensemble de stratégies d'évitement des situations redoutées et à l'extrême un confinement à domicile</a:t>
            </a:r>
          </a:p>
        </p:txBody>
      </p:sp>
    </p:spTree>
    <p:extLst>
      <p:ext uri="{BB962C8B-B14F-4D97-AF65-F5344CB8AC3E}">
        <p14:creationId xmlns:p14="http://schemas.microsoft.com/office/powerpoint/2010/main" val="366824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8089"/>
            <a:ext cx="10515600" cy="892175"/>
          </a:xfrm>
        </p:spPr>
        <p:txBody>
          <a:bodyPr/>
          <a:lstStyle/>
          <a:p>
            <a:pPr algn="ctr"/>
            <a:r>
              <a:rPr lang="fr-FR" b="1" u="sng" dirty="0" smtClean="0"/>
              <a:t> DEFINITION</a:t>
            </a:r>
            <a:endParaRPr lang="fr-FR" dirty="0"/>
          </a:p>
        </p:txBody>
      </p:sp>
      <p:sp>
        <p:nvSpPr>
          <p:cNvPr id="3" name="Espace réservé du contenu 2"/>
          <p:cNvSpPr>
            <a:spLocks noGrp="1"/>
          </p:cNvSpPr>
          <p:nvPr>
            <p:ph idx="1"/>
          </p:nvPr>
        </p:nvSpPr>
        <p:spPr>
          <a:xfrm>
            <a:off x="838200" y="1226127"/>
            <a:ext cx="10515600" cy="4950836"/>
          </a:xfrm>
        </p:spPr>
        <p:txBody>
          <a:bodyPr>
            <a:normAutofit lnSpcReduction="10000"/>
          </a:bodyPr>
          <a:lstStyle/>
          <a:p>
            <a:pPr marL="457200" lvl="1" indent="0">
              <a:buNone/>
            </a:pPr>
            <a:r>
              <a:rPr lang="fr-FR" dirty="0" smtClean="0"/>
              <a:t>Les </a:t>
            </a:r>
            <a:r>
              <a:rPr lang="fr-FR" dirty="0"/>
              <a:t>troubles névrotiques ont souvent été regroupés par les termes: troubles anxieux, anxiété névrotique, névroses, états névrotiques. Ce sont des manifestations fréquentes et variées ayant en commun la présence d'angoisse pathologique primaire. </a:t>
            </a:r>
            <a:endParaRPr lang="fr-FR" dirty="0" smtClean="0"/>
          </a:p>
          <a:p>
            <a:pPr marL="457200" lvl="1" indent="0">
              <a:buNone/>
            </a:pPr>
            <a:endParaRPr lang="fr-FR" dirty="0"/>
          </a:p>
          <a:p>
            <a:pPr marL="0" indent="0" algn="ctr">
              <a:buNone/>
            </a:pPr>
            <a:r>
              <a:rPr lang="fr-FR" dirty="0" smtClean="0"/>
              <a:t>	Les </a:t>
            </a:r>
            <a:r>
              <a:rPr lang="fr-FR" dirty="0"/>
              <a:t>troubles névrotiques sont des troubles mentaux:</a:t>
            </a:r>
          </a:p>
          <a:p>
            <a:pPr lvl="0"/>
            <a:r>
              <a:rPr lang="fr-FR" dirty="0"/>
              <a:t>d'expression psychique, somatique ou comportementale.</a:t>
            </a:r>
          </a:p>
          <a:p>
            <a:pPr lvl="0"/>
            <a:r>
              <a:rPr lang="fr-FR" dirty="0"/>
              <a:t>Sans étiologie organique démontrable </a:t>
            </a:r>
            <a:endParaRPr lang="fr-FR" dirty="0" smtClean="0"/>
          </a:p>
          <a:p>
            <a:pPr lvl="0"/>
            <a:r>
              <a:rPr lang="fr-FR" dirty="0" smtClean="0"/>
              <a:t>Ressentie </a:t>
            </a:r>
            <a:r>
              <a:rPr lang="fr-FR" dirty="0"/>
              <a:t>par le sujet comme indésirables (trouble </a:t>
            </a:r>
            <a:r>
              <a:rPr lang="fr-FR" dirty="0" err="1"/>
              <a:t>égodystonique</a:t>
            </a:r>
            <a:r>
              <a:rPr lang="fr-FR" dirty="0"/>
              <a:t>) et entraîne une souffrance psychique dont le sujet a conscience </a:t>
            </a:r>
            <a:endParaRPr lang="fr-FR" dirty="0" smtClean="0"/>
          </a:p>
          <a:p>
            <a:pPr lvl="0"/>
            <a:r>
              <a:rPr lang="fr-FR" dirty="0" smtClean="0"/>
              <a:t>Des </a:t>
            </a:r>
            <a:r>
              <a:rPr lang="fr-FR" dirty="0"/>
              <a:t>troubles qui ne perturbent pas ou peu, l'expérience de la réalité ni le sentiment d'identité.</a:t>
            </a:r>
          </a:p>
        </p:txBody>
      </p:sp>
    </p:spTree>
    <p:extLst>
      <p:ext uri="{BB962C8B-B14F-4D97-AF65-F5344CB8AC3E}">
        <p14:creationId xmlns:p14="http://schemas.microsoft.com/office/powerpoint/2010/main" val="3814012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120775"/>
          </a:xfrm>
        </p:spPr>
        <p:txBody>
          <a:bodyPr>
            <a:normAutofit/>
          </a:bodyPr>
          <a:lstStyle/>
          <a:p>
            <a:pPr algn="ctr"/>
            <a:r>
              <a:rPr lang="fr-FR" sz="3600" b="1" dirty="0"/>
              <a:t>LES PHOBIES SIMPLES</a:t>
            </a:r>
            <a:r>
              <a:rPr lang="fr-FR" sz="3600" dirty="0" smtClean="0"/>
              <a:t>.</a:t>
            </a:r>
            <a:endParaRPr lang="fr-FR" sz="3600" dirty="0"/>
          </a:p>
        </p:txBody>
      </p:sp>
      <p:sp>
        <p:nvSpPr>
          <p:cNvPr id="3" name="Espace réservé du contenu 2"/>
          <p:cNvSpPr>
            <a:spLocks noGrp="1"/>
          </p:cNvSpPr>
          <p:nvPr>
            <p:ph idx="1"/>
          </p:nvPr>
        </p:nvSpPr>
        <p:spPr/>
        <p:txBody>
          <a:bodyPr>
            <a:normAutofit fontScale="92500" lnSpcReduction="10000"/>
          </a:bodyPr>
          <a:lstStyle/>
          <a:p>
            <a:pPr>
              <a:lnSpc>
                <a:spcPct val="150000"/>
              </a:lnSpc>
            </a:pPr>
            <a:r>
              <a:rPr lang="fr-FR" dirty="0" smtClean="0"/>
              <a:t>Ce </a:t>
            </a:r>
            <a:r>
              <a:rPr lang="fr-FR" dirty="0"/>
              <a:t>sont des phobies simples parce que limitées à un objet ou une situation biens précise. Elle débute à l'adolescence, reste fixes, donnent parfois lieu à un état de panique. </a:t>
            </a:r>
            <a:endParaRPr lang="fr-FR" dirty="0" smtClean="0"/>
          </a:p>
          <a:p>
            <a:pPr>
              <a:lnSpc>
                <a:spcPct val="150000"/>
              </a:lnSpc>
            </a:pPr>
            <a:r>
              <a:rPr lang="fr-FR" dirty="0" smtClean="0"/>
              <a:t>Le </a:t>
            </a:r>
            <a:r>
              <a:rPr lang="fr-FR" dirty="0"/>
              <a:t>plus souvent le handicape est minime par un évitement peu invalidant. </a:t>
            </a:r>
            <a:endParaRPr lang="fr-FR" dirty="0" smtClean="0"/>
          </a:p>
          <a:p>
            <a:pPr>
              <a:lnSpc>
                <a:spcPct val="150000"/>
              </a:lnSpc>
            </a:pPr>
            <a:r>
              <a:rPr lang="fr-FR" dirty="0" smtClean="0"/>
              <a:t>Les </a:t>
            </a:r>
            <a:r>
              <a:rPr lang="fr-FR" dirty="0"/>
              <a:t>plus fréquentes sont les phobies des animaux. Il existe des phobies des maladies, du sang, des soins dentaires ,des examens. Phobies des endroits élevés; des espace clos (claustrophobies), de l'orage</a:t>
            </a:r>
            <a:r>
              <a:rPr lang="fr-FR" dirty="0" smtClean="0"/>
              <a:t>, de  </a:t>
            </a:r>
            <a:r>
              <a:rPr lang="fr-FR" dirty="0"/>
              <a:t>l'obscurité…</a:t>
            </a:r>
          </a:p>
          <a:p>
            <a:endParaRPr lang="fr-FR" dirty="0"/>
          </a:p>
        </p:txBody>
      </p:sp>
    </p:spTree>
    <p:extLst>
      <p:ext uri="{BB962C8B-B14F-4D97-AF65-F5344CB8AC3E}">
        <p14:creationId xmlns:p14="http://schemas.microsoft.com/office/powerpoint/2010/main" val="1454713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t>Diagnostic des troubles phobiques</a:t>
            </a:r>
            <a:r>
              <a:rPr lang="fr-FR" sz="3600" dirty="0"/>
              <a:t/>
            </a:r>
            <a:br>
              <a:rPr lang="fr-FR" sz="3600" dirty="0"/>
            </a:br>
            <a:endParaRPr lang="fr-FR" sz="3600" dirty="0"/>
          </a:p>
        </p:txBody>
      </p:sp>
      <p:sp>
        <p:nvSpPr>
          <p:cNvPr id="3" name="Espace réservé du contenu 2"/>
          <p:cNvSpPr>
            <a:spLocks noGrp="1"/>
          </p:cNvSpPr>
          <p:nvPr>
            <p:ph idx="1"/>
          </p:nvPr>
        </p:nvSpPr>
        <p:spPr/>
        <p:txBody>
          <a:bodyPr/>
          <a:lstStyle/>
          <a:p>
            <a:r>
              <a:rPr lang="fr-FR" dirty="0" smtClean="0"/>
              <a:t>Le </a:t>
            </a:r>
            <a:r>
              <a:rPr lang="fr-FR" dirty="0"/>
              <a:t>sujet se plaint d'évitement, </a:t>
            </a:r>
            <a:endParaRPr lang="fr-FR" dirty="0" smtClean="0"/>
          </a:p>
          <a:p>
            <a:r>
              <a:rPr lang="fr-FR" dirty="0" smtClean="0"/>
              <a:t>la </a:t>
            </a:r>
            <a:r>
              <a:rPr lang="fr-FR" dirty="0"/>
              <a:t>présence de l'objet </a:t>
            </a:r>
            <a:r>
              <a:rPr lang="fr-FR" dirty="0" smtClean="0"/>
              <a:t>déclenche </a:t>
            </a:r>
            <a:r>
              <a:rPr lang="fr-FR" dirty="0"/>
              <a:t>l'apparition de manifestations neurovégétatives: sueur, polypnée, tremblement, diarrhée</a:t>
            </a:r>
            <a:r>
              <a:rPr lang="fr-FR" dirty="0" smtClean="0"/>
              <a:t>...</a:t>
            </a:r>
          </a:p>
          <a:p>
            <a:r>
              <a:rPr lang="fr-FR" dirty="0" smtClean="0"/>
              <a:t>Il </a:t>
            </a:r>
            <a:r>
              <a:rPr lang="fr-FR" dirty="0"/>
              <a:t>recherche un objet rassurant ou une personne sécurisante (objet contra phobique</a:t>
            </a:r>
            <a:r>
              <a:rPr lang="fr-FR" dirty="0" smtClean="0"/>
              <a:t>)</a:t>
            </a:r>
            <a:endParaRPr lang="fr-FR" dirty="0"/>
          </a:p>
          <a:p>
            <a:endParaRPr lang="fr-FR" dirty="0"/>
          </a:p>
        </p:txBody>
      </p:sp>
    </p:spTree>
    <p:extLst>
      <p:ext uri="{BB962C8B-B14F-4D97-AF65-F5344CB8AC3E}">
        <p14:creationId xmlns:p14="http://schemas.microsoft.com/office/powerpoint/2010/main" val="3710386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81784"/>
          </a:xfrm>
        </p:spPr>
        <p:txBody>
          <a:bodyPr/>
          <a:lstStyle/>
          <a:p>
            <a:pPr algn="ctr"/>
            <a:r>
              <a:rPr lang="fr-FR" b="1" u="sng" dirty="0"/>
              <a:t>TRAITEMENT</a:t>
            </a:r>
            <a:r>
              <a:rPr lang="fr-FR" dirty="0" smtClean="0"/>
              <a:t>.</a:t>
            </a:r>
            <a:endParaRPr lang="fr-FR" dirty="0"/>
          </a:p>
        </p:txBody>
      </p:sp>
      <p:sp>
        <p:nvSpPr>
          <p:cNvPr id="3" name="Espace réservé du contenu 2"/>
          <p:cNvSpPr>
            <a:spLocks noGrp="1"/>
          </p:cNvSpPr>
          <p:nvPr>
            <p:ph idx="1"/>
          </p:nvPr>
        </p:nvSpPr>
        <p:spPr>
          <a:xfrm>
            <a:off x="838200" y="1465118"/>
            <a:ext cx="10515600" cy="5081155"/>
          </a:xfrm>
        </p:spPr>
        <p:txBody>
          <a:bodyPr>
            <a:normAutofit fontScale="92500" lnSpcReduction="10000"/>
          </a:bodyPr>
          <a:lstStyle/>
          <a:p>
            <a:pPr marL="0" indent="0">
              <a:buNone/>
            </a:pPr>
            <a:r>
              <a:rPr lang="fr-FR" b="1" dirty="0" smtClean="0"/>
              <a:t>	Biologique</a:t>
            </a:r>
            <a:r>
              <a:rPr lang="fr-FR" dirty="0"/>
              <a:t>: Dans les phobies avec attaque de panique les antidépresseurs sont très utiles </a:t>
            </a:r>
            <a:r>
              <a:rPr lang="fr-FR" dirty="0" err="1"/>
              <a:t>exp</a:t>
            </a:r>
            <a:r>
              <a:rPr lang="fr-FR" dirty="0"/>
              <a:t>: (</a:t>
            </a:r>
            <a:r>
              <a:rPr lang="fr-FR" dirty="0" err="1"/>
              <a:t>paroxétine</a:t>
            </a:r>
            <a:r>
              <a:rPr lang="fr-FR" dirty="0"/>
              <a:t>: </a:t>
            </a:r>
            <a:r>
              <a:rPr lang="fr-FR" dirty="0" err="1"/>
              <a:t>Déroxat</a:t>
            </a:r>
            <a:r>
              <a:rPr lang="fr-FR" dirty="0"/>
              <a:t>). Les bêtabloquants et les anxiolytiques peuvent également être utilisés.</a:t>
            </a:r>
          </a:p>
          <a:p>
            <a:pPr marL="0" indent="0">
              <a:buNone/>
            </a:pPr>
            <a:r>
              <a:rPr lang="fr-FR" b="1" dirty="0"/>
              <a:t>	</a:t>
            </a:r>
            <a:r>
              <a:rPr lang="fr-FR" b="1" dirty="0" smtClean="0"/>
              <a:t>Psychanalyse</a:t>
            </a:r>
            <a:r>
              <a:rPr lang="fr-FR" dirty="0"/>
              <a:t>: Lorsque les conditions sont réunies (</a:t>
            </a:r>
            <a:r>
              <a:rPr lang="fr-FR" dirty="0" err="1"/>
              <a:t>age</a:t>
            </a:r>
            <a:r>
              <a:rPr lang="fr-FR" dirty="0"/>
              <a:t>, autonomie, force du moi) les traitements à orientation analytique sont les mieux indiqués. Ils permettent au patient de clarifier l'origine des conflits en cause.</a:t>
            </a:r>
          </a:p>
          <a:p>
            <a:pPr marL="0" indent="0">
              <a:buNone/>
            </a:pPr>
            <a:r>
              <a:rPr lang="fr-FR" b="1" dirty="0" smtClean="0"/>
              <a:t>	Thérapie </a:t>
            </a:r>
            <a:r>
              <a:rPr lang="fr-FR" b="1" dirty="0" err="1"/>
              <a:t>cognitivo</a:t>
            </a:r>
            <a:r>
              <a:rPr lang="fr-FR" b="1" dirty="0"/>
              <a:t>-comportementale</a:t>
            </a:r>
            <a:r>
              <a:rPr lang="fr-FR" dirty="0" smtClean="0"/>
              <a:t>:</a:t>
            </a:r>
          </a:p>
          <a:p>
            <a:r>
              <a:rPr lang="fr-FR" dirty="0" smtClean="0"/>
              <a:t> </a:t>
            </a:r>
            <a:r>
              <a:rPr lang="fr-FR" dirty="0"/>
              <a:t>La désensibilisation systématique après une cure de relaxation: on expose progressivement le patients aux stimuli générateurs d'anxiété, ce qui entraîne le stimuli phobique à perdre peu à peu de ce caractère.</a:t>
            </a:r>
          </a:p>
          <a:p>
            <a:r>
              <a:rPr lang="fr-FR" dirty="0"/>
              <a:t>L'immersion ou l'implosion: le patient est placé soudainement dans des situations génératrices d'anxiété, il se produit alors une décharge anxieuse et de catécholamine qui va disparaître et permette une maîtrise de l'angoisse.</a:t>
            </a:r>
          </a:p>
          <a:p>
            <a:endParaRPr lang="fr-FR" dirty="0"/>
          </a:p>
        </p:txBody>
      </p:sp>
    </p:spTree>
    <p:extLst>
      <p:ext uri="{BB962C8B-B14F-4D97-AF65-F5344CB8AC3E}">
        <p14:creationId xmlns:p14="http://schemas.microsoft.com/office/powerpoint/2010/main" val="4180210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a:t>TROUBLES OBSESSIONNELS COMPULSIFS </a:t>
            </a:r>
            <a:r>
              <a:rPr lang="fr-FR" sz="4000" b="1" dirty="0" smtClean="0"/>
              <a:t>(TOC)</a:t>
            </a:r>
            <a:endParaRPr lang="fr-FR" sz="4000" dirty="0"/>
          </a:p>
        </p:txBody>
      </p:sp>
      <p:sp>
        <p:nvSpPr>
          <p:cNvPr id="3" name="Espace réservé du contenu 2"/>
          <p:cNvSpPr>
            <a:spLocks noGrp="1"/>
          </p:cNvSpPr>
          <p:nvPr>
            <p:ph idx="1"/>
          </p:nvPr>
        </p:nvSpPr>
        <p:spPr/>
        <p:txBody>
          <a:bodyPr/>
          <a:lstStyle/>
          <a:p>
            <a:r>
              <a:rPr lang="fr-FR" dirty="0" smtClean="0"/>
              <a:t>Chez </a:t>
            </a:r>
            <a:r>
              <a:rPr lang="fr-FR" dirty="0"/>
              <a:t>l'enfant comme chez </a:t>
            </a:r>
            <a:r>
              <a:rPr lang="fr-FR" dirty="0" smtClean="0"/>
              <a:t>l'adulte, la </a:t>
            </a:r>
            <a:r>
              <a:rPr lang="fr-FR" dirty="0"/>
              <a:t>prévalence du TOC est de 1 à 2% de la population générale avec une moyenne </a:t>
            </a:r>
            <a:r>
              <a:rPr lang="fr-FR" dirty="0" smtClean="0"/>
              <a:t>d'âge </a:t>
            </a:r>
            <a:r>
              <a:rPr lang="fr-FR" dirty="0"/>
              <a:t>à 10ans et une évolution le plus souvent chronique et progressive. </a:t>
            </a:r>
            <a:endParaRPr lang="fr-FR" dirty="0" smtClean="0"/>
          </a:p>
          <a:p>
            <a:r>
              <a:rPr lang="fr-FR" dirty="0" smtClean="0"/>
              <a:t>Il </a:t>
            </a:r>
            <a:r>
              <a:rPr lang="fr-FR" dirty="0"/>
              <a:t>associe de façon variable deux type de symptômes spécifiques: les obsessions et les compulsions. </a:t>
            </a:r>
            <a:endParaRPr lang="fr-FR" dirty="0" smtClean="0"/>
          </a:p>
          <a:p>
            <a:r>
              <a:rPr lang="fr-FR" dirty="0" smtClean="0"/>
              <a:t>Ce </a:t>
            </a:r>
            <a:r>
              <a:rPr lang="fr-FR" dirty="0"/>
              <a:t>trouble survient souvent sur une personnalité obsessionnelle marqué par  le doute, le retenu émotionnelle, perfectionnisme, vérification, amour de la précision, de l'exactitude, de la méticulosité, évitement de l'imprévu, du hasard, de l'aventure, souci de la propreté et d'hygiène, de l'asepsie, de la diététique….</a:t>
            </a:r>
          </a:p>
          <a:p>
            <a:endParaRPr lang="fr-FR" dirty="0"/>
          </a:p>
        </p:txBody>
      </p:sp>
    </p:spTree>
    <p:extLst>
      <p:ext uri="{BB962C8B-B14F-4D97-AF65-F5344CB8AC3E}">
        <p14:creationId xmlns:p14="http://schemas.microsoft.com/office/powerpoint/2010/main" val="1430064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8656"/>
          </a:xfrm>
        </p:spPr>
        <p:txBody>
          <a:bodyPr>
            <a:normAutofit/>
          </a:bodyPr>
          <a:lstStyle/>
          <a:p>
            <a:pPr algn="ctr"/>
            <a:r>
              <a:rPr lang="fr-FR" sz="3600" b="1" dirty="0"/>
              <a:t>TROUBLES OBSESSIONNELS COMPULSIFS (TOC)</a:t>
            </a:r>
            <a:endParaRPr lang="fr-FR" sz="3600" dirty="0"/>
          </a:p>
        </p:txBody>
      </p:sp>
      <p:sp>
        <p:nvSpPr>
          <p:cNvPr id="3" name="Espace réservé du contenu 2"/>
          <p:cNvSpPr>
            <a:spLocks noGrp="1"/>
          </p:cNvSpPr>
          <p:nvPr>
            <p:ph idx="1"/>
          </p:nvPr>
        </p:nvSpPr>
        <p:spPr>
          <a:xfrm>
            <a:off x="838200" y="1319645"/>
            <a:ext cx="10515600" cy="5091546"/>
          </a:xfrm>
        </p:spPr>
        <p:txBody>
          <a:bodyPr>
            <a:normAutofit fontScale="92500" lnSpcReduction="20000"/>
          </a:bodyPr>
          <a:lstStyle/>
          <a:p>
            <a:pPr marL="0" indent="0">
              <a:buNone/>
            </a:pPr>
            <a:r>
              <a:rPr lang="fr-FR" b="1" dirty="0" smtClean="0"/>
              <a:t>    Obsession</a:t>
            </a:r>
            <a:r>
              <a:rPr lang="fr-FR" dirty="0"/>
              <a:t>: se définit comme l'intrusion anxieuse dans le champ de la conscience, d'une idée, d'une image ou une représentation que le patient reconnaît comme émanent de sa propre activité psychique mais qui n'est pas sienne. Les obsessions absurdes s'imposent, se répètent malgré la lutte du patient pour les chasser de son esprit. Elles entraînent une anxiété et une souffrance importante.</a:t>
            </a:r>
          </a:p>
          <a:p>
            <a:pPr lvl="0"/>
            <a:r>
              <a:rPr lang="fr-FR" dirty="0"/>
              <a:t>obsessions idéatives: sont des ruminations mentales obsédantes, envahissant le champ de la pensée. Elles concernent une idée concrète (mot, chiffre, objet), ou abstraite (questionnement moral, métaphysique, religieux,) .</a:t>
            </a:r>
          </a:p>
          <a:p>
            <a:pPr lvl="0"/>
            <a:r>
              <a:rPr lang="fr-FR" dirty="0"/>
              <a:t>obsessions phobiques: crainte itératives d'un objet ou une situation en dehors de la  présence de ceux-ci (ce qui les distingues des phobies). Elles peuvent concerner  les microbes, la saleté… .</a:t>
            </a:r>
          </a:p>
          <a:p>
            <a:r>
              <a:rPr lang="fr-FR" dirty="0"/>
              <a:t>obsessions impulsives sont des crainte de commettre un acte ridicule, absurde, répréhensible (crime), amoral (</a:t>
            </a:r>
            <a:r>
              <a:rPr lang="fr-FR" dirty="0" err="1" smtClean="0"/>
              <a:t>obscénité,blasphème</a:t>
            </a:r>
            <a:r>
              <a:rPr lang="fr-FR" dirty="0"/>
              <a:t>)</a:t>
            </a:r>
          </a:p>
        </p:txBody>
      </p:sp>
    </p:spTree>
    <p:extLst>
      <p:ext uri="{BB962C8B-B14F-4D97-AF65-F5344CB8AC3E}">
        <p14:creationId xmlns:p14="http://schemas.microsoft.com/office/powerpoint/2010/main" val="4120159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92175"/>
          </a:xfrm>
        </p:spPr>
        <p:txBody>
          <a:bodyPr>
            <a:normAutofit/>
          </a:bodyPr>
          <a:lstStyle/>
          <a:p>
            <a:pPr algn="ctr"/>
            <a:r>
              <a:rPr lang="fr-FR" sz="3600" b="1" dirty="0"/>
              <a:t>TROUBLES OBSESSIONNELS COMPULSIFS (TOC)</a:t>
            </a:r>
            <a:endParaRPr lang="fr-FR" sz="3600" dirty="0"/>
          </a:p>
        </p:txBody>
      </p:sp>
      <p:sp>
        <p:nvSpPr>
          <p:cNvPr id="3" name="Espace réservé du contenu 2"/>
          <p:cNvSpPr>
            <a:spLocks noGrp="1"/>
          </p:cNvSpPr>
          <p:nvPr>
            <p:ph idx="1"/>
          </p:nvPr>
        </p:nvSpPr>
        <p:spPr>
          <a:xfrm>
            <a:off x="838200" y="1184564"/>
            <a:ext cx="10515600" cy="5205845"/>
          </a:xfrm>
        </p:spPr>
        <p:txBody>
          <a:bodyPr>
            <a:normAutofit lnSpcReduction="10000"/>
          </a:bodyPr>
          <a:lstStyle/>
          <a:p>
            <a:pPr marL="0" indent="0">
              <a:buNone/>
            </a:pPr>
            <a:r>
              <a:rPr lang="fr-FR" b="1" dirty="0" smtClean="0"/>
              <a:t>	Les </a:t>
            </a:r>
            <a:r>
              <a:rPr lang="fr-FR" b="1" dirty="0"/>
              <a:t>compulsions</a:t>
            </a:r>
            <a:r>
              <a:rPr lang="fr-FR" dirty="0"/>
              <a:t>: </a:t>
            </a:r>
            <a:endParaRPr lang="fr-FR" dirty="0" smtClean="0"/>
          </a:p>
          <a:p>
            <a:r>
              <a:rPr lang="fr-FR" dirty="0" smtClean="0"/>
              <a:t>Ce </a:t>
            </a:r>
            <a:r>
              <a:rPr lang="fr-FR" dirty="0"/>
              <a:t>sont des actes dont le sujet doit répéter, dont il reconnaît l'absurdité mais qu'il ne peut s'empêcher d'accomplir sous peine d'angoisse. Le patient se sent obligé d'exécuter pour conjurer les obsessions, diminuer le niveau d'anxiété ou dans l'espoir qu'elles puissent entraîner ou prévenir une situation ou un événement ( laver, compter, vérifier, accumuler, rectifier…).  </a:t>
            </a:r>
          </a:p>
          <a:p>
            <a:r>
              <a:rPr lang="fr-FR" dirty="0"/>
              <a:t>Chez l'adulte les troubles associent le plus souvent obsessions et compulsions, mais l'un et l'autre de ces éléments peuvent aussi être présents isolément: le patient reste toujours conscient du caractère absurde ou excessif de ses symptômes et cette autocritique le distingue des patients psychotiques chez lesquels ils peuvent également être présent</a:t>
            </a:r>
          </a:p>
        </p:txBody>
      </p:sp>
    </p:spTree>
    <p:extLst>
      <p:ext uri="{BB962C8B-B14F-4D97-AF65-F5344CB8AC3E}">
        <p14:creationId xmlns:p14="http://schemas.microsoft.com/office/powerpoint/2010/main" val="1260488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75302"/>
          </a:xfrm>
        </p:spPr>
        <p:txBody>
          <a:bodyPr/>
          <a:lstStyle/>
          <a:p>
            <a:r>
              <a:rPr lang="fr-FR" b="1" dirty="0"/>
              <a:t>TROUBLES OBSESSIONNELS COMPULSIFS (TOC)</a:t>
            </a:r>
            <a:endParaRPr lang="fr-FR" dirty="0"/>
          </a:p>
        </p:txBody>
      </p:sp>
      <p:sp>
        <p:nvSpPr>
          <p:cNvPr id="3" name="Espace réservé du contenu 2"/>
          <p:cNvSpPr>
            <a:spLocks noGrp="1"/>
          </p:cNvSpPr>
          <p:nvPr>
            <p:ph idx="1"/>
          </p:nvPr>
        </p:nvSpPr>
        <p:spPr>
          <a:xfrm>
            <a:off x="838200" y="1444336"/>
            <a:ext cx="10515600" cy="4732627"/>
          </a:xfrm>
        </p:spPr>
        <p:txBody>
          <a:bodyPr/>
          <a:lstStyle/>
          <a:p>
            <a:pPr marL="0" indent="0">
              <a:buNone/>
            </a:pPr>
            <a:r>
              <a:rPr lang="fr-FR" b="1" dirty="0"/>
              <a:t>L'évolution</a:t>
            </a:r>
            <a:r>
              <a:rPr lang="fr-FR" dirty="0"/>
              <a:t>: </a:t>
            </a:r>
            <a:endParaRPr lang="fr-FR" dirty="0" smtClean="0"/>
          </a:p>
          <a:p>
            <a:r>
              <a:rPr lang="fr-FR" dirty="0" smtClean="0"/>
              <a:t>est </a:t>
            </a:r>
            <a:r>
              <a:rPr lang="fr-FR" dirty="0"/>
              <a:t>souvent chronique; revêtent parfois des formes invalidantes. </a:t>
            </a:r>
            <a:endParaRPr lang="fr-FR" dirty="0" smtClean="0"/>
          </a:p>
          <a:p>
            <a:r>
              <a:rPr lang="fr-FR" dirty="0" smtClean="0"/>
              <a:t>Des </a:t>
            </a:r>
            <a:r>
              <a:rPr lang="fr-FR" dirty="0"/>
              <a:t>états dépressifs peuvent compliquer le </a:t>
            </a:r>
            <a:r>
              <a:rPr lang="fr-FR" dirty="0" smtClean="0"/>
              <a:t>trouble</a:t>
            </a:r>
          </a:p>
          <a:p>
            <a:r>
              <a:rPr lang="fr-FR" dirty="0" smtClean="0"/>
              <a:t>1/3 </a:t>
            </a:r>
            <a:r>
              <a:rPr lang="fr-FR" dirty="0"/>
              <a:t>des patients guérissent, 1/3 s'améliorent ou ont des troubles intermittents, 1/3 des patients voient leurs troubles s'aggraver</a:t>
            </a:r>
          </a:p>
        </p:txBody>
      </p:sp>
    </p:spTree>
    <p:extLst>
      <p:ext uri="{BB962C8B-B14F-4D97-AF65-F5344CB8AC3E}">
        <p14:creationId xmlns:p14="http://schemas.microsoft.com/office/powerpoint/2010/main" val="322940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099993"/>
          </a:xfrm>
        </p:spPr>
        <p:txBody>
          <a:bodyPr>
            <a:normAutofit/>
          </a:bodyPr>
          <a:lstStyle/>
          <a:p>
            <a:pPr algn="ctr"/>
            <a:r>
              <a:rPr lang="fr-FR" sz="3200" b="1" dirty="0"/>
              <a:t>TROUBLES OBSESSIONNELS COMPULSIFS (TOC)</a:t>
            </a:r>
            <a:endParaRPr lang="fr-FR" sz="3200" dirty="0"/>
          </a:p>
        </p:txBody>
      </p:sp>
      <p:sp>
        <p:nvSpPr>
          <p:cNvPr id="3" name="Espace réservé du contenu 2"/>
          <p:cNvSpPr>
            <a:spLocks noGrp="1"/>
          </p:cNvSpPr>
          <p:nvPr>
            <p:ph idx="1"/>
          </p:nvPr>
        </p:nvSpPr>
        <p:spPr>
          <a:xfrm>
            <a:off x="838200" y="1226127"/>
            <a:ext cx="10515600" cy="5361710"/>
          </a:xfrm>
        </p:spPr>
        <p:txBody>
          <a:bodyPr>
            <a:normAutofit fontScale="92500"/>
          </a:bodyPr>
          <a:lstStyle/>
          <a:p>
            <a:pPr marL="0" indent="0" algn="ctr">
              <a:buNone/>
            </a:pPr>
            <a:r>
              <a:rPr lang="fr-FR" b="1" dirty="0" smtClean="0"/>
              <a:t>	Traitement</a:t>
            </a:r>
            <a:endParaRPr lang="fr-FR" dirty="0"/>
          </a:p>
          <a:p>
            <a:pPr lvl="0"/>
            <a:r>
              <a:rPr lang="fr-FR" dirty="0"/>
              <a:t>Traitement biologique: les antidépresseurs (</a:t>
            </a:r>
            <a:r>
              <a:rPr lang="fr-FR" dirty="0" err="1"/>
              <a:t>clomipramine</a:t>
            </a:r>
            <a:r>
              <a:rPr lang="fr-FR" dirty="0"/>
              <a:t>, </a:t>
            </a:r>
            <a:r>
              <a:rPr lang="fr-FR" dirty="0" err="1"/>
              <a:t>fluvoxamine</a:t>
            </a:r>
            <a:r>
              <a:rPr lang="fr-FR" dirty="0"/>
              <a:t>, </a:t>
            </a:r>
            <a:r>
              <a:rPr lang="fr-FR" dirty="0" err="1"/>
              <a:t>fluoxétine</a:t>
            </a:r>
            <a:r>
              <a:rPr lang="fr-FR" dirty="0"/>
              <a:t>,..) souvent de forte dose sont utilisés (75 à 300mg d'</a:t>
            </a:r>
            <a:r>
              <a:rPr lang="fr-FR" dirty="0" err="1"/>
              <a:t>Anafranil</a:t>
            </a:r>
            <a:r>
              <a:rPr lang="fr-FR" dirty="0"/>
              <a:t> ou 20 à 100mg de </a:t>
            </a:r>
            <a:r>
              <a:rPr lang="fr-FR" dirty="0" err="1"/>
              <a:t>Prosac</a:t>
            </a:r>
            <a:r>
              <a:rPr lang="fr-FR" dirty="0"/>
              <a:t>. D'autre psychotropes sont utilisés: benzodiazépines, neuroleptiques sédatifs. La durée du traitement varie entre 6 et 18 mois.</a:t>
            </a:r>
          </a:p>
          <a:p>
            <a:pPr lvl="0"/>
            <a:r>
              <a:rPr lang="fr-FR" dirty="0"/>
              <a:t>Thérapies </a:t>
            </a:r>
            <a:r>
              <a:rPr lang="fr-FR" dirty="0" err="1"/>
              <a:t>cognitivo</a:t>
            </a:r>
            <a:r>
              <a:rPr lang="fr-FR" dirty="0"/>
              <a:t>-comportementales: exposition avec prévention de la réponse la technique permet d'exposer le patient au situation provoquant l'anxiété, d'autre part, de prévenir l'apparition des rituels ou des comportements d'évitements. La thérapie cognitive permet de renforcer les résultats thérapeutiques en améliorant la prise en charge des dépressifs et des patients présentant des obsessions </a:t>
            </a:r>
            <a:r>
              <a:rPr lang="fr-FR" dirty="0" err="1"/>
              <a:t>prévalents</a:t>
            </a:r>
            <a:r>
              <a:rPr lang="fr-FR" dirty="0"/>
              <a:t>.</a:t>
            </a:r>
          </a:p>
          <a:p>
            <a:r>
              <a:rPr lang="fr-FR" dirty="0"/>
              <a:t>Psychothérapie analytique et psychanalyse: ce traitement log reste l'indication des personnalités obsessionnelles</a:t>
            </a:r>
          </a:p>
        </p:txBody>
      </p:sp>
    </p:spTree>
    <p:extLst>
      <p:ext uri="{BB962C8B-B14F-4D97-AF65-F5344CB8AC3E}">
        <p14:creationId xmlns:p14="http://schemas.microsoft.com/office/powerpoint/2010/main" val="881653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t>ETATS DE STRESS POST-TRAUMATIQUE (PTSD):  </a:t>
            </a:r>
            <a:endParaRPr lang="fr-FR" sz="3600" dirty="0"/>
          </a:p>
        </p:txBody>
      </p:sp>
      <p:sp>
        <p:nvSpPr>
          <p:cNvPr id="3" name="Espace réservé du contenu 2"/>
          <p:cNvSpPr>
            <a:spLocks noGrp="1"/>
          </p:cNvSpPr>
          <p:nvPr>
            <p:ph idx="1"/>
          </p:nvPr>
        </p:nvSpPr>
        <p:spPr/>
        <p:txBody>
          <a:bodyPr>
            <a:normAutofit lnSpcReduction="10000"/>
          </a:bodyPr>
          <a:lstStyle/>
          <a:p>
            <a:r>
              <a:rPr lang="fr-FR" dirty="0" smtClean="0"/>
              <a:t>Les </a:t>
            </a:r>
            <a:r>
              <a:rPr lang="fr-FR" dirty="0"/>
              <a:t>troubles consistent en une répétition du vécu d'un évènement traumatisant, en général violant et soudain et d'une réorganisation caractéristique de la personnalité. Ces événement traumatisants (catastrophe naturelle ou humaine: tremblement de terre</a:t>
            </a:r>
            <a:r>
              <a:rPr lang="fr-FR" dirty="0" smtClean="0"/>
              <a:t>, accident </a:t>
            </a:r>
            <a:r>
              <a:rPr lang="fr-FR" dirty="0"/>
              <a:t>grave</a:t>
            </a:r>
            <a:r>
              <a:rPr lang="fr-FR" dirty="0" smtClean="0"/>
              <a:t>, guerre</a:t>
            </a:r>
            <a:r>
              <a:rPr lang="fr-FR" dirty="0"/>
              <a:t>, mort </a:t>
            </a:r>
            <a:r>
              <a:rPr lang="fr-FR" dirty="0" smtClean="0"/>
              <a:t>violente, menace </a:t>
            </a:r>
            <a:r>
              <a:rPr lang="fr-FR" dirty="0"/>
              <a:t>de mort</a:t>
            </a:r>
            <a:r>
              <a:rPr lang="fr-FR" dirty="0" smtClean="0"/>
              <a:t>, torture, viol</a:t>
            </a:r>
            <a:r>
              <a:rPr lang="fr-FR" dirty="0"/>
              <a:t>…) précèdent de quelques semaines à quelques mois l'apparition des troubles.</a:t>
            </a:r>
          </a:p>
          <a:p>
            <a:r>
              <a:rPr lang="fr-FR" dirty="0"/>
              <a:t>Le traitement repose sur la verbalisation pendant la période qui sépare le traumatisme de l'apparition des troubles. Une fois les troubles déclarés le traitement sera; l'hypnose ou la narcose (abréaction salvatrice); psychothérapie </a:t>
            </a:r>
            <a:r>
              <a:rPr lang="fr-FR" dirty="0" err="1"/>
              <a:t>cognitivo</a:t>
            </a:r>
            <a:r>
              <a:rPr lang="fr-FR" dirty="0"/>
              <a:t>-comportementale; psychothérapie de soutien et parfois psychothérapie analytique</a:t>
            </a:r>
          </a:p>
        </p:txBody>
      </p:sp>
    </p:spTree>
    <p:extLst>
      <p:ext uri="{BB962C8B-B14F-4D97-AF65-F5344CB8AC3E}">
        <p14:creationId xmlns:p14="http://schemas.microsoft.com/office/powerpoint/2010/main" val="239054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t>NEVROSE HYSTERIQUE (TROOUBLES CONVERSIFS</a:t>
            </a:r>
            <a:r>
              <a:rPr lang="fr-FR" sz="3600" b="1" dirty="0" smtClean="0"/>
              <a:t>)</a:t>
            </a:r>
            <a:endParaRPr lang="fr-FR" sz="3600" dirty="0"/>
          </a:p>
        </p:txBody>
      </p:sp>
      <p:sp>
        <p:nvSpPr>
          <p:cNvPr id="3" name="Espace réservé du contenu 2"/>
          <p:cNvSpPr>
            <a:spLocks noGrp="1"/>
          </p:cNvSpPr>
          <p:nvPr>
            <p:ph idx="1"/>
          </p:nvPr>
        </p:nvSpPr>
        <p:spPr>
          <a:xfrm>
            <a:off x="838200" y="1548246"/>
            <a:ext cx="10515600" cy="4925290"/>
          </a:xfrm>
        </p:spPr>
        <p:txBody>
          <a:bodyPr>
            <a:normAutofit lnSpcReduction="10000"/>
          </a:bodyPr>
          <a:lstStyle/>
          <a:p>
            <a:r>
              <a:rPr lang="fr-FR" dirty="0" smtClean="0"/>
              <a:t>Le </a:t>
            </a:r>
            <a:r>
              <a:rPr lang="fr-FR" dirty="0"/>
              <a:t>névrose hystérique est l'une des pathologies qui suscité le plus de controverses et de remises en cause aussi bien dans le domaine médical que psychiatrique. </a:t>
            </a:r>
            <a:endParaRPr lang="fr-FR" dirty="0" smtClean="0"/>
          </a:p>
          <a:p>
            <a:r>
              <a:rPr lang="fr-FR" dirty="0" smtClean="0"/>
              <a:t>Le </a:t>
            </a:r>
            <a:r>
              <a:rPr lang="fr-FR" dirty="0"/>
              <a:t>terme hystérie vient du mot grec "</a:t>
            </a:r>
            <a:r>
              <a:rPr lang="fr-FR" dirty="0" err="1"/>
              <a:t>hystéria</a:t>
            </a:r>
            <a:r>
              <a:rPr lang="fr-FR" dirty="0"/>
              <a:t>" qui signifie matrice, parce que a l'époque de l'Égypte ancienne on pensait qu'il existé une relation entre la matrice et cette pathologie (migration de l'utérus à travers le </a:t>
            </a:r>
            <a:r>
              <a:rPr lang="fr-FR" dirty="0" smtClean="0"/>
              <a:t>corps. </a:t>
            </a:r>
          </a:p>
          <a:p>
            <a:r>
              <a:rPr lang="fr-FR" dirty="0" smtClean="0"/>
              <a:t>Dans </a:t>
            </a:r>
            <a:r>
              <a:rPr lang="fr-FR" dirty="0"/>
              <a:t>le DSM il y'a eu disparition du concept d'hystérie et éclatement de son contenu dont on trouve la plus grande partie dans le chapitre des troubles </a:t>
            </a:r>
            <a:r>
              <a:rPr lang="fr-FR" dirty="0" err="1"/>
              <a:t>somatoformes</a:t>
            </a:r>
            <a:r>
              <a:rPr lang="fr-FR" dirty="0"/>
              <a:t> regroupé  dans la section "</a:t>
            </a:r>
            <a:r>
              <a:rPr lang="fr-FR" b="1" dirty="0"/>
              <a:t>conversion</a:t>
            </a:r>
            <a:r>
              <a:rPr lang="fr-FR" dirty="0"/>
              <a:t>" ou sont exposés les symptômes sur le mode habituel de la description des  conversions hystériques et de la "personnalité histrionique".</a:t>
            </a:r>
          </a:p>
          <a:p>
            <a:endParaRPr lang="fr-FR" dirty="0"/>
          </a:p>
        </p:txBody>
      </p:sp>
    </p:spTree>
    <p:extLst>
      <p:ext uri="{BB962C8B-B14F-4D97-AF65-F5344CB8AC3E}">
        <p14:creationId xmlns:p14="http://schemas.microsoft.com/office/powerpoint/2010/main" val="4923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42793"/>
          </a:xfrm>
        </p:spPr>
        <p:txBody>
          <a:bodyPr>
            <a:normAutofit fontScale="90000"/>
          </a:bodyPr>
          <a:lstStyle/>
          <a:p>
            <a:pPr algn="ctr"/>
            <a:r>
              <a:rPr lang="fr-FR" b="1" u="sng" dirty="0" smtClean="0"/>
              <a:t>HISTORIQUE</a:t>
            </a:r>
            <a:r>
              <a:rPr lang="fr-FR" dirty="0" smtClean="0"/>
              <a:t>.</a:t>
            </a:r>
            <a:br>
              <a:rPr lang="fr-FR" dirty="0" smtClean="0"/>
            </a:br>
            <a:endParaRPr lang="fr-FR" dirty="0"/>
          </a:p>
        </p:txBody>
      </p:sp>
      <p:sp>
        <p:nvSpPr>
          <p:cNvPr id="3" name="Espace réservé du contenu 2"/>
          <p:cNvSpPr>
            <a:spLocks noGrp="1"/>
          </p:cNvSpPr>
          <p:nvPr>
            <p:ph idx="1"/>
          </p:nvPr>
        </p:nvSpPr>
        <p:spPr>
          <a:xfrm>
            <a:off x="838200" y="1007918"/>
            <a:ext cx="10515600" cy="5579918"/>
          </a:xfrm>
        </p:spPr>
        <p:txBody>
          <a:bodyPr>
            <a:normAutofit fontScale="92500"/>
          </a:bodyPr>
          <a:lstStyle/>
          <a:p>
            <a:r>
              <a:rPr lang="fr-FR" dirty="0" smtClean="0"/>
              <a:t>Utilise </a:t>
            </a:r>
            <a:r>
              <a:rPr lang="fr-FR" dirty="0"/>
              <a:t>par WILLIAM CULLEN pour la première fois en 1769, le terme névrose était utilisé dés le XIX siècle pour désigner des maladies sans lésions organiques puis PINEL a introduit l'étiologie morale des névrose. </a:t>
            </a:r>
            <a:endParaRPr lang="fr-FR" dirty="0" smtClean="0"/>
          </a:p>
          <a:p>
            <a:r>
              <a:rPr lang="fr-FR" dirty="0" smtClean="0"/>
              <a:t>L'école </a:t>
            </a:r>
            <a:r>
              <a:rPr lang="fr-FR" dirty="0"/>
              <a:t>psychanalytique (freudienne) classe les névrose en 04 entités: névrose d'angoisse, phobique, hystérique et obsessionnelle.</a:t>
            </a:r>
          </a:p>
          <a:p>
            <a:r>
              <a:rPr lang="fr-FR" dirty="0"/>
              <a:t>La classification Nord-Américaine du DSM III en 1980 marquait un tournant</a:t>
            </a:r>
            <a:r>
              <a:rPr lang="fr-FR" dirty="0" smtClean="0"/>
              <a:t>, le </a:t>
            </a:r>
            <a:r>
              <a:rPr lang="fr-FR" dirty="0"/>
              <a:t>mot névrose est considéré comme imprécis et a été remplacé par "trouble névrotique" ( troubles anxieux, troubles </a:t>
            </a:r>
            <a:r>
              <a:rPr lang="fr-FR" dirty="0" err="1"/>
              <a:t>somatoformes</a:t>
            </a:r>
            <a:r>
              <a:rPr lang="fr-FR" dirty="0"/>
              <a:t>, troubles factices</a:t>
            </a:r>
            <a:r>
              <a:rPr lang="fr-FR" dirty="0" smtClean="0"/>
              <a:t>, troubles </a:t>
            </a:r>
            <a:r>
              <a:rPr lang="fr-FR" dirty="0"/>
              <a:t>dissociatifs</a:t>
            </a:r>
            <a:r>
              <a:rPr lang="fr-FR" dirty="0" smtClean="0"/>
              <a:t>.)</a:t>
            </a:r>
          </a:p>
          <a:p>
            <a:r>
              <a:rPr lang="fr-FR" dirty="0" smtClean="0"/>
              <a:t>DSMIV: Troubles anxieux: trouble anxiété généralisée, trouble panique, trouble obsessionnel compulsifs, troubles phobique	, état de stress post-traumatique</a:t>
            </a:r>
          </a:p>
          <a:p>
            <a:r>
              <a:rPr lang="fr-FR" dirty="0" smtClean="0"/>
              <a:t>DSM5: disparition du TOC et du PTSD du chapitre des troubles anxieux</a:t>
            </a:r>
            <a:endParaRPr lang="fr-FR" dirty="0"/>
          </a:p>
        </p:txBody>
      </p:sp>
    </p:spTree>
    <p:extLst>
      <p:ext uri="{BB962C8B-B14F-4D97-AF65-F5344CB8AC3E}">
        <p14:creationId xmlns:p14="http://schemas.microsoft.com/office/powerpoint/2010/main" val="11011783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75302"/>
          </a:xfrm>
        </p:spPr>
        <p:txBody>
          <a:bodyPr>
            <a:normAutofit/>
          </a:bodyPr>
          <a:lstStyle/>
          <a:p>
            <a:pPr algn="ctr"/>
            <a:r>
              <a:rPr lang="fr-FR" sz="4000" b="1" dirty="0" smtClean="0"/>
              <a:t>TROOUBLES CONVERSIFS</a:t>
            </a:r>
            <a:endParaRPr lang="fr-FR" sz="4000" dirty="0"/>
          </a:p>
        </p:txBody>
      </p:sp>
      <p:sp>
        <p:nvSpPr>
          <p:cNvPr id="3" name="Espace réservé du contenu 2"/>
          <p:cNvSpPr>
            <a:spLocks noGrp="1"/>
          </p:cNvSpPr>
          <p:nvPr>
            <p:ph idx="1"/>
          </p:nvPr>
        </p:nvSpPr>
        <p:spPr>
          <a:xfrm>
            <a:off x="838200" y="1111827"/>
            <a:ext cx="10515600" cy="5257800"/>
          </a:xfrm>
        </p:spPr>
        <p:txBody>
          <a:bodyPr/>
          <a:lstStyle/>
          <a:p>
            <a:pPr marL="0" indent="0" algn="ctr">
              <a:buNone/>
            </a:pPr>
            <a:r>
              <a:rPr lang="fr-FR" b="1" dirty="0" smtClean="0"/>
              <a:t>	Clinque</a:t>
            </a:r>
          </a:p>
          <a:p>
            <a:pPr marL="0" indent="0">
              <a:buNone/>
            </a:pPr>
            <a:r>
              <a:rPr lang="fr-FR" dirty="0" smtClean="0"/>
              <a:t>est </a:t>
            </a:r>
            <a:r>
              <a:rPr lang="fr-FR" dirty="0"/>
              <a:t>faite essentiellement de manifestations de conversion ( c'est un mécanisme de défense permettent d'exprimer symboliquement des idées refoulées par des symptômes somatiques (exemple paralysie d'une main ou perte d'une fonction sensorielle…).</a:t>
            </a:r>
          </a:p>
          <a:p>
            <a:pPr marL="0" indent="0" algn="ctr">
              <a:buNone/>
            </a:pPr>
            <a:r>
              <a:rPr lang="fr-FR" b="1" dirty="0" smtClean="0"/>
              <a:t>	A- symptôme </a:t>
            </a:r>
            <a:r>
              <a:rPr lang="fr-FR" b="1" dirty="0"/>
              <a:t>de conversion somatique</a:t>
            </a:r>
            <a:r>
              <a:rPr lang="fr-FR" dirty="0"/>
              <a:t>:</a:t>
            </a:r>
          </a:p>
          <a:p>
            <a:pPr marL="514350" lvl="0" indent="-514350">
              <a:buFont typeface="+mj-lt"/>
              <a:buAutoNum type="arabicPeriod"/>
            </a:pPr>
            <a:r>
              <a:rPr lang="fr-FR" b="1" dirty="0"/>
              <a:t>Manifestations aigues</a:t>
            </a:r>
            <a:r>
              <a:rPr lang="fr-FR" dirty="0"/>
              <a:t>: crise d'agitation, spasmophilie, lipothymies, crise d'allure convulsive</a:t>
            </a:r>
            <a:r>
              <a:rPr lang="fr-FR" dirty="0" smtClean="0"/>
              <a:t>, crise </a:t>
            </a:r>
            <a:r>
              <a:rPr lang="fr-FR" dirty="0"/>
              <a:t>extrapyramidale (accès de hoquets</a:t>
            </a:r>
            <a:r>
              <a:rPr lang="fr-FR" dirty="0" smtClean="0"/>
              <a:t>, de </a:t>
            </a:r>
            <a:r>
              <a:rPr lang="fr-FR" dirty="0"/>
              <a:t>bâillements</a:t>
            </a:r>
            <a:r>
              <a:rPr lang="fr-FR" dirty="0" smtClean="0"/>
              <a:t>, d'éternuements </a:t>
            </a:r>
            <a:r>
              <a:rPr lang="fr-FR" dirty="0"/>
              <a:t>de crise de rires ou de pleurs incoercibles, tremblement); les accès </a:t>
            </a:r>
            <a:r>
              <a:rPr lang="fr-FR" dirty="0" smtClean="0"/>
              <a:t>léthargiques </a:t>
            </a:r>
            <a:r>
              <a:rPr lang="fr-FR" dirty="0"/>
              <a:t>d'allure comateuse; les accès cataleptiques rare associent une suspension totale de l'activité motrice volontaire avec un état de contracture.</a:t>
            </a:r>
          </a:p>
          <a:p>
            <a:endParaRPr lang="fr-FR" dirty="0"/>
          </a:p>
        </p:txBody>
      </p:sp>
    </p:spTree>
    <p:extLst>
      <p:ext uri="{BB962C8B-B14F-4D97-AF65-F5344CB8AC3E}">
        <p14:creationId xmlns:p14="http://schemas.microsoft.com/office/powerpoint/2010/main" val="204394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4291" y="94961"/>
            <a:ext cx="10515600" cy="705139"/>
          </a:xfrm>
        </p:spPr>
        <p:txBody>
          <a:bodyPr>
            <a:normAutofit/>
          </a:bodyPr>
          <a:lstStyle/>
          <a:p>
            <a:pPr algn="ctr"/>
            <a:r>
              <a:rPr lang="fr-FR" sz="3600" b="1" dirty="0"/>
              <a:t>TROOUBLES CONVERSIFS</a:t>
            </a:r>
            <a:endParaRPr lang="fr-FR" sz="3600" dirty="0"/>
          </a:p>
        </p:txBody>
      </p:sp>
      <p:sp>
        <p:nvSpPr>
          <p:cNvPr id="3" name="Espace réservé du contenu 2"/>
          <p:cNvSpPr>
            <a:spLocks noGrp="1"/>
          </p:cNvSpPr>
          <p:nvPr>
            <p:ph idx="1"/>
          </p:nvPr>
        </p:nvSpPr>
        <p:spPr>
          <a:xfrm>
            <a:off x="838200" y="987136"/>
            <a:ext cx="10515600" cy="5766955"/>
          </a:xfrm>
        </p:spPr>
        <p:txBody>
          <a:bodyPr>
            <a:normAutofit fontScale="85000" lnSpcReduction="20000"/>
          </a:bodyPr>
          <a:lstStyle/>
          <a:p>
            <a:pPr marL="0" lvl="0" indent="0">
              <a:buNone/>
            </a:pPr>
            <a:r>
              <a:rPr lang="fr-FR" b="1" dirty="0" smtClean="0"/>
              <a:t>2</a:t>
            </a:r>
            <a:r>
              <a:rPr lang="fr-FR" b="1" dirty="0"/>
              <a:t> </a:t>
            </a:r>
            <a:r>
              <a:rPr lang="fr-FR" b="1" dirty="0" smtClean="0"/>
              <a:t>.   Manifestations </a:t>
            </a:r>
            <a:r>
              <a:rPr lang="fr-FR" b="1" dirty="0"/>
              <a:t>durables </a:t>
            </a:r>
            <a:r>
              <a:rPr lang="fr-FR" dirty="0"/>
              <a:t>sont des atteintes fonctionnelles partielles ou totales des organes de la vie de relation (motricité, sensibilité, sensorialité,…)</a:t>
            </a:r>
          </a:p>
          <a:p>
            <a:pPr lvl="0"/>
            <a:r>
              <a:rPr lang="fr-FR" dirty="0"/>
              <a:t>Trouble de la motricité: </a:t>
            </a:r>
            <a:r>
              <a:rPr lang="fr-FR" dirty="0" smtClean="0"/>
              <a:t>astasie-abasie </a:t>
            </a:r>
            <a:r>
              <a:rPr lang="fr-FR" dirty="0"/>
              <a:t>(incapacité de la station debout et de la marche); paralysie et contracture ne respectant pas la systématisation anatomique (monoplégie, hémiplégie, paralysie d'une main ou d'un membre…); mouvements anormaux (tics, tremblement mouvements </a:t>
            </a:r>
            <a:r>
              <a:rPr lang="fr-FR" dirty="0" smtClean="0"/>
              <a:t>choréiques..).</a:t>
            </a:r>
            <a:endParaRPr lang="fr-FR" dirty="0"/>
          </a:p>
          <a:p>
            <a:pPr lvl="0"/>
            <a:r>
              <a:rPr lang="fr-FR" dirty="0"/>
              <a:t>Les atteintes sensitives: </a:t>
            </a:r>
            <a:r>
              <a:rPr lang="fr-FR" u="sng" dirty="0"/>
              <a:t>anesthésie</a:t>
            </a:r>
            <a:r>
              <a:rPr lang="fr-FR" dirty="0"/>
              <a:t> très variables dans leur localisation touchant une partie du corps ou toute un hémicorps, s'associe souvent au atteintes motrice;      </a:t>
            </a:r>
            <a:r>
              <a:rPr lang="fr-FR" u="sng" dirty="0"/>
              <a:t>hyperesthésie</a:t>
            </a:r>
            <a:r>
              <a:rPr lang="fr-FR" dirty="0"/>
              <a:t> (zone ovarienne, buccale, pharyngée, vaginale) ; </a:t>
            </a:r>
            <a:r>
              <a:rPr lang="fr-FR" u="sng" dirty="0"/>
              <a:t>algies</a:t>
            </a:r>
            <a:r>
              <a:rPr lang="fr-FR" dirty="0"/>
              <a:t> fréquentes (céphalée, migraine, douleur cervicale…).</a:t>
            </a:r>
          </a:p>
          <a:p>
            <a:pPr lvl="0"/>
            <a:r>
              <a:rPr lang="fr-FR" dirty="0"/>
              <a:t>atteintes sensorielles: troubles visuels très fréquent (cécité, scotome); surdité surtout après un choc émotionnel.</a:t>
            </a:r>
          </a:p>
          <a:p>
            <a:pPr lvl="0"/>
            <a:r>
              <a:rPr lang="fr-FR" dirty="0"/>
              <a:t>Atteintes de la phonation: aphonie, dysphonie, bégaiement, mutisme total après choc.</a:t>
            </a:r>
          </a:p>
          <a:p>
            <a:pPr lvl="0"/>
            <a:r>
              <a:rPr lang="fr-FR" dirty="0"/>
              <a:t>Le système neurovégétatif: spasmes des muscles et des sphincters laryngés (boule  </a:t>
            </a:r>
            <a:r>
              <a:rPr lang="fr-FR" dirty="0" smtClean="0"/>
              <a:t>œsophagienne) </a:t>
            </a:r>
            <a:r>
              <a:rPr lang="fr-FR" dirty="0"/>
              <a:t>vomissement, toux nerveuses, rétention d'urines, vaginisme.); spasme du diaphragme donnant un gros ventre complété par un </a:t>
            </a:r>
            <a:r>
              <a:rPr lang="fr-FR" dirty="0" smtClean="0"/>
              <a:t>arrêt </a:t>
            </a:r>
            <a:r>
              <a:rPr lang="fr-FR" dirty="0"/>
              <a:t>des matières et des </a:t>
            </a:r>
            <a:r>
              <a:rPr lang="fr-FR" dirty="0" smtClean="0"/>
              <a:t>gaz </a:t>
            </a:r>
            <a:r>
              <a:rPr lang="fr-FR" dirty="0"/>
              <a:t>(grossesse hystérique).</a:t>
            </a:r>
          </a:p>
          <a:p>
            <a:endParaRPr lang="fr-FR" dirty="0"/>
          </a:p>
        </p:txBody>
      </p:sp>
    </p:spTree>
    <p:extLst>
      <p:ext uri="{BB962C8B-B14F-4D97-AF65-F5344CB8AC3E}">
        <p14:creationId xmlns:p14="http://schemas.microsoft.com/office/powerpoint/2010/main" val="4170572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19439"/>
          </a:xfrm>
        </p:spPr>
        <p:txBody>
          <a:bodyPr>
            <a:normAutofit/>
          </a:bodyPr>
          <a:lstStyle/>
          <a:p>
            <a:pPr algn="ctr"/>
            <a:r>
              <a:rPr lang="fr-FR" sz="3600" b="1" dirty="0"/>
              <a:t>TROOUBLES CONVERSIFS</a:t>
            </a:r>
            <a:endParaRPr lang="fr-FR" sz="3600" dirty="0"/>
          </a:p>
        </p:txBody>
      </p:sp>
      <p:sp>
        <p:nvSpPr>
          <p:cNvPr id="3" name="Espace réservé du contenu 2"/>
          <p:cNvSpPr>
            <a:spLocks noGrp="1"/>
          </p:cNvSpPr>
          <p:nvPr>
            <p:ph idx="1"/>
          </p:nvPr>
        </p:nvSpPr>
        <p:spPr>
          <a:xfrm>
            <a:off x="838200" y="1059873"/>
            <a:ext cx="10515600" cy="5507182"/>
          </a:xfrm>
        </p:spPr>
        <p:txBody>
          <a:bodyPr/>
          <a:lstStyle/>
          <a:p>
            <a:pPr marL="0" indent="0" algn="ctr">
              <a:buNone/>
            </a:pPr>
            <a:r>
              <a:rPr lang="fr-FR" b="1" dirty="0" smtClean="0"/>
              <a:t>B-symptômes psychique</a:t>
            </a:r>
            <a:endParaRPr lang="fr-FR" dirty="0"/>
          </a:p>
          <a:p>
            <a:pPr lvl="0"/>
            <a:r>
              <a:rPr lang="fr-FR" dirty="0"/>
              <a:t>Trouble de la mémoire: amnésie: difficultés à évoquer certains souvenirs (amnésie psychogène concernant certains épisodes de la biographie par exemple (dont la signification affective est conflictuelle.</a:t>
            </a:r>
          </a:p>
          <a:p>
            <a:pPr lvl="0"/>
            <a:r>
              <a:rPr lang="fr-FR" dirty="0"/>
              <a:t>Etats crépusculaires: affaiblissement de la conscience, peut aller de la simple obnubilation à la stupeur totalement amnésique (état second), c'est souvent dans les états second que sont vécues les personnalités multiples ou alternent une ou plusieurs personnalités, vécues dans une expérience rêvée.</a:t>
            </a:r>
          </a:p>
          <a:p>
            <a:pPr lvl="0"/>
            <a:r>
              <a:rPr lang="fr-FR" dirty="0"/>
              <a:t>Inhibition intellectuelle: elle accompagne souvent les troubles tels céphalées, fatigue, douleur, elle peut être transitoire ou durable. Peut aller jusqu'à une démence.</a:t>
            </a:r>
          </a:p>
          <a:p>
            <a:endParaRPr lang="fr-FR" dirty="0"/>
          </a:p>
        </p:txBody>
      </p:sp>
    </p:spTree>
    <p:extLst>
      <p:ext uri="{BB962C8B-B14F-4D97-AF65-F5344CB8AC3E}">
        <p14:creationId xmlns:p14="http://schemas.microsoft.com/office/powerpoint/2010/main" val="3166192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40220"/>
          </a:xfrm>
        </p:spPr>
        <p:txBody>
          <a:bodyPr>
            <a:normAutofit/>
          </a:bodyPr>
          <a:lstStyle/>
          <a:p>
            <a:pPr algn="ctr"/>
            <a:r>
              <a:rPr lang="fr-FR" sz="3600" b="1" dirty="0"/>
              <a:t>TROOUBLES CONVERSIFS</a:t>
            </a:r>
            <a:endParaRPr lang="fr-FR" sz="3600" dirty="0"/>
          </a:p>
        </p:txBody>
      </p:sp>
      <p:sp>
        <p:nvSpPr>
          <p:cNvPr id="3" name="Espace réservé du contenu 2"/>
          <p:cNvSpPr>
            <a:spLocks noGrp="1"/>
          </p:cNvSpPr>
          <p:nvPr>
            <p:ph idx="1"/>
          </p:nvPr>
        </p:nvSpPr>
        <p:spPr>
          <a:xfrm>
            <a:off x="838200" y="1205346"/>
            <a:ext cx="10515600" cy="4971617"/>
          </a:xfrm>
        </p:spPr>
        <p:txBody>
          <a:bodyPr/>
          <a:lstStyle/>
          <a:p>
            <a:pPr marL="0" indent="0" algn="ctr">
              <a:buNone/>
            </a:pPr>
            <a:endParaRPr lang="fr-FR" b="1" dirty="0" smtClean="0"/>
          </a:p>
          <a:p>
            <a:pPr marL="0" indent="0" algn="ctr">
              <a:buNone/>
            </a:pPr>
            <a:r>
              <a:rPr lang="fr-FR" b="1" dirty="0" smtClean="0"/>
              <a:t>Diagnostic positif</a:t>
            </a:r>
            <a:endParaRPr lang="fr-FR" dirty="0"/>
          </a:p>
          <a:p>
            <a:pPr lvl="0"/>
            <a:r>
              <a:rPr lang="fr-FR" dirty="0"/>
              <a:t>Mode de présentation du symptôme par le patient: "</a:t>
            </a:r>
            <a:r>
              <a:rPr lang="fr-FR" b="1" dirty="0"/>
              <a:t>belle indifférence</a:t>
            </a:r>
            <a:r>
              <a:rPr lang="fr-FR" dirty="0"/>
              <a:t>"; symptôme particulièrement visible, présenté de manière théâtrale, suscitant une dramatisation de l'entourage.</a:t>
            </a:r>
          </a:p>
          <a:p>
            <a:pPr lvl="0"/>
            <a:r>
              <a:rPr lang="fr-FR" dirty="0"/>
              <a:t>Caractéristique du symptôme: caractère </a:t>
            </a:r>
            <a:r>
              <a:rPr lang="fr-FR" b="1" dirty="0"/>
              <a:t>fluctuant</a:t>
            </a:r>
            <a:r>
              <a:rPr lang="fr-FR" dirty="0"/>
              <a:t>, précieux, variable en fonction du lieu et du moment d'examen, de l'entourage présent.</a:t>
            </a:r>
          </a:p>
          <a:p>
            <a:pPr lvl="0"/>
            <a:r>
              <a:rPr lang="fr-FR" dirty="0"/>
              <a:t>Absence de signes physiques révélateur d'un symptôme organique.</a:t>
            </a:r>
          </a:p>
          <a:p>
            <a:pPr algn="ctr"/>
            <a:endParaRPr lang="fr-FR" dirty="0"/>
          </a:p>
        </p:txBody>
      </p:sp>
    </p:spTree>
    <p:extLst>
      <p:ext uri="{BB962C8B-B14F-4D97-AF65-F5344CB8AC3E}">
        <p14:creationId xmlns:p14="http://schemas.microsoft.com/office/powerpoint/2010/main" val="2969990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ctr">
              <a:buNone/>
            </a:pPr>
            <a:r>
              <a:rPr lang="fr-FR" b="1" dirty="0" smtClean="0"/>
              <a:t>Traitement</a:t>
            </a:r>
            <a:endParaRPr lang="fr-FR" dirty="0"/>
          </a:p>
          <a:p>
            <a:pPr lvl="0"/>
            <a:r>
              <a:rPr lang="fr-FR" dirty="0"/>
              <a:t>chimiothérapie: faible place parmi les traitements de l'hystérie; anxiolytique en cas de crises d'angoisse; antidépresseur en cas de décompensation dépressive.</a:t>
            </a:r>
          </a:p>
          <a:p>
            <a:pPr lvl="0"/>
            <a:r>
              <a:rPr lang="fr-FR" dirty="0"/>
              <a:t>Psychothérapie: en cas de personnalité hystérique (psychothérapie de soutien, psychothérapie analytique ou d'inspiration analytique).</a:t>
            </a:r>
          </a:p>
          <a:p>
            <a:endParaRPr lang="fr-FR" dirty="0"/>
          </a:p>
        </p:txBody>
      </p:sp>
    </p:spTree>
    <p:extLst>
      <p:ext uri="{BB962C8B-B14F-4D97-AF65-F5344CB8AC3E}">
        <p14:creationId xmlns:p14="http://schemas.microsoft.com/office/powerpoint/2010/main" val="2764851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ctr">
              <a:buNone/>
            </a:pPr>
            <a:endParaRPr lang="fr-FR" sz="4000" b="1" dirty="0" smtClean="0"/>
          </a:p>
          <a:p>
            <a:pPr marL="0" indent="0" algn="ctr">
              <a:buNone/>
            </a:pPr>
            <a:endParaRPr lang="fr-FR" sz="4000" b="1" dirty="0"/>
          </a:p>
          <a:p>
            <a:pPr marL="0" indent="0" algn="ctr">
              <a:buNone/>
            </a:pPr>
            <a:r>
              <a:rPr lang="fr-FR" sz="4000" b="1" dirty="0" smtClean="0"/>
              <a:t>MERCI POUR VOTRE ATTENTION</a:t>
            </a:r>
            <a:endParaRPr lang="fr-FR" sz="4000" b="1" dirty="0"/>
          </a:p>
        </p:txBody>
      </p:sp>
    </p:spTree>
    <p:extLst>
      <p:ext uri="{BB962C8B-B14F-4D97-AF65-F5344CB8AC3E}">
        <p14:creationId xmlns:p14="http://schemas.microsoft.com/office/powerpoint/2010/main" val="1207398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ETIOPATHOGENIE</a:t>
            </a:r>
            <a:r>
              <a:rPr lang="fr-FR" dirty="0"/>
              <a:t/>
            </a:r>
            <a:br>
              <a:rPr lang="fr-FR" dirty="0"/>
            </a:br>
            <a:endParaRPr lang="fr-FR" dirty="0"/>
          </a:p>
        </p:txBody>
      </p:sp>
      <p:sp>
        <p:nvSpPr>
          <p:cNvPr id="3" name="Espace réservé du contenu 2"/>
          <p:cNvSpPr>
            <a:spLocks noGrp="1"/>
          </p:cNvSpPr>
          <p:nvPr>
            <p:ph idx="1"/>
          </p:nvPr>
        </p:nvSpPr>
        <p:spPr/>
        <p:txBody>
          <a:bodyPr/>
          <a:lstStyle/>
          <a:p>
            <a:pPr marL="0" indent="0">
              <a:buNone/>
            </a:pPr>
            <a:r>
              <a:rPr lang="fr-FR" b="1" dirty="0"/>
              <a:t>	</a:t>
            </a:r>
            <a:r>
              <a:rPr lang="fr-FR" b="1" dirty="0" smtClean="0"/>
              <a:t>Théorie </a:t>
            </a:r>
            <a:r>
              <a:rPr lang="fr-FR" b="1" dirty="0"/>
              <a:t>psychanalytique</a:t>
            </a:r>
            <a:r>
              <a:rPr lang="fr-FR" dirty="0"/>
              <a:t>: </a:t>
            </a:r>
            <a:endParaRPr lang="fr-FR" dirty="0" smtClean="0"/>
          </a:p>
          <a:p>
            <a:r>
              <a:rPr lang="fr-FR" dirty="0" smtClean="0"/>
              <a:t>L'angoisse </a:t>
            </a:r>
            <a:r>
              <a:rPr lang="fr-FR" dirty="0"/>
              <a:t>est une alerte du moi face aux pulsions instinctuelles du "ça</a:t>
            </a:r>
            <a:r>
              <a:rPr lang="fr-FR" dirty="0" smtClean="0"/>
              <a:t>". </a:t>
            </a:r>
          </a:p>
          <a:p>
            <a:r>
              <a:rPr lang="fr-FR" dirty="0" smtClean="0"/>
              <a:t>Cette angoisse </a:t>
            </a:r>
            <a:r>
              <a:rPr lang="fr-FR" dirty="0"/>
              <a:t>peut constituer l'essentiel du tableau clinique (attaque de panique); elle est souvent exprimée par des manifestations physiques (troubles </a:t>
            </a:r>
            <a:r>
              <a:rPr lang="fr-FR" dirty="0" err="1"/>
              <a:t>somatomorphes</a:t>
            </a:r>
            <a:r>
              <a:rPr lang="fr-FR" dirty="0"/>
              <a:t>- conversion) déplacée sur des objets ou des situations extérieurs (phobies) ou transformée en symptômes psychiques (obsessions- compulsions).</a:t>
            </a:r>
          </a:p>
          <a:p>
            <a:endParaRPr lang="fr-FR" dirty="0"/>
          </a:p>
        </p:txBody>
      </p:sp>
    </p:spTree>
    <p:extLst>
      <p:ext uri="{BB962C8B-B14F-4D97-AF65-F5344CB8AC3E}">
        <p14:creationId xmlns:p14="http://schemas.microsoft.com/office/powerpoint/2010/main" val="3947230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ETIOPATHOGENIE</a:t>
            </a:r>
            <a:r>
              <a:rPr lang="fr-FR" dirty="0"/>
              <a:t>.</a:t>
            </a:r>
          </a:p>
        </p:txBody>
      </p:sp>
      <p:sp>
        <p:nvSpPr>
          <p:cNvPr id="3" name="Espace réservé du contenu 2"/>
          <p:cNvSpPr>
            <a:spLocks noGrp="1"/>
          </p:cNvSpPr>
          <p:nvPr>
            <p:ph idx="1"/>
          </p:nvPr>
        </p:nvSpPr>
        <p:spPr/>
        <p:txBody>
          <a:bodyPr/>
          <a:lstStyle/>
          <a:p>
            <a:r>
              <a:rPr lang="fr-FR" b="1" dirty="0" smtClean="0"/>
              <a:t>L'approche </a:t>
            </a:r>
            <a:r>
              <a:rPr lang="fr-FR" b="1" dirty="0"/>
              <a:t>cognitive</a:t>
            </a:r>
            <a:r>
              <a:rPr lang="fr-FR" dirty="0"/>
              <a:t>: elle attribue l'anxiété à une interprétation cognitive erronée et inadaptée, dramatisant les situations. La réalité est ainsi perçue à travers l'interprétation que fait le malade des </a:t>
            </a:r>
            <a:r>
              <a:rPr lang="fr-FR" dirty="0" smtClean="0"/>
              <a:t>situations</a:t>
            </a:r>
          </a:p>
          <a:p>
            <a:r>
              <a:rPr lang="fr-FR" b="1" dirty="0" smtClean="0"/>
              <a:t>Les </a:t>
            </a:r>
            <a:r>
              <a:rPr lang="fr-FR" b="1" dirty="0"/>
              <a:t>théories de l'apprentissage</a:t>
            </a:r>
            <a:r>
              <a:rPr lang="fr-FR" dirty="0"/>
              <a:t>: établissent une relation entre l'anxiété pathologique et les processus d'apprentissage inadaptés. Ils permettent de comprendre l'anxiété provoquée par certains stimuli externes</a:t>
            </a:r>
          </a:p>
        </p:txBody>
      </p:sp>
    </p:spTree>
    <p:extLst>
      <p:ext uri="{BB962C8B-B14F-4D97-AF65-F5344CB8AC3E}">
        <p14:creationId xmlns:p14="http://schemas.microsoft.com/office/powerpoint/2010/main" val="39777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ETIOPATHOGENIE</a:t>
            </a:r>
            <a:endParaRPr lang="fr-FR" dirty="0"/>
          </a:p>
        </p:txBody>
      </p:sp>
      <p:sp>
        <p:nvSpPr>
          <p:cNvPr id="3" name="Espace réservé du contenu 2"/>
          <p:cNvSpPr>
            <a:spLocks noGrp="1"/>
          </p:cNvSpPr>
          <p:nvPr>
            <p:ph idx="1"/>
          </p:nvPr>
        </p:nvSpPr>
        <p:spPr/>
        <p:txBody>
          <a:bodyPr/>
          <a:lstStyle/>
          <a:p>
            <a:pPr marL="0" indent="0">
              <a:buNone/>
            </a:pPr>
            <a:r>
              <a:rPr lang="fr-FR" b="1" dirty="0" smtClean="0"/>
              <a:t>	l'approche </a:t>
            </a:r>
            <a:r>
              <a:rPr lang="fr-FR" b="1" dirty="0"/>
              <a:t>biologique</a:t>
            </a:r>
            <a:r>
              <a:rPr lang="fr-FR" dirty="0"/>
              <a:t>: </a:t>
            </a:r>
            <a:endParaRPr lang="fr-FR" dirty="0" smtClean="0"/>
          </a:p>
          <a:p>
            <a:pPr>
              <a:buFont typeface="Wingdings" panose="05000000000000000000" pitchFamily="2" charset="2"/>
              <a:buChar char="ü"/>
            </a:pPr>
            <a:r>
              <a:rPr lang="fr-FR" dirty="0" smtClean="0"/>
              <a:t>la </a:t>
            </a:r>
            <a:r>
              <a:rPr lang="fr-FR" dirty="0"/>
              <a:t>découverte des récepteurs G.A.B.A (acide </a:t>
            </a:r>
            <a:r>
              <a:rPr lang="fr-FR" dirty="0" err="1"/>
              <a:t>amino</a:t>
            </a:r>
            <a:r>
              <a:rPr lang="fr-FR" dirty="0"/>
              <a:t>-butyrique) qui fixent les benzodiazépines (anxiolytiques) à marqué une étape importante dans la compréhension des mécanismes biochimiques de l'anxiété. </a:t>
            </a:r>
            <a:endParaRPr lang="fr-FR" dirty="0" smtClean="0"/>
          </a:p>
          <a:p>
            <a:pPr>
              <a:buFont typeface="Wingdings" panose="05000000000000000000" pitchFamily="2" charset="2"/>
              <a:buChar char="ü"/>
            </a:pPr>
            <a:r>
              <a:rPr lang="fr-FR" dirty="0" smtClean="0"/>
              <a:t>Le </a:t>
            </a:r>
            <a:r>
              <a:rPr lang="fr-FR" dirty="0"/>
              <a:t>système limbique et locus </a:t>
            </a:r>
            <a:r>
              <a:rPr lang="fr-FR" dirty="0" err="1"/>
              <a:t>coerulus</a:t>
            </a:r>
            <a:r>
              <a:rPr lang="fr-FR" dirty="0"/>
              <a:t> semblent jouer un rôle important dans le déclenchement de la crise de panique.</a:t>
            </a:r>
          </a:p>
          <a:p>
            <a:pPr>
              <a:buFont typeface="Wingdings" panose="05000000000000000000" pitchFamily="2" charset="2"/>
              <a:buChar char="ü"/>
            </a:pPr>
            <a:r>
              <a:rPr lang="fr-FR" dirty="0"/>
              <a:t>Le système adrénergique et sérotoninergique jouent également un rôle dans les manifestations anxieuses</a:t>
            </a:r>
          </a:p>
        </p:txBody>
      </p:sp>
    </p:spTree>
    <p:extLst>
      <p:ext uri="{BB962C8B-B14F-4D97-AF65-F5344CB8AC3E}">
        <p14:creationId xmlns:p14="http://schemas.microsoft.com/office/powerpoint/2010/main" val="2636567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50358"/>
          </a:xfrm>
        </p:spPr>
        <p:txBody>
          <a:bodyPr>
            <a:normAutofit/>
          </a:bodyPr>
          <a:lstStyle/>
          <a:p>
            <a:pPr algn="ctr"/>
            <a:r>
              <a:rPr lang="fr-FR" sz="3600" b="1" dirty="0"/>
              <a:t>NEVROSE D'ANGOISSE</a:t>
            </a:r>
            <a:endParaRPr lang="fr-FR" sz="3600" dirty="0"/>
          </a:p>
        </p:txBody>
      </p:sp>
      <p:sp>
        <p:nvSpPr>
          <p:cNvPr id="3" name="Espace réservé du contenu 2"/>
          <p:cNvSpPr>
            <a:spLocks noGrp="1"/>
          </p:cNvSpPr>
          <p:nvPr>
            <p:ph idx="1"/>
          </p:nvPr>
        </p:nvSpPr>
        <p:spPr>
          <a:xfrm>
            <a:off x="838200" y="1115122"/>
            <a:ext cx="10515600" cy="5553307"/>
          </a:xfrm>
        </p:spPr>
        <p:txBody>
          <a:bodyPr>
            <a:normAutofit fontScale="92500"/>
          </a:bodyPr>
          <a:lstStyle/>
          <a:p>
            <a:pPr marL="0" indent="0" algn="ctr">
              <a:buNone/>
            </a:pPr>
            <a:r>
              <a:rPr lang="fr-FR" b="1" u="sng" dirty="0" smtClean="0"/>
              <a:t>DEFINITION</a:t>
            </a:r>
            <a:r>
              <a:rPr lang="fr-FR" dirty="0"/>
              <a:t>.</a:t>
            </a:r>
          </a:p>
          <a:p>
            <a:r>
              <a:rPr lang="fr-FR" dirty="0"/>
              <a:t>L'anxiété ou angoisse, se définit comme une peur sans objet</a:t>
            </a:r>
            <a:r>
              <a:rPr lang="fr-FR" dirty="0" smtClean="0"/>
              <a:t>, un </a:t>
            </a:r>
            <a:r>
              <a:rPr lang="fr-FR" dirty="0"/>
              <a:t>sentiment de danger imminent</a:t>
            </a:r>
            <a:r>
              <a:rPr lang="fr-FR" dirty="0" smtClean="0"/>
              <a:t>, irrationnel </a:t>
            </a:r>
            <a:r>
              <a:rPr lang="fr-FR" dirty="0"/>
              <a:t>et incompréhensible par un tiers. </a:t>
            </a:r>
            <a:endParaRPr lang="fr-FR" dirty="0" smtClean="0"/>
          </a:p>
          <a:p>
            <a:r>
              <a:rPr lang="fr-FR" dirty="0" smtClean="0"/>
              <a:t>L'anxiété </a:t>
            </a:r>
            <a:r>
              <a:rPr lang="fr-FR" dirty="0"/>
              <a:t>est apparentée à la peur. La peur est une émotion normale, signale de danger. Elle s'accompagne d'un cortège de symptôme somatique qui témoignent de la préparation de l'organisme face à la menace et permettent à l'individu soit de riposter par le combat soit de fuir. </a:t>
            </a:r>
            <a:endParaRPr lang="fr-FR" dirty="0" smtClean="0"/>
          </a:p>
          <a:p>
            <a:pPr marL="0" indent="0" algn="ctr">
              <a:buNone/>
            </a:pPr>
            <a:r>
              <a:rPr lang="fr-FR" dirty="0" smtClean="0"/>
              <a:t>	La </a:t>
            </a:r>
            <a:r>
              <a:rPr lang="fr-FR" dirty="0"/>
              <a:t>peur est donc liée à un danger réel tandis que l'anxiété est associée à un danger imprécis avec un sentiment d'attente menaçante.</a:t>
            </a:r>
          </a:p>
          <a:p>
            <a:r>
              <a:rPr lang="fr-FR" dirty="0"/>
              <a:t>La névrose d'angoisse associe classiquement une anxiété permanente, émaillée de crise aigues, survenant sans facteurs déclenchants spécifiques et en absence de symptômes phobiques</a:t>
            </a:r>
            <a:r>
              <a:rPr lang="fr-FR" dirty="0" smtClean="0"/>
              <a:t>, hystériques </a:t>
            </a:r>
            <a:r>
              <a:rPr lang="fr-FR" dirty="0"/>
              <a:t>ou obsessionnels.</a:t>
            </a:r>
          </a:p>
          <a:p>
            <a:endParaRPr lang="fr-FR" dirty="0"/>
          </a:p>
        </p:txBody>
      </p:sp>
      <p:sp>
        <p:nvSpPr>
          <p:cNvPr id="4" name="Flèche droite 3"/>
          <p:cNvSpPr/>
          <p:nvPr/>
        </p:nvSpPr>
        <p:spPr>
          <a:xfrm>
            <a:off x="1246909" y="4125192"/>
            <a:ext cx="509154" cy="207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1338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61509"/>
          </a:xfrm>
        </p:spPr>
        <p:txBody>
          <a:bodyPr>
            <a:normAutofit/>
          </a:bodyPr>
          <a:lstStyle/>
          <a:p>
            <a:pPr algn="ctr"/>
            <a:r>
              <a:rPr lang="fr-FR" sz="3600" b="1" dirty="0"/>
              <a:t>NEVROSE D'ANGOISSE</a:t>
            </a:r>
            <a:endParaRPr lang="fr-FR" sz="3600" dirty="0"/>
          </a:p>
        </p:txBody>
      </p:sp>
      <p:sp>
        <p:nvSpPr>
          <p:cNvPr id="3" name="Espace réservé du contenu 2"/>
          <p:cNvSpPr>
            <a:spLocks noGrp="1"/>
          </p:cNvSpPr>
          <p:nvPr>
            <p:ph idx="1"/>
          </p:nvPr>
        </p:nvSpPr>
        <p:spPr>
          <a:xfrm>
            <a:off x="838200" y="1226634"/>
            <a:ext cx="10515600" cy="5319132"/>
          </a:xfrm>
        </p:spPr>
        <p:txBody>
          <a:bodyPr/>
          <a:lstStyle/>
          <a:p>
            <a:pPr marL="0" indent="0" algn="ctr">
              <a:lnSpc>
                <a:spcPct val="100000"/>
              </a:lnSpc>
              <a:buNone/>
            </a:pPr>
            <a:r>
              <a:rPr lang="fr-FR" b="1" u="sng" dirty="0"/>
              <a:t>HISTORIQUE</a:t>
            </a:r>
            <a:endParaRPr lang="fr-FR" dirty="0"/>
          </a:p>
          <a:p>
            <a:pPr>
              <a:lnSpc>
                <a:spcPct val="100000"/>
              </a:lnSpc>
            </a:pPr>
            <a:r>
              <a:rPr lang="fr-FR" dirty="0"/>
              <a:t>L'individualisation de la névrose d'angoisse est liée à FREUD qui; le premier</a:t>
            </a:r>
            <a:r>
              <a:rPr lang="fr-FR" dirty="0" smtClean="0"/>
              <a:t>, en </a:t>
            </a:r>
            <a:r>
              <a:rPr lang="fr-FR" dirty="0"/>
              <a:t>fourni une description clinique détaillée et surtout une interprétation psycho dynamique. </a:t>
            </a:r>
            <a:endParaRPr lang="fr-FR" dirty="0" smtClean="0"/>
          </a:p>
          <a:p>
            <a:pPr>
              <a:lnSpc>
                <a:spcPct val="100000"/>
              </a:lnSpc>
            </a:pPr>
            <a:r>
              <a:rPr lang="fr-FR" dirty="0" smtClean="0"/>
              <a:t>Le </a:t>
            </a:r>
            <a:r>
              <a:rPr lang="fr-FR" dirty="0"/>
              <a:t>concept de "névrose d'angoisse" éclatera à la suite des travaux de l'Américain Daniel Klein(1962), qui montrera l'efficacité préventive des </a:t>
            </a:r>
            <a:r>
              <a:rPr lang="fr-FR" dirty="0" err="1"/>
              <a:t>imipraminiques</a:t>
            </a:r>
            <a:r>
              <a:rPr lang="fr-FR" dirty="0"/>
              <a:t> dans le déclanchement de la crise aigu d'angoisse (attaque de panique) et leur inefficacité dans l'anxiété inter </a:t>
            </a:r>
            <a:r>
              <a:rPr lang="fr-FR" dirty="0" smtClean="0"/>
              <a:t>critique.</a:t>
            </a:r>
          </a:p>
          <a:p>
            <a:pPr>
              <a:lnSpc>
                <a:spcPct val="100000"/>
              </a:lnSpc>
            </a:pPr>
            <a:r>
              <a:rPr lang="fr-FR" dirty="0" smtClean="0"/>
              <a:t>La </a:t>
            </a:r>
            <a:r>
              <a:rPr lang="fr-FR" dirty="0"/>
              <a:t>névrose d'angoisse à été séparée en plusieurs catégories</a:t>
            </a:r>
            <a:r>
              <a:rPr lang="fr-FR" b="1" dirty="0"/>
              <a:t>: les troubles anxieux généralisés (TAG) </a:t>
            </a:r>
            <a:r>
              <a:rPr lang="fr-FR" dirty="0"/>
              <a:t>et </a:t>
            </a:r>
            <a:r>
              <a:rPr lang="fr-FR" b="1" dirty="0"/>
              <a:t>les troubles paniques (TP) avec ou sans agoraphobie</a:t>
            </a:r>
            <a:r>
              <a:rPr lang="fr-FR" dirty="0"/>
              <a:t>.</a:t>
            </a:r>
          </a:p>
          <a:p>
            <a:pPr>
              <a:lnSpc>
                <a:spcPct val="100000"/>
              </a:lnSpc>
            </a:pPr>
            <a:endParaRPr lang="fr-FR" dirty="0"/>
          </a:p>
        </p:txBody>
      </p:sp>
    </p:spTree>
    <p:extLst>
      <p:ext uri="{BB962C8B-B14F-4D97-AF65-F5344CB8AC3E}">
        <p14:creationId xmlns:p14="http://schemas.microsoft.com/office/powerpoint/2010/main" val="3808612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30950"/>
            <a:ext cx="10515600" cy="772299"/>
          </a:xfrm>
        </p:spPr>
        <p:txBody>
          <a:bodyPr>
            <a:normAutofit/>
          </a:bodyPr>
          <a:lstStyle/>
          <a:p>
            <a:pPr algn="ctr"/>
            <a:r>
              <a:rPr lang="fr-FR" sz="3600" b="1" dirty="0"/>
              <a:t>TROUBLE ANXIETE GENERALISEE.(TAG)</a:t>
            </a:r>
            <a:endParaRPr lang="fr-FR" sz="3600" dirty="0"/>
          </a:p>
        </p:txBody>
      </p:sp>
      <p:sp>
        <p:nvSpPr>
          <p:cNvPr id="3" name="Espace réservé du contenu 2"/>
          <p:cNvSpPr>
            <a:spLocks noGrp="1"/>
          </p:cNvSpPr>
          <p:nvPr>
            <p:ph idx="1"/>
          </p:nvPr>
        </p:nvSpPr>
        <p:spPr>
          <a:xfrm>
            <a:off x="838200" y="1037062"/>
            <a:ext cx="10515600" cy="5564459"/>
          </a:xfrm>
        </p:spPr>
        <p:txBody>
          <a:bodyPr>
            <a:normAutofit/>
          </a:bodyPr>
          <a:lstStyle/>
          <a:p>
            <a:r>
              <a:rPr lang="fr-FR" sz="3200" dirty="0"/>
              <a:t>Le TAG reste le trouble anxieux le plus fréquent dans la population générale variant entre 2 à 4,7% de la population adulte avec une fréquence soutenue entre 22 et 44ans </a:t>
            </a:r>
          </a:p>
          <a:p>
            <a:r>
              <a:rPr lang="fr-FR" sz="3200" dirty="0" smtClean="0"/>
              <a:t>c'est </a:t>
            </a:r>
            <a:r>
              <a:rPr lang="fr-FR" sz="3200" dirty="0"/>
              <a:t>une anxiété flottante</a:t>
            </a:r>
            <a:r>
              <a:rPr lang="fr-FR" sz="3200" dirty="0" smtClean="0"/>
              <a:t>, constituée </a:t>
            </a:r>
            <a:r>
              <a:rPr lang="fr-FR" sz="3200" dirty="0"/>
              <a:t>par un état de tension intérieure pénible</a:t>
            </a:r>
            <a:r>
              <a:rPr lang="fr-FR" sz="3200" dirty="0" smtClean="0"/>
              <a:t>, une </a:t>
            </a:r>
            <a:r>
              <a:rPr lang="fr-FR" sz="3200" dirty="0"/>
              <a:t>attitude de doute et un sentiment d'insécurité durable</a:t>
            </a:r>
            <a:r>
              <a:rPr lang="fr-FR" sz="3200" dirty="0" smtClean="0"/>
              <a:t>, une </a:t>
            </a:r>
            <a:r>
              <a:rPr lang="fr-FR" sz="3200" dirty="0"/>
              <a:t>anticipation péjoratives d'événements malheureux (</a:t>
            </a:r>
            <a:r>
              <a:rPr lang="fr-FR" sz="3200" dirty="0" err="1"/>
              <a:t>maladie,accident</a:t>
            </a:r>
            <a:r>
              <a:rPr lang="fr-FR" sz="3200" dirty="0"/>
              <a:t>…,du sujet ou de son entourage) et une majorations des soucis </a:t>
            </a:r>
            <a:r>
              <a:rPr lang="fr-FR" sz="3200" dirty="0" smtClean="0"/>
              <a:t>quotidiens,</a:t>
            </a:r>
          </a:p>
          <a:p>
            <a:r>
              <a:rPr lang="fr-FR" sz="3200" dirty="0" smtClean="0"/>
              <a:t>associée </a:t>
            </a:r>
            <a:r>
              <a:rPr lang="fr-FR" sz="3200" dirty="0"/>
              <a:t>à des manifestations neurovégétatives (sensation de tête vide, transpiration, tachycardie, respiration rapide, gène épigastrique, étourdissement, sécheresse de la bouche.   </a:t>
            </a:r>
          </a:p>
          <a:p>
            <a:endParaRPr lang="fr-FR" sz="3200" dirty="0"/>
          </a:p>
        </p:txBody>
      </p:sp>
    </p:spTree>
    <p:extLst>
      <p:ext uri="{BB962C8B-B14F-4D97-AF65-F5344CB8AC3E}">
        <p14:creationId xmlns:p14="http://schemas.microsoft.com/office/powerpoint/2010/main" val="39403473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2283</Words>
  <Application>Microsoft Office PowerPoint</Application>
  <PresentationFormat>Grand écran</PresentationFormat>
  <Paragraphs>180</Paragraphs>
  <Slides>35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35</vt:i4>
      </vt:variant>
    </vt:vector>
  </HeadingPairs>
  <TitlesOfParts>
    <vt:vector size="40" baseType="lpstr">
      <vt:lpstr>Arial</vt:lpstr>
      <vt:lpstr>Calibri</vt:lpstr>
      <vt:lpstr>Calibri Light</vt:lpstr>
      <vt:lpstr>Wingdings</vt:lpstr>
      <vt:lpstr>Thème Office</vt:lpstr>
      <vt:lpstr>LES TROUBLES NEVROTIQUES</vt:lpstr>
      <vt:lpstr> DEFINITION</vt:lpstr>
      <vt:lpstr>HISTORIQUE. </vt:lpstr>
      <vt:lpstr>ETIOPATHOGENIE </vt:lpstr>
      <vt:lpstr>ETIOPATHOGENIE.</vt:lpstr>
      <vt:lpstr>ETIOPATHOGENIE</vt:lpstr>
      <vt:lpstr>NEVROSE D'ANGOISSE</vt:lpstr>
      <vt:lpstr>NEVROSE D'ANGOISSE</vt:lpstr>
      <vt:lpstr>TROUBLE ANXIETE GENERALISEE.(TAG)</vt:lpstr>
      <vt:lpstr>TROUBLE ANXIETE GENERALISEE (TAG)</vt:lpstr>
      <vt:lpstr>TROUBLE ANXIETE GENERALISEE.(TAG)</vt:lpstr>
      <vt:lpstr>TROUBLE PANIQUE</vt:lpstr>
      <vt:lpstr>TROUBLE PANIQUE</vt:lpstr>
      <vt:lpstr>TROUBLE PANIQUE</vt:lpstr>
      <vt:lpstr>TROUBLE PANIQUE</vt:lpstr>
      <vt:lpstr>TROUBLES PHOBIQUES    </vt:lpstr>
      <vt:lpstr>L'AGORAPHOBIE</vt:lpstr>
      <vt:lpstr>L'AGORAPHOBIE</vt:lpstr>
      <vt:lpstr>LES PHOBIES SOCIALES</vt:lpstr>
      <vt:lpstr>LES PHOBIES SIMPLES.</vt:lpstr>
      <vt:lpstr>Diagnostic des troubles phobiques </vt:lpstr>
      <vt:lpstr>TRAITEMENT.</vt:lpstr>
      <vt:lpstr>TROUBLES OBSESSIONNELS COMPULSIFS (TOC)</vt:lpstr>
      <vt:lpstr>TROUBLES OBSESSIONNELS COMPULSIFS (TOC)</vt:lpstr>
      <vt:lpstr>TROUBLES OBSESSIONNELS COMPULSIFS (TOC)</vt:lpstr>
      <vt:lpstr>TROUBLES OBSESSIONNELS COMPULSIFS (TOC)</vt:lpstr>
      <vt:lpstr>TROUBLES OBSESSIONNELS COMPULSIFS (TOC)</vt:lpstr>
      <vt:lpstr>ETATS DE STRESS POST-TRAUMATIQUE (PTSD):  </vt:lpstr>
      <vt:lpstr>NEVROSE HYSTERIQUE (TROOUBLES CONVERSIFS)</vt:lpstr>
      <vt:lpstr>TROOUBLES CONVERSIFS</vt:lpstr>
      <vt:lpstr>TROOUBLES CONVERSIFS</vt:lpstr>
      <vt:lpstr>TROOUBLES CONVERSIFS</vt:lpstr>
      <vt:lpstr>TROOUBLES CONVERSIFS</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troubles anxieux les troubles conversifs et les troubles obsessionnelles compulsifs</dc:title>
  <dc:creator>Poste</dc:creator>
  <cp:lastModifiedBy>Poste</cp:lastModifiedBy>
  <cp:revision>19</cp:revision>
  <dcterms:created xsi:type="dcterms:W3CDTF">2017-11-23T17:00:55Z</dcterms:created>
  <dcterms:modified xsi:type="dcterms:W3CDTF">2017-11-27T21:45:30Z</dcterms:modified>
</cp:coreProperties>
</file>