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016F72-49F3-42A2-B69B-5988A7A478E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692591-EB47-4766-B5A0-6BB7120F5B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Thyroïdites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Khelil</a:t>
            </a:r>
          </a:p>
          <a:p>
            <a:r>
              <a:rPr lang="fr-FR" dirty="0" smtClean="0"/>
              <a:t>Service e médecine nucléaire </a:t>
            </a:r>
          </a:p>
          <a:p>
            <a:r>
              <a:rPr lang="fr-FR" dirty="0" smtClean="0"/>
              <a:t>CHU Tlemcen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Fébricule, myalgies et asthénie</a:t>
            </a:r>
          </a:p>
          <a:p>
            <a:pPr>
              <a:buNone/>
            </a:pPr>
            <a:r>
              <a:rPr lang="fr-FR" dirty="0" smtClean="0"/>
              <a:t>- Bio: syndrome </a:t>
            </a:r>
            <a:r>
              <a:rPr lang="fr-FR" dirty="0" err="1" smtClean="0"/>
              <a:t>infl</a:t>
            </a:r>
            <a:r>
              <a:rPr lang="fr-FR" dirty="0" smtClean="0"/>
              <a:t> avec augmentation de la VS et CRP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HT: hyperthyroïdie avec augmentation de la Tg</a:t>
            </a:r>
          </a:p>
          <a:p>
            <a:pPr>
              <a:buNone/>
            </a:pPr>
            <a:r>
              <a:rPr lang="fr-FR" dirty="0" smtClean="0"/>
              <a:t>- Echo: plages </a:t>
            </a:r>
            <a:r>
              <a:rPr lang="fr-FR" dirty="0" err="1" smtClean="0"/>
              <a:t>hypoéchogènes</a:t>
            </a:r>
            <a:r>
              <a:rPr lang="fr-FR" dirty="0" smtClean="0"/>
              <a:t> +/</a:t>
            </a:r>
            <a:r>
              <a:rPr lang="fr-FR" dirty="0"/>
              <a:t>-</a:t>
            </a:r>
            <a:r>
              <a:rPr lang="fr-FR" dirty="0" smtClean="0"/>
              <a:t> diffuses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Scinti</a:t>
            </a:r>
            <a:r>
              <a:rPr lang="fr-FR" dirty="0" smtClean="0"/>
              <a:t>: carte blanche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Evolution: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*Phase d’</a:t>
            </a:r>
            <a:r>
              <a:rPr lang="fr-FR" dirty="0" err="1" smtClean="0"/>
              <a:t>hyperthyroidie</a:t>
            </a:r>
            <a:r>
              <a:rPr lang="fr-FR" dirty="0" smtClean="0"/>
              <a:t> initiale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*Phase d’</a:t>
            </a:r>
            <a:r>
              <a:rPr lang="fr-FR" dirty="0" err="1" smtClean="0"/>
              <a:t>euthyroidie</a:t>
            </a:r>
            <a:r>
              <a:rPr lang="fr-FR" dirty="0" smtClean="0"/>
              <a:t> (</a:t>
            </a:r>
            <a:r>
              <a:rPr lang="fr-FR" dirty="0" err="1" smtClean="0"/>
              <a:t>réccupération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* Hypothyroïdie transitoire ou définitive</a:t>
            </a:r>
          </a:p>
          <a:p>
            <a:pPr>
              <a:buNone/>
            </a:pPr>
            <a:r>
              <a:rPr lang="fr-FR" dirty="0" smtClean="0"/>
              <a:t>- TRT : symptomatique: AINS, CTC:1mg/Kg/j </a:t>
            </a:r>
            <a:r>
              <a:rPr lang="fr-FR" dirty="0" err="1" smtClean="0"/>
              <a:t>pdt</a:t>
            </a:r>
            <a:r>
              <a:rPr lang="fr-FR" dirty="0" smtClean="0"/>
              <a:t> 4 à 6 S puis diminution progressive des doses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Si l’</a:t>
            </a:r>
            <a:r>
              <a:rPr lang="fr-FR" dirty="0" err="1" smtClean="0"/>
              <a:t>hyperthyroidie</a:t>
            </a:r>
            <a:r>
              <a:rPr lang="fr-FR" dirty="0" smtClean="0"/>
              <a:t> est gênante : </a:t>
            </a:r>
            <a:r>
              <a:rPr lang="fr-FR" dirty="0" err="1" smtClean="0"/>
              <a:t>Bblocants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2) Thyroïdite indolore:</a:t>
            </a:r>
          </a:p>
          <a:p>
            <a:pPr>
              <a:buNone/>
            </a:pPr>
            <a:r>
              <a:rPr lang="fr-FR" dirty="0" smtClean="0"/>
              <a:t>- Maladie auto immune proche de l’ Hashimoto</a:t>
            </a:r>
          </a:p>
          <a:p>
            <a:pPr>
              <a:buNone/>
            </a:pPr>
            <a:r>
              <a:rPr lang="fr-FR" dirty="0" smtClean="0"/>
              <a:t>- HLADR3, DR4, DR5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goitre ferme et indolore, avec </a:t>
            </a:r>
            <a:r>
              <a:rPr lang="fr-FR" dirty="0" err="1" smtClean="0"/>
              <a:t>qlq</a:t>
            </a:r>
            <a:r>
              <a:rPr lang="fr-FR" dirty="0" smtClean="0"/>
              <a:t> signes d’</a:t>
            </a:r>
            <a:r>
              <a:rPr lang="fr-FR" dirty="0" err="1" smtClean="0"/>
              <a:t>hyperthyroidie</a:t>
            </a:r>
            <a:r>
              <a:rPr lang="fr-FR" dirty="0" smtClean="0"/>
              <a:t> qui peuvent passés inaperçus</a:t>
            </a:r>
          </a:p>
          <a:p>
            <a:pPr>
              <a:buNone/>
            </a:pPr>
            <a:r>
              <a:rPr lang="fr-FR" dirty="0" smtClean="0"/>
              <a:t>- Bio: VS </a:t>
            </a:r>
            <a:r>
              <a:rPr lang="fr-FR" dirty="0" err="1" smtClean="0"/>
              <a:t>Nle</a:t>
            </a:r>
            <a:r>
              <a:rPr lang="fr-FR" dirty="0" smtClean="0"/>
              <a:t>, </a:t>
            </a:r>
            <a:r>
              <a:rPr lang="fr-FR" dirty="0" err="1" smtClean="0"/>
              <a:t>Ac</a:t>
            </a:r>
            <a:r>
              <a:rPr lang="fr-FR" dirty="0" smtClean="0"/>
              <a:t> anti TPO modérément élevés</a:t>
            </a:r>
          </a:p>
          <a:p>
            <a:pPr>
              <a:buNone/>
            </a:pPr>
            <a:r>
              <a:rPr lang="fr-FR" dirty="0" smtClean="0"/>
              <a:t>            TSH basse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Scinti</a:t>
            </a:r>
            <a:r>
              <a:rPr lang="fr-FR" dirty="0" smtClean="0"/>
              <a:t>: carte blanche au début</a:t>
            </a:r>
          </a:p>
          <a:p>
            <a:pPr>
              <a:buNone/>
            </a:pPr>
            <a:r>
              <a:rPr lang="fr-FR" dirty="0" smtClean="0"/>
              <a:t>- Evolution: guérison spontanée en 2 à 4 S, l’</a:t>
            </a:r>
            <a:r>
              <a:rPr lang="fr-FR" dirty="0" err="1" smtClean="0"/>
              <a:t>hypothyroidie</a:t>
            </a:r>
            <a:r>
              <a:rPr lang="fr-FR" dirty="0" smtClean="0"/>
              <a:t> transitoire est fréquente et le goitre peut persister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3) Thyroïdite du post </a:t>
            </a:r>
            <a:r>
              <a:rPr lang="fr-FR" sz="2800" dirty="0" err="1" smtClean="0">
                <a:solidFill>
                  <a:srgbClr val="FF0000"/>
                </a:solidFill>
              </a:rPr>
              <a:t>partum</a:t>
            </a:r>
            <a:r>
              <a:rPr lang="fr-FR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smtClean="0"/>
              <a:t>5 à 10% des femmes en post </a:t>
            </a:r>
            <a:r>
              <a:rPr lang="fr-FR" dirty="0" err="1" smtClean="0"/>
              <a:t>partum</a:t>
            </a:r>
            <a:endParaRPr lang="fr-FR" dirty="0" smtClean="0"/>
          </a:p>
          <a:p>
            <a:r>
              <a:rPr lang="fr-FR" dirty="0" smtClean="0"/>
              <a:t>Peut récidiver à chaque grossesse ou avortement</a:t>
            </a:r>
          </a:p>
          <a:p>
            <a:r>
              <a:rPr lang="fr-FR" dirty="0" smtClean="0"/>
              <a:t>Peut être associer à d’autres maladies auto immunes</a:t>
            </a:r>
          </a:p>
          <a:p>
            <a:r>
              <a:rPr lang="fr-FR" dirty="0" smtClean="0"/>
              <a:t>HLA DR3,DR4,DR5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même tableau que la thyroïdite indolore</a:t>
            </a:r>
          </a:p>
          <a:p>
            <a:pPr>
              <a:buNone/>
            </a:pPr>
            <a:r>
              <a:rPr lang="fr-FR" dirty="0" smtClean="0"/>
              <a:t>            L’</a:t>
            </a:r>
            <a:r>
              <a:rPr lang="fr-FR" dirty="0" err="1" smtClean="0"/>
              <a:t>hypothyroidie</a:t>
            </a:r>
            <a:r>
              <a:rPr lang="fr-FR" dirty="0" smtClean="0"/>
              <a:t> peut être prolongée et +/-</a:t>
            </a:r>
          </a:p>
          <a:p>
            <a:pPr>
              <a:buNone/>
            </a:pPr>
            <a:r>
              <a:rPr lang="fr-FR" dirty="0" smtClean="0"/>
              <a:t>            marquée</a:t>
            </a:r>
          </a:p>
          <a:p>
            <a:pPr>
              <a:buNone/>
            </a:pPr>
            <a:r>
              <a:rPr lang="fr-FR" dirty="0" smtClean="0"/>
              <a:t>- Dg positif: contexte </a:t>
            </a:r>
            <a:r>
              <a:rPr lang="fr-FR" dirty="0" err="1" smtClean="0"/>
              <a:t>clq</a:t>
            </a:r>
            <a:r>
              <a:rPr lang="fr-FR" dirty="0" smtClean="0"/>
              <a:t> + </a:t>
            </a:r>
            <a:r>
              <a:rPr lang="fr-FR" dirty="0" err="1" smtClean="0"/>
              <a:t>Ac</a:t>
            </a:r>
            <a:r>
              <a:rPr lang="fr-FR" dirty="0" smtClean="0"/>
              <a:t> anti TPO+++</a:t>
            </a:r>
          </a:p>
          <a:p>
            <a:pPr>
              <a:buNone/>
            </a:pPr>
            <a:r>
              <a:rPr lang="fr-FR" dirty="0" smtClean="0"/>
              <a:t>- En phase d’</a:t>
            </a:r>
            <a:r>
              <a:rPr lang="fr-FR" dirty="0" err="1" smtClean="0"/>
              <a:t>hyperthyroidie</a:t>
            </a:r>
            <a:r>
              <a:rPr lang="fr-FR" dirty="0" smtClean="0"/>
              <a:t> le dg différentiel</a:t>
            </a:r>
          </a:p>
          <a:p>
            <a:pPr>
              <a:buNone/>
            </a:pPr>
            <a:r>
              <a:rPr lang="fr-FR" dirty="0" smtClean="0"/>
              <a:t>  avec le basedow par le dosage des TRAB</a:t>
            </a:r>
          </a:p>
          <a:p>
            <a:pPr>
              <a:buNone/>
            </a:pPr>
            <a:r>
              <a:rPr lang="fr-FR" dirty="0" smtClean="0"/>
              <a:t>- Intérêt d’un dépistage chez les patientes </a:t>
            </a:r>
          </a:p>
          <a:p>
            <a:pPr>
              <a:buNone/>
            </a:pPr>
            <a:r>
              <a:rPr lang="fr-FR" dirty="0" smtClean="0"/>
              <a:t>  présentant un DS1, des ATCD F de </a:t>
            </a:r>
            <a:r>
              <a:rPr lang="fr-FR" dirty="0" err="1" smtClean="0"/>
              <a:t>path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thyroïdienne et ATCD P de thyroïdite du post 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err="1" smtClean="0"/>
              <a:t>partum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4) Thyroïdite iatrogène: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4-1: Cytokines:</a:t>
            </a:r>
          </a:p>
          <a:p>
            <a:pPr>
              <a:buNone/>
            </a:pPr>
            <a:r>
              <a:rPr lang="fr-FR" dirty="0" smtClean="0"/>
              <a:t> Interféron alpha: hépatite B,C et les hémopathies</a:t>
            </a:r>
          </a:p>
          <a:p>
            <a:pPr>
              <a:buNone/>
            </a:pPr>
            <a:r>
              <a:rPr lang="fr-FR" dirty="0" smtClean="0"/>
              <a:t> Interféron B: sclérose en plaque</a:t>
            </a:r>
          </a:p>
          <a:p>
            <a:pPr>
              <a:buNone/>
            </a:pPr>
            <a:r>
              <a:rPr lang="fr-FR" dirty="0" smtClean="0"/>
              <a:t>- Surtout si </a:t>
            </a:r>
            <a:r>
              <a:rPr lang="fr-FR" dirty="0" err="1" smtClean="0"/>
              <a:t>path</a:t>
            </a:r>
            <a:r>
              <a:rPr lang="fr-FR" dirty="0" smtClean="0"/>
              <a:t> thyroïdienne préexistante ou sur thyroïde saine</a:t>
            </a:r>
          </a:p>
          <a:p>
            <a:pPr>
              <a:buNone/>
            </a:pPr>
            <a:r>
              <a:rPr lang="fr-FR" dirty="0" smtClean="0"/>
              <a:t>- Peuvent entrainer une hypo ou hyperthyroïdie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4-2: Lithium: </a:t>
            </a:r>
          </a:p>
          <a:p>
            <a:pPr>
              <a:buNone/>
            </a:pPr>
            <a:r>
              <a:rPr lang="fr-FR" dirty="0" smtClean="0"/>
              <a:t>- Utilisé pour le </a:t>
            </a:r>
            <a:r>
              <a:rPr lang="fr-FR" dirty="0" err="1" smtClean="0"/>
              <a:t>trt</a:t>
            </a:r>
            <a:r>
              <a:rPr lang="fr-FR" dirty="0" smtClean="0"/>
              <a:t> des psychoses maniaco-dépressives</a:t>
            </a:r>
          </a:p>
          <a:p>
            <a:pPr>
              <a:buNone/>
            </a:pPr>
            <a:r>
              <a:rPr lang="fr-FR" dirty="0" smtClean="0"/>
              <a:t>- Entraine surtout une hypothyroïdie du fait de son rôle toxique ou en modifiant le statut immunitaire et révélant ainsi une thyroïdite jusque là latente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4-3:</a:t>
            </a:r>
            <a:r>
              <a:rPr lang="fr-FR" dirty="0" err="1" smtClean="0">
                <a:solidFill>
                  <a:srgbClr val="002060"/>
                </a:solidFill>
              </a:rPr>
              <a:t>Amiodarone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- Interfère avec l’immunité thyroïdienne</a:t>
            </a:r>
          </a:p>
          <a:p>
            <a:pPr>
              <a:buNone/>
            </a:pPr>
            <a:r>
              <a:rPr lang="fr-FR" dirty="0" smtClean="0"/>
              <a:t>- Rôle toxique direct</a:t>
            </a:r>
          </a:p>
          <a:p>
            <a:pPr>
              <a:buNone/>
            </a:pPr>
            <a:r>
              <a:rPr lang="fr-FR" dirty="0" smtClean="0"/>
              <a:t>- Inhibe la </a:t>
            </a:r>
            <a:r>
              <a:rPr lang="fr-FR" dirty="0" err="1" smtClean="0"/>
              <a:t>désiodase</a:t>
            </a:r>
            <a:r>
              <a:rPr lang="fr-FR" dirty="0" smtClean="0"/>
              <a:t> type I</a:t>
            </a:r>
          </a:p>
          <a:p>
            <a:pPr>
              <a:buNone/>
            </a:pPr>
            <a:r>
              <a:rPr lang="fr-FR" dirty="0" smtClean="0"/>
              <a:t>- Il entraine: une hypothyroïdie si thyroïdite auto immune sous jacentes avec AC anti TPO++ ( arrêt non indispensable avec rajout de LT4), ou une hyperthyroïdie sur thyroïde saine ou </a:t>
            </a:r>
            <a:r>
              <a:rPr lang="fr-FR" dirty="0" err="1" smtClean="0"/>
              <a:t>path</a:t>
            </a:r>
            <a:r>
              <a:rPr lang="fr-FR" dirty="0" smtClean="0"/>
              <a:t>( arrêt indispensable , ATS non indiqués)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4-4: Thyroïdite post </a:t>
            </a:r>
            <a:r>
              <a:rPr lang="fr-FR" dirty="0" err="1" smtClean="0">
                <a:solidFill>
                  <a:srgbClr val="002060"/>
                </a:solidFill>
              </a:rPr>
              <a:t>radique</a:t>
            </a:r>
            <a:r>
              <a:rPr lang="fr-FR" dirty="0" smtClean="0">
                <a:solidFill>
                  <a:srgbClr val="002060"/>
                </a:solidFill>
              </a:rPr>
              <a:t> ou traumatiques:</a:t>
            </a:r>
          </a:p>
          <a:p>
            <a:pPr>
              <a:buNone/>
            </a:pPr>
            <a:r>
              <a:rPr lang="fr-FR" dirty="0" smtClean="0"/>
              <a:t>Suite à une irradiation </a:t>
            </a:r>
            <a:r>
              <a:rPr lang="fr-FR" dirty="0" err="1" smtClean="0"/>
              <a:t>ext</a:t>
            </a:r>
            <a:r>
              <a:rPr lang="fr-FR" dirty="0" smtClean="0"/>
              <a:t> pour cancer ORL, ou </a:t>
            </a:r>
          </a:p>
          <a:p>
            <a:pPr>
              <a:buNone/>
            </a:pPr>
            <a:r>
              <a:rPr lang="fr-FR" dirty="0" err="1" smtClean="0"/>
              <a:t>int</a:t>
            </a:r>
            <a:r>
              <a:rPr lang="fr-FR" dirty="0" smtClean="0"/>
              <a:t> par iode 131 entrainant une par hypo </a:t>
            </a:r>
          </a:p>
          <a:p>
            <a:pPr>
              <a:buNone/>
            </a:pPr>
            <a:r>
              <a:rPr lang="fr-FR" dirty="0" smtClean="0"/>
              <a:t>définitive  ou transitoire par destruction des</a:t>
            </a:r>
          </a:p>
          <a:p>
            <a:pPr>
              <a:buNone/>
            </a:pPr>
            <a:r>
              <a:rPr lang="fr-FR" dirty="0" smtClean="0"/>
              <a:t> vésicules thyroïdiennes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IV Thyroïdite chroniques: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1)Thyroïdite de </a:t>
            </a:r>
            <a:r>
              <a:rPr lang="fr-FR" dirty="0" err="1" smtClean="0">
                <a:solidFill>
                  <a:srgbClr val="FF0000"/>
                </a:solidFill>
              </a:rPr>
              <a:t>Riedel</a:t>
            </a:r>
            <a:r>
              <a:rPr lang="fr-FR" dirty="0" smtClean="0"/>
              <a:t>:</a:t>
            </a:r>
          </a:p>
          <a:p>
            <a:pPr marL="514350" indent="-514350">
              <a:buNone/>
            </a:pPr>
            <a:r>
              <a:rPr lang="fr-FR" dirty="0" smtClean="0"/>
              <a:t>- 1% des thyroïdites</a:t>
            </a:r>
          </a:p>
          <a:p>
            <a:pPr marL="514350" indent="-514350">
              <a:buNone/>
            </a:pPr>
            <a:r>
              <a:rPr lang="fr-FR" dirty="0" smtClean="0"/>
              <a:t>- D’étiologie inconnue et de mauvais pronostic</a:t>
            </a:r>
          </a:p>
          <a:p>
            <a:pPr marL="514350" indent="-514350">
              <a:buNone/>
            </a:pPr>
            <a:r>
              <a:rPr lang="fr-FR" dirty="0" smtClean="0"/>
              <a:t>- Dg différentiel se fait avec un lymphome ou un</a:t>
            </a:r>
          </a:p>
          <a:p>
            <a:pPr marL="514350" indent="-514350">
              <a:buNone/>
            </a:pPr>
            <a:r>
              <a:rPr lang="fr-FR" dirty="0" smtClean="0"/>
              <a:t>   cancer </a:t>
            </a:r>
            <a:r>
              <a:rPr lang="fr-FR" dirty="0" err="1" smtClean="0"/>
              <a:t>anaplasique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- Histologie: fibrose extensive de la thyroïde</a:t>
            </a:r>
          </a:p>
          <a:p>
            <a:pPr marL="514350" indent="-514350"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goitre dure pierreux extensif avec des signes compressifs( dysphagie, dyspnée, dysphonie)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Plan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I- Définition</a:t>
            </a:r>
          </a:p>
          <a:p>
            <a:pPr>
              <a:buNone/>
            </a:pPr>
            <a:r>
              <a:rPr lang="fr-FR" dirty="0" smtClean="0"/>
              <a:t>II- Les thyroïdites aigues</a:t>
            </a:r>
          </a:p>
          <a:p>
            <a:pPr>
              <a:buNone/>
            </a:pPr>
            <a:r>
              <a:rPr lang="fr-FR" dirty="0" smtClean="0"/>
              <a:t>III- Les thyroïdites </a:t>
            </a:r>
            <a:r>
              <a:rPr lang="fr-FR" dirty="0" err="1" smtClean="0"/>
              <a:t>sub</a:t>
            </a:r>
            <a:r>
              <a:rPr lang="fr-FR" dirty="0" smtClean="0"/>
              <a:t>- aigues</a:t>
            </a:r>
          </a:p>
          <a:p>
            <a:pPr>
              <a:buNone/>
            </a:pPr>
            <a:r>
              <a:rPr lang="fr-FR" dirty="0" smtClean="0"/>
              <a:t>IV- Les thyroïdites chroniques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bilan hormonal peut être normal ou en faveur d’une hypothyroïdie</a:t>
            </a:r>
          </a:p>
          <a:p>
            <a:r>
              <a:rPr lang="fr-FR" dirty="0" smtClean="0"/>
              <a:t>Il existe par ailleurs, un syndrome inflammatoire modéré</a:t>
            </a:r>
          </a:p>
          <a:p>
            <a:r>
              <a:rPr lang="fr-FR" dirty="0" smtClean="0"/>
              <a:t>L’échographie: aspect hétérogène</a:t>
            </a:r>
          </a:p>
          <a:p>
            <a:r>
              <a:rPr lang="fr-FR" dirty="0" err="1" smtClean="0"/>
              <a:t>Scinti</a:t>
            </a:r>
            <a:r>
              <a:rPr lang="fr-FR" dirty="0" smtClean="0"/>
              <a:t>: plages froides +/- importantes</a:t>
            </a:r>
          </a:p>
          <a:p>
            <a:r>
              <a:rPr lang="fr-FR" dirty="0" smtClean="0"/>
              <a:t>TRT: corticoïdes( sans intérêt)</a:t>
            </a:r>
          </a:p>
          <a:p>
            <a:pPr>
              <a:buNone/>
            </a:pPr>
            <a:r>
              <a:rPr lang="fr-FR" dirty="0" smtClean="0"/>
              <a:t>             </a:t>
            </a:r>
            <a:r>
              <a:rPr lang="fr-FR" dirty="0" err="1" smtClean="0"/>
              <a:t>Chir</a:t>
            </a:r>
            <a:r>
              <a:rPr lang="fr-FR" dirty="0" smtClean="0"/>
              <a:t>: </a:t>
            </a:r>
            <a:r>
              <a:rPr lang="fr-FR" dirty="0" err="1" smtClean="0"/>
              <a:t>décompressive</a:t>
            </a:r>
            <a:r>
              <a:rPr lang="fr-FR" dirty="0" smtClean="0"/>
              <a:t> et fait le Dg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2) Thyroïdite d’</a:t>
            </a:r>
            <a:r>
              <a:rPr lang="fr-FR" dirty="0" err="1" smtClean="0">
                <a:solidFill>
                  <a:srgbClr val="FF0000"/>
                </a:solidFill>
              </a:rPr>
              <a:t>hashimoto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- La plus </a:t>
            </a:r>
            <a:r>
              <a:rPr lang="fr-FR" dirty="0" err="1" smtClean="0"/>
              <a:t>frq</a:t>
            </a:r>
            <a:r>
              <a:rPr lang="fr-FR" dirty="0" smtClean="0"/>
              <a:t> des thyroïdites</a:t>
            </a:r>
          </a:p>
          <a:p>
            <a:pPr>
              <a:buNone/>
            </a:pPr>
            <a:r>
              <a:rPr lang="fr-FR" dirty="0" smtClean="0"/>
              <a:t>- D’origine auto immune</a:t>
            </a:r>
          </a:p>
          <a:p>
            <a:pPr>
              <a:buNone/>
            </a:pPr>
            <a:r>
              <a:rPr lang="fr-FR" dirty="0" smtClean="0"/>
              <a:t>- Survient surtout chez la femme entre 30 et 50ans</a:t>
            </a:r>
          </a:p>
          <a:p>
            <a:pPr>
              <a:buNone/>
            </a:pPr>
            <a:r>
              <a:rPr lang="fr-FR" dirty="0" smtClean="0"/>
              <a:t>- Prédisposition HLAB8,DR3,DR5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Anapath</a:t>
            </a:r>
            <a:r>
              <a:rPr lang="fr-FR" dirty="0" smtClean="0"/>
              <a:t>: les C folliculaires sont diminuées de taille remplacées par des C de </a:t>
            </a:r>
            <a:r>
              <a:rPr lang="fr-FR" dirty="0" err="1" smtClean="0"/>
              <a:t>Hurthle</a:t>
            </a:r>
            <a:r>
              <a:rPr lang="fr-FR" dirty="0" smtClean="0"/>
              <a:t> et un infiltrat </a:t>
            </a:r>
            <a:r>
              <a:rPr lang="fr-FR" dirty="0" err="1" smtClean="0"/>
              <a:t>lympho</a:t>
            </a:r>
            <a:r>
              <a:rPr lang="fr-FR" dirty="0" smtClean="0"/>
              <a:t> plasmocytaire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*ATCD F ou P de </a:t>
            </a:r>
            <a:r>
              <a:rPr lang="fr-FR" dirty="0" err="1" smtClean="0"/>
              <a:t>path</a:t>
            </a:r>
            <a:r>
              <a:rPr lang="fr-FR" dirty="0" smtClean="0"/>
              <a:t> thyroïdienne, ATCD P de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 smtClean="0"/>
              <a:t>path</a:t>
            </a:r>
            <a:r>
              <a:rPr lang="fr-FR" dirty="0" smtClean="0"/>
              <a:t> auto immune</a:t>
            </a:r>
          </a:p>
          <a:p>
            <a:pPr>
              <a:buNone/>
            </a:pPr>
            <a:r>
              <a:rPr lang="fr-FR" dirty="0" smtClean="0"/>
              <a:t>  *Le goitre est diffus, ferme et indolore,</a:t>
            </a:r>
          </a:p>
          <a:p>
            <a:pPr>
              <a:buNone/>
            </a:pPr>
            <a:r>
              <a:rPr lang="fr-FR" dirty="0" smtClean="0"/>
              <a:t>    caoutchouteux et parfois nodulaire associé à des </a:t>
            </a:r>
          </a:p>
          <a:p>
            <a:pPr>
              <a:buNone/>
            </a:pPr>
            <a:r>
              <a:rPr lang="fr-FR" dirty="0" smtClean="0"/>
              <a:t>    signes d’</a:t>
            </a:r>
            <a:r>
              <a:rPr lang="fr-FR" dirty="0" err="1" smtClean="0"/>
              <a:t>hypothyroidie</a:t>
            </a:r>
            <a:r>
              <a:rPr lang="fr-FR" dirty="0" smtClean="0"/>
              <a:t> ou d’</a:t>
            </a:r>
            <a:r>
              <a:rPr lang="fr-FR" dirty="0" err="1" smtClean="0"/>
              <a:t>hyperthyroidie</a:t>
            </a:r>
            <a:r>
              <a:rPr lang="fr-FR" dirty="0" smtClean="0"/>
              <a:t> dans </a:t>
            </a:r>
          </a:p>
          <a:p>
            <a:pPr>
              <a:buNone/>
            </a:pPr>
            <a:r>
              <a:rPr lang="fr-FR" dirty="0" smtClean="0"/>
              <a:t>    5%des cas (phase de début)</a:t>
            </a:r>
          </a:p>
          <a:p>
            <a:pPr>
              <a:buNone/>
            </a:pPr>
            <a:r>
              <a:rPr lang="fr-FR" dirty="0" smtClean="0"/>
              <a:t>- Bio: </a:t>
            </a:r>
            <a:r>
              <a:rPr lang="fr-FR" dirty="0" err="1" smtClean="0"/>
              <a:t>Ac</a:t>
            </a:r>
            <a:r>
              <a:rPr lang="fr-FR" dirty="0" smtClean="0"/>
              <a:t> anti TPO et anti Tg++++, TSHus élevée et FT4 basse</a:t>
            </a:r>
          </a:p>
          <a:p>
            <a:pPr>
              <a:buNone/>
            </a:pPr>
            <a:r>
              <a:rPr lang="fr-FR" dirty="0" smtClean="0"/>
              <a:t>- L’écho: aspect </a:t>
            </a:r>
            <a:r>
              <a:rPr lang="fr-FR" dirty="0" err="1" smtClean="0"/>
              <a:t>hypoéchogène</a:t>
            </a:r>
            <a:r>
              <a:rPr lang="fr-FR" dirty="0" smtClean="0"/>
              <a:t>, elle précise sa taille et la présence de nodule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Evolution: </a:t>
            </a:r>
          </a:p>
          <a:p>
            <a:pPr>
              <a:buNone/>
            </a:pPr>
            <a:r>
              <a:rPr lang="fr-FR" dirty="0" smtClean="0"/>
              <a:t>  * Hypothyroïdie définitive </a:t>
            </a:r>
          </a:p>
          <a:p>
            <a:pPr>
              <a:buNone/>
            </a:pPr>
            <a:r>
              <a:rPr lang="fr-FR" dirty="0" smtClean="0"/>
              <a:t>  * Risque de lymphome dans 1%des cas </a:t>
            </a:r>
          </a:p>
          <a:p>
            <a:pPr>
              <a:buNone/>
            </a:pPr>
            <a:r>
              <a:rPr lang="fr-FR" dirty="0" smtClean="0"/>
              <a:t>- TRT: à base de Lévothyrox à dose substitutive à vie, si le goitre est gros ou nodulaire il doit être opérer (avec LT4 à vie)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I- Définition: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Thyroïdite= inflammation de la thyroïde</a:t>
            </a:r>
          </a:p>
          <a:p>
            <a:r>
              <a:rPr lang="fr-FR" dirty="0" smtClean="0"/>
              <a:t>Ensemble d’affections de mécanisme différent: iatrogène, infectieux, auto immun, développé au sein de la thyroïde.</a:t>
            </a:r>
          </a:p>
          <a:p>
            <a:r>
              <a:rPr lang="fr-FR" dirty="0" smtClean="0"/>
              <a:t>On distingue:</a:t>
            </a:r>
          </a:p>
          <a:p>
            <a:pPr>
              <a:buFontTx/>
              <a:buChar char="-"/>
            </a:pPr>
            <a:r>
              <a:rPr lang="fr-FR" dirty="0" smtClean="0"/>
              <a:t>Les thyroïdites aigues</a:t>
            </a:r>
          </a:p>
          <a:p>
            <a:pPr>
              <a:buFontTx/>
              <a:buChar char="-"/>
            </a:pPr>
            <a:r>
              <a:rPr lang="fr-FR" dirty="0" smtClean="0"/>
              <a:t>Les thyroïdites </a:t>
            </a:r>
            <a:r>
              <a:rPr lang="fr-FR" dirty="0" err="1" smtClean="0"/>
              <a:t>sub</a:t>
            </a:r>
            <a:r>
              <a:rPr lang="fr-FR" dirty="0" smtClean="0"/>
              <a:t>- aigues</a:t>
            </a:r>
          </a:p>
          <a:p>
            <a:pPr>
              <a:buFontTx/>
              <a:buChar char="-"/>
            </a:pPr>
            <a:r>
              <a:rPr lang="fr-FR" dirty="0" smtClean="0"/>
              <a:t>Les thyroïdites chroniques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II- Les thyroïdites aigues (1):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Rares:&lt; 0,5% de la pathologie thyroïdienne</a:t>
            </a:r>
          </a:p>
          <a:p>
            <a:r>
              <a:rPr lang="fr-FR" dirty="0" smtClean="0"/>
              <a:t>Résultent d’une infection: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Bactérienne: </a:t>
            </a:r>
            <a:r>
              <a:rPr lang="fr-FR" dirty="0" err="1" smtClean="0"/>
              <a:t>staph</a:t>
            </a:r>
            <a:r>
              <a:rPr lang="fr-FR" dirty="0" smtClean="0"/>
              <a:t>, </a:t>
            </a:r>
            <a:r>
              <a:rPr lang="fr-FR" dirty="0" err="1" smtClean="0"/>
              <a:t>strepto</a:t>
            </a:r>
            <a:r>
              <a:rPr lang="fr-FR" dirty="0" smtClean="0"/>
              <a:t>, </a:t>
            </a:r>
            <a:r>
              <a:rPr lang="fr-FR" dirty="0" err="1" smtClean="0"/>
              <a:t>E.coli</a:t>
            </a:r>
            <a:r>
              <a:rPr lang="fr-FR" dirty="0" smtClean="0"/>
              <a:t>…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Fongique: actinomycètes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Parasitaires: maladie de </a:t>
            </a:r>
            <a:r>
              <a:rPr lang="fr-FR" dirty="0" err="1"/>
              <a:t>C</a:t>
            </a:r>
            <a:r>
              <a:rPr lang="fr-FR" dirty="0" err="1" smtClean="0"/>
              <a:t>hagas</a:t>
            </a:r>
            <a:r>
              <a:rPr lang="fr-FR" dirty="0" smtClean="0"/>
              <a:t>, hydatidose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Virus: HIV, fièvre Q, maladie de griffes de chat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thyroïdites aigues(2):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La thyroïdite tuberculeuse:</a:t>
            </a:r>
          </a:p>
          <a:p>
            <a:pPr>
              <a:buNone/>
            </a:pPr>
            <a:r>
              <a:rPr lang="fr-FR" dirty="0" smtClean="0"/>
              <a:t>- Rare, survient au cours d’une miliaire</a:t>
            </a:r>
          </a:p>
          <a:p>
            <a:pPr>
              <a:buNone/>
            </a:pPr>
            <a:r>
              <a:rPr lang="fr-FR" dirty="0" smtClean="0"/>
              <a:t>- Début moins brutal</a:t>
            </a:r>
          </a:p>
          <a:p>
            <a:pPr>
              <a:buNone/>
            </a:pPr>
            <a:r>
              <a:rPr lang="fr-FR" dirty="0" smtClean="0"/>
              <a:t>- Masse thyroïdienne dure, rapidement croissante, elle prête à confusion avec un cancer indifférencié.</a:t>
            </a:r>
          </a:p>
          <a:p>
            <a:pPr>
              <a:buNone/>
            </a:pPr>
            <a:r>
              <a:rPr lang="fr-FR" dirty="0" smtClean="0"/>
              <a:t>- Cytoponction: inflammation peu spécifique avec nécrose et infiltrat inflammatoire, la recherche de BK peut </a:t>
            </a:r>
            <a:r>
              <a:rPr lang="fr-FR" dirty="0"/>
              <a:t>é</a:t>
            </a:r>
            <a:r>
              <a:rPr lang="fr-FR" dirty="0" smtClean="0"/>
              <a:t>viter  la chirurgie.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Abcès thyroïdien fébrile avec  dlr cervicales lancinantes irradiant vers les oreilles, mâchoire accentuées par la déglutition avec signes inflammatoires  locaux.</a:t>
            </a:r>
          </a:p>
          <a:p>
            <a:pPr>
              <a:buNone/>
            </a:pPr>
            <a:r>
              <a:rPr lang="fr-FR" dirty="0" smtClean="0"/>
              <a:t>- Signes de compression: dysphonie, dyspnée et dysphagie.</a:t>
            </a:r>
          </a:p>
          <a:p>
            <a:pPr>
              <a:buNone/>
            </a:pPr>
            <a:r>
              <a:rPr lang="fr-FR" dirty="0" smtClean="0"/>
              <a:t>- La palpation est très douloureuse.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Bio: augmentation des PNN et de la VS</a:t>
            </a:r>
          </a:p>
          <a:p>
            <a:pPr>
              <a:buNone/>
            </a:pPr>
            <a:r>
              <a:rPr lang="fr-FR" dirty="0" smtClean="0"/>
              <a:t>            HT normales</a:t>
            </a:r>
          </a:p>
          <a:p>
            <a:pPr>
              <a:buFontTx/>
              <a:buChar char="-"/>
            </a:pPr>
            <a:r>
              <a:rPr lang="fr-FR" dirty="0" smtClean="0"/>
              <a:t>Echo: zones </a:t>
            </a:r>
            <a:r>
              <a:rPr lang="fr-FR" dirty="0" err="1" smtClean="0"/>
              <a:t>hypoéchogenes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Scinti</a:t>
            </a:r>
            <a:r>
              <a:rPr lang="fr-FR" dirty="0" smtClean="0"/>
              <a:t>: image froide +/- diffuse et aspécifique</a:t>
            </a:r>
          </a:p>
          <a:p>
            <a:pPr>
              <a:buFontTx/>
              <a:buChar char="-"/>
            </a:pPr>
            <a:r>
              <a:rPr lang="fr-FR" dirty="0" smtClean="0"/>
              <a:t>Complications: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* Infectieuses: médiastinite, fistule dans les organes</a:t>
            </a:r>
          </a:p>
          <a:p>
            <a:pPr>
              <a:buNone/>
            </a:pPr>
            <a:r>
              <a:rPr lang="fr-FR" dirty="0" smtClean="0"/>
              <a:t>       voisins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* Mécaniques: troubles respiratoires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* Vasculaires: thrombose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* Nerveuses: paralysie de CV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* Endocrines: hypothyroïdie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TRT: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Antibiothérapie spécifique voir drainage chirurgical avec thyroïdectomie totale pour éviter les récidives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</a:t>
            </a:r>
            <a:r>
              <a:rPr lang="fr-FR" dirty="0" smtClean="0">
                <a:solidFill>
                  <a:srgbClr val="FF0000"/>
                </a:solidFill>
              </a:rPr>
              <a:t>Attention à la prescription de CTC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III- Les thyroïdites </a:t>
            </a:r>
            <a:r>
              <a:rPr lang="fr-FR" dirty="0" err="1" smtClean="0"/>
              <a:t>sub</a:t>
            </a:r>
            <a:r>
              <a:rPr lang="fr-FR" dirty="0" smtClean="0"/>
              <a:t> aigues: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fr-FR" dirty="0" smtClean="0">
                <a:solidFill>
                  <a:srgbClr val="FF0000"/>
                </a:solidFill>
              </a:rPr>
              <a:t>1) Thyroïdite de DE </a:t>
            </a:r>
            <a:r>
              <a:rPr lang="fr-FR" dirty="0" err="1" smtClean="0">
                <a:solidFill>
                  <a:srgbClr val="FF0000"/>
                </a:solidFill>
              </a:rPr>
              <a:t>Quervain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fr-FR" dirty="0" smtClean="0"/>
              <a:t>- </a:t>
            </a:r>
            <a:r>
              <a:rPr lang="fr-FR" dirty="0" err="1" smtClean="0"/>
              <a:t>Pseudogranulomateuse</a:t>
            </a:r>
            <a:r>
              <a:rPr lang="fr-FR" dirty="0" smtClean="0"/>
              <a:t>, virale ou pseudo  </a:t>
            </a:r>
            <a:r>
              <a:rPr lang="fr-FR" dirty="0" err="1" smtClean="0"/>
              <a:t>TBCeuse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- Survient sur terrain grippal ou infection des voies </a:t>
            </a:r>
          </a:p>
          <a:p>
            <a:pPr marL="514350" indent="-514350">
              <a:buNone/>
            </a:pPr>
            <a:r>
              <a:rPr lang="fr-FR" dirty="0" smtClean="0"/>
              <a:t>  aériennes sup</a:t>
            </a:r>
          </a:p>
          <a:p>
            <a:pPr marL="514350" indent="-514350">
              <a:buNone/>
            </a:pPr>
            <a:r>
              <a:rPr lang="fr-FR" dirty="0" smtClean="0"/>
              <a:t>- Association au groupe: HLADW35</a:t>
            </a:r>
          </a:p>
          <a:p>
            <a:pPr marL="514350" indent="-514350">
              <a:buNone/>
            </a:pPr>
            <a:r>
              <a:rPr lang="fr-FR" dirty="0" smtClean="0"/>
              <a:t>- </a:t>
            </a:r>
            <a:r>
              <a:rPr lang="fr-FR" dirty="0" err="1" smtClean="0"/>
              <a:t>Clq</a:t>
            </a:r>
            <a:r>
              <a:rPr lang="fr-FR" dirty="0" smtClean="0"/>
              <a:t>: syndrome grippal  2 à 6 S avant</a:t>
            </a:r>
          </a:p>
          <a:p>
            <a:pPr marL="514350" indent="-514350">
              <a:buNone/>
            </a:pPr>
            <a:r>
              <a:rPr lang="fr-FR" dirty="0" smtClean="0"/>
              <a:t>           syndrome douloureux vif de la région </a:t>
            </a:r>
          </a:p>
          <a:p>
            <a:pPr marL="514350" indent="-514350">
              <a:buNone/>
            </a:pPr>
            <a:r>
              <a:rPr lang="fr-FR" dirty="0" smtClean="0"/>
              <a:t>           cervicale </a:t>
            </a:r>
            <a:r>
              <a:rPr lang="fr-FR" dirty="0" err="1" smtClean="0"/>
              <a:t>ant</a:t>
            </a:r>
            <a:r>
              <a:rPr lang="fr-FR" dirty="0" smtClean="0"/>
              <a:t> irradiant vers les région </a:t>
            </a:r>
          </a:p>
          <a:p>
            <a:pPr marL="514350" indent="-514350">
              <a:buNone/>
            </a:pPr>
            <a:r>
              <a:rPr lang="fr-FR" dirty="0" smtClean="0"/>
              <a:t>           maxillaires et auriculaires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     Thyroïde modérément augmentée de volume, </a:t>
            </a:r>
          </a:p>
          <a:p>
            <a:pPr marL="514350" indent="-514350">
              <a:buNone/>
            </a:pPr>
            <a:r>
              <a:rPr lang="fr-FR" dirty="0" smtClean="0"/>
              <a:t>           ferme et douloureuse à la palpation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479</TotalTime>
  <Words>1115</Words>
  <Application>Microsoft Office PowerPoint</Application>
  <PresentationFormat>Affichage à l'écran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Apex</vt:lpstr>
      <vt:lpstr>Les Thyroïdites</vt:lpstr>
      <vt:lpstr>Plan :</vt:lpstr>
      <vt:lpstr>I- Définition:</vt:lpstr>
      <vt:lpstr>II- Les thyroïdites aigues (1):</vt:lpstr>
      <vt:lpstr>Les thyroïdites aigues(2):</vt:lpstr>
      <vt:lpstr>Diapositive 6</vt:lpstr>
      <vt:lpstr>Diapositive 7</vt:lpstr>
      <vt:lpstr>Diapositive 8</vt:lpstr>
      <vt:lpstr>III- Les thyroïdites sub aigues: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IV Thyroïdite chroniques:</vt:lpstr>
      <vt:lpstr>Diapositive 20</vt:lpstr>
      <vt:lpstr>Diapositive 21</vt:lpstr>
      <vt:lpstr>Diapositive 22</vt:lpstr>
      <vt:lpstr>Diapositive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Thyroïdites</dc:title>
  <dc:creator>pc</dc:creator>
  <cp:lastModifiedBy>ACER</cp:lastModifiedBy>
  <cp:revision>18</cp:revision>
  <dcterms:created xsi:type="dcterms:W3CDTF">2013-04-30T19:00:24Z</dcterms:created>
  <dcterms:modified xsi:type="dcterms:W3CDTF">2016-06-06T21:20:22Z</dcterms:modified>
</cp:coreProperties>
</file>