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mv" ContentType="video/x-ms-wm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311" r:id="rId3"/>
    <p:sldId id="257" r:id="rId4"/>
    <p:sldId id="304" r:id="rId5"/>
    <p:sldId id="303" r:id="rId6"/>
    <p:sldId id="305" r:id="rId7"/>
    <p:sldId id="308" r:id="rId8"/>
    <p:sldId id="309" r:id="rId9"/>
    <p:sldId id="301" r:id="rId10"/>
    <p:sldId id="310" r:id="rId11"/>
    <p:sldId id="302" r:id="rId12"/>
    <p:sldId id="258" r:id="rId13"/>
    <p:sldId id="261" r:id="rId14"/>
    <p:sldId id="312" r:id="rId15"/>
    <p:sldId id="313" r:id="rId16"/>
    <p:sldId id="279" r:id="rId17"/>
    <p:sldId id="281" r:id="rId18"/>
    <p:sldId id="291" r:id="rId19"/>
    <p:sldId id="295" r:id="rId20"/>
    <p:sldId id="297" r:id="rId21"/>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3897" autoAdjust="0"/>
  </p:normalViewPr>
  <p:slideViewPr>
    <p:cSldViewPr snapToGrid="0">
      <p:cViewPr varScale="1">
        <p:scale>
          <a:sx n="56" d="100"/>
          <a:sy n="56" d="100"/>
        </p:scale>
        <p:origin x="1272" y="72"/>
      </p:cViewPr>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8B82761-CCF1-4CC2-889F-FA9E877208E6}" type="datetimeFigureOut">
              <a:rPr lang="fr-FR" smtClean="0"/>
              <a:t>25/04/2017</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60E200-9C63-44A9-BE67-13C9F6C82814}" type="slidenum">
              <a:rPr lang="fr-FR" smtClean="0"/>
              <a:t>‹N°›</a:t>
            </a:fld>
            <a:endParaRPr lang="fr-FR"/>
          </a:p>
        </p:txBody>
      </p:sp>
    </p:spTree>
    <p:extLst>
      <p:ext uri="{BB962C8B-B14F-4D97-AF65-F5344CB8AC3E}">
        <p14:creationId xmlns:p14="http://schemas.microsoft.com/office/powerpoint/2010/main" val="27379615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Elle correspond à l’atteinte dégénérative discale (discarthrose) secondairement compliquée d’atteinte dégénérative des articulations </a:t>
            </a:r>
            <a:r>
              <a:rPr lang="fr-FR" dirty="0" err="1" smtClean="0"/>
              <a:t>interapophysaires</a:t>
            </a:r>
            <a:r>
              <a:rPr lang="fr-FR" dirty="0" smtClean="0"/>
              <a:t> postérieures.</a:t>
            </a:r>
          </a:p>
          <a:p>
            <a:r>
              <a:rPr lang="fr-FR" dirty="0" smtClean="0"/>
              <a:t>L’affaiblissement discal, dû au vieillissement discal, entraîne un rapprochement et une dégénérescence des facettes articulaires postérieures, un rétrécissement des récessus</a:t>
            </a:r>
          </a:p>
          <a:p>
            <a:r>
              <a:rPr lang="fr-FR" dirty="0" smtClean="0"/>
              <a:t>latéraux et des canaux de conjugaison.</a:t>
            </a:r>
          </a:p>
          <a:p>
            <a:r>
              <a:rPr lang="fr-FR" dirty="0" smtClean="0"/>
              <a:t>Quatre-vingt-dix pour cent des patients de 60 ans et plus ont des signes radiologiques de dégénérescence discale ou d’arthrose postérieure, en particulier à l’étage cervical</a:t>
            </a:r>
          </a:p>
          <a:p>
            <a:r>
              <a:rPr lang="fr-FR" dirty="0" smtClean="0"/>
              <a:t>et lombaire </a:t>
            </a:r>
            <a:endParaRPr lang="fr-FR" dirty="0"/>
          </a:p>
        </p:txBody>
      </p:sp>
      <p:sp>
        <p:nvSpPr>
          <p:cNvPr id="4" name="Espace réservé du numéro de diapositive 3"/>
          <p:cNvSpPr>
            <a:spLocks noGrp="1"/>
          </p:cNvSpPr>
          <p:nvPr>
            <p:ph type="sldNum" sz="quarter" idx="10"/>
          </p:nvPr>
        </p:nvSpPr>
        <p:spPr/>
        <p:txBody>
          <a:bodyPr/>
          <a:lstStyle/>
          <a:p>
            <a:fld id="{E460E200-9C63-44A9-BE67-13C9F6C82814}" type="slidenum">
              <a:rPr lang="fr-FR" smtClean="0"/>
              <a:t>3</a:t>
            </a:fld>
            <a:endParaRPr lang="fr-FR"/>
          </a:p>
        </p:txBody>
      </p:sp>
    </p:spTree>
    <p:extLst>
      <p:ext uri="{BB962C8B-B14F-4D97-AF65-F5344CB8AC3E}">
        <p14:creationId xmlns:p14="http://schemas.microsoft.com/office/powerpoint/2010/main" val="11408032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Peut-on prévenir l'arthrose cervicale ?</a:t>
            </a:r>
          </a:p>
          <a:p>
            <a:endParaRPr lang="fr-FR" dirty="0" smtClean="0"/>
          </a:p>
          <a:p>
            <a:r>
              <a:rPr lang="fr-FR" dirty="0" smtClean="0"/>
              <a:t>L'arthrose anatomique ? Non, elle est à peu près obligatoire au long des années, mais elle peut vous laisser en paix si vous ne faites pas n'importe quoi.</a:t>
            </a:r>
          </a:p>
          <a:p>
            <a:r>
              <a:rPr lang="fr-FR" dirty="0" smtClean="0"/>
              <a:t>Les épisodes de cervicalgies et de névralgies ? Plus ou moins, en entretenant bien la mobilité et les muscles, et en faisant attention à vos positions de travail.</a:t>
            </a:r>
          </a:p>
          <a:p>
            <a:endParaRPr lang="fr-FR" dirty="0" smtClean="0"/>
          </a:p>
          <a:p>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fld id="{E460E200-9C63-44A9-BE67-13C9F6C82814}" type="slidenum">
              <a:rPr lang="fr-FR" smtClean="0"/>
              <a:t>11</a:t>
            </a:fld>
            <a:endParaRPr lang="fr-FR"/>
          </a:p>
        </p:txBody>
      </p:sp>
    </p:spTree>
    <p:extLst>
      <p:ext uri="{BB962C8B-B14F-4D97-AF65-F5344CB8AC3E}">
        <p14:creationId xmlns:p14="http://schemas.microsoft.com/office/powerpoint/2010/main" val="20608648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La discarthrose est plus souvent responsable de douleurs rachidiennes localisées que de névralgies sauf au cou.</a:t>
            </a:r>
          </a:p>
          <a:p>
            <a:r>
              <a:rPr lang="fr-FR" dirty="0" smtClean="0"/>
              <a:t>L’arthrose apophysaire : elle diminue la mobilité et donne des douleurs à distance (bras ou jambe) dues à l’irritation des petits rameaux sensitifs qui passent à proximité.</a:t>
            </a:r>
          </a:p>
          <a:p>
            <a:endParaRPr lang="fr-FR"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C'est surtout à l'étage cervical et à l'étage lombaire que l'arthrose est la plus </a:t>
            </a:r>
            <a:r>
              <a:rPr lang="fr-FR" dirty="0" err="1" smtClean="0"/>
              <a:t>génante</a:t>
            </a:r>
            <a:r>
              <a:rPr lang="fr-FR" dirty="0" smtClean="0"/>
              <a:t>. On parle de </a:t>
            </a:r>
            <a:r>
              <a:rPr lang="fr-FR" dirty="0" err="1" smtClean="0"/>
              <a:t>cervicarthrose</a:t>
            </a:r>
            <a:r>
              <a:rPr lang="fr-FR" dirty="0" smtClean="0"/>
              <a:t> en cas d'atteinte du cou et de lombarthrose en cas d'atteinte du rachis lombaire.</a:t>
            </a:r>
          </a:p>
          <a:p>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fld id="{E460E200-9C63-44A9-BE67-13C9F6C82814}" type="slidenum">
              <a:rPr lang="fr-FR" smtClean="0"/>
              <a:t>12</a:t>
            </a:fld>
            <a:endParaRPr lang="fr-FR"/>
          </a:p>
        </p:txBody>
      </p:sp>
    </p:spTree>
    <p:extLst>
      <p:ext uri="{BB962C8B-B14F-4D97-AF65-F5344CB8AC3E}">
        <p14:creationId xmlns:p14="http://schemas.microsoft.com/office/powerpoint/2010/main" val="35233869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L'arthrose des articulations entre les vertèbres cervicales provoque une limitation des mouvements, des douleurs parfois irradiant dans un bras, ou accompagnées de maux de tête.</a:t>
            </a:r>
          </a:p>
          <a:p>
            <a:r>
              <a:rPr lang="fr-FR" dirty="0" smtClean="0"/>
              <a:t>Le diagnostic se fait sur la radiographie. </a:t>
            </a:r>
          </a:p>
          <a:p>
            <a:r>
              <a:rPr lang="fr-FR" dirty="0" smtClean="0"/>
              <a:t>Le traitement consiste à soulager la douleur et la raideur du cou par des médicaments, un collier cervical et de la kinésithérapie ou autre technique non médicamenteuse.</a:t>
            </a:r>
          </a:p>
          <a:p>
            <a:endParaRPr lang="fr-FR" dirty="0" smtClean="0"/>
          </a:p>
          <a:p>
            <a:r>
              <a:rPr lang="fr-FR" sz="1200" dirty="0" smtClean="0"/>
              <a:t>L'arthrose cervicale est l'usure chronique des cartilages entre les vertèbres cervicales (au niveau des apophyses articulaires postérieures), c'est á dire qu'elle se localise au niveau du cou.</a:t>
            </a:r>
          </a:p>
          <a:p>
            <a:endParaRPr lang="fr-FR" sz="1200" dirty="0" smtClean="0"/>
          </a:p>
          <a:p>
            <a:r>
              <a:rPr lang="fr-FR" sz="1200" dirty="0" smtClean="0"/>
              <a:t>Elle apparaît le plus souvent á la quarantaine avec des douleurs á la base du cou (entre C4 et C7). Les douleurs grandissent au fur et á mesure que les cartilages s'usent. Le cou s'enraidit et les mouvements de la tête deviennent de plus en plus difficiles. </a:t>
            </a:r>
          </a:p>
          <a:p>
            <a:r>
              <a:rPr lang="fr-FR" sz="1200" dirty="0" smtClean="0"/>
              <a:t>Les douleurs peuvent irradier vers la nuque, l'épaule et le bras á cause de l'apparition d'ostéophytes (développement anarchique de matière osseuse neuve) qui compriment les racines nerveuses rachidiennes. Les ostéophytes peuvent aussi comprimer les artères vertébrales et entraîner des vertiges. </a:t>
            </a:r>
          </a:p>
          <a:p>
            <a:r>
              <a:rPr lang="fr-FR" sz="1200" dirty="0" smtClean="0"/>
              <a:t>Elle peut aussi passer inaperçue sans aucune douleur, ni aucune incapacité physique. </a:t>
            </a:r>
          </a:p>
          <a:p>
            <a:endParaRPr lang="fr-FR" sz="1200" dirty="0" smtClean="0"/>
          </a:p>
          <a:p>
            <a:r>
              <a:rPr lang="fr-FR" sz="1200" dirty="0" smtClean="0"/>
              <a:t>Elle est fréquente chez les personnes qui travaillent la tête penchée en avant, comme par exemple sur un clavier. Elle est présente chez tous les individus á des degrés plus ou moins importants, mais prédomine chez la femme. </a:t>
            </a:r>
          </a:p>
          <a:p>
            <a:r>
              <a:rPr lang="fr-FR" sz="1200" dirty="0" smtClean="0"/>
              <a:t>Elle est aussi appelée " </a:t>
            </a:r>
            <a:r>
              <a:rPr lang="fr-FR" sz="1200" dirty="0" err="1" smtClean="0"/>
              <a:t>Cervicarthrose</a:t>
            </a:r>
            <a:r>
              <a:rPr lang="fr-FR" sz="1200" dirty="0" smtClean="0"/>
              <a:t> ".</a:t>
            </a:r>
          </a:p>
          <a:p>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fld id="{E460E200-9C63-44A9-BE67-13C9F6C82814}" type="slidenum">
              <a:rPr lang="fr-FR" smtClean="0"/>
              <a:t>13</a:t>
            </a:fld>
            <a:endParaRPr lang="fr-FR"/>
          </a:p>
        </p:txBody>
      </p:sp>
    </p:spTree>
    <p:extLst>
      <p:ext uri="{BB962C8B-B14F-4D97-AF65-F5344CB8AC3E}">
        <p14:creationId xmlns:p14="http://schemas.microsoft.com/office/powerpoint/2010/main" val="23149193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L'arthrose correspond à l'usure inflammatoire des articulations entre les vertèbres du cou, à une destruction progressive du cartilage associée à l'apparition d' excroissances osseuses. </a:t>
            </a:r>
          </a:p>
          <a:p>
            <a:r>
              <a:rPr lang="fr-FR" dirty="0" smtClean="0"/>
              <a:t>Cette localisation est précoce car les vertèbres cervicales ont des mouvements très amples, et doivent freiner en permanence le poids de la tête.</a:t>
            </a:r>
          </a:p>
          <a:p>
            <a:r>
              <a:rPr lang="fr-FR" dirty="0" smtClean="0"/>
              <a:t>L'arthrose peut limiter les trous de conjugaison par où passent les nerfs qui innervent les épaules et les bras, à mettre an rapport avec la fréquence des névralgies cervico-brachiales .</a:t>
            </a:r>
          </a:p>
          <a:p>
            <a:r>
              <a:rPr lang="fr-FR" dirty="0" smtClean="0"/>
              <a:t>Plus rarement, l'artère vertébrale, qui traverse les vertèbres en arrière, peut elle aussi être comprimée et provoquer des troubles.</a:t>
            </a:r>
          </a:p>
          <a:p>
            <a:endParaRPr lang="fr-FR" dirty="0" smtClean="0"/>
          </a:p>
          <a:p>
            <a:r>
              <a:rPr lang="fr-FR" sz="1200" dirty="0" smtClean="0"/>
              <a:t>La solution orthopédique a pour objectif principal la diminution de la douleur. </a:t>
            </a:r>
          </a:p>
          <a:p>
            <a:endParaRPr lang="fr-FR" sz="1200" dirty="0" smtClean="0"/>
          </a:p>
          <a:p>
            <a:r>
              <a:rPr lang="fr-FR" sz="1200" dirty="0" smtClean="0"/>
              <a:t>Le port d’un collier cervical mousse (C1) permet de conserver la chaleur locale (effet antalgique). Le collier cervical soutient en partie le poids de la tête et décontracte la musculature : ceci diminue les contraintes qui s’exercent au niveau des articulations cervicales. </a:t>
            </a:r>
          </a:p>
          <a:p>
            <a:endParaRPr lang="fr-FR" sz="1200" dirty="0" smtClean="0"/>
          </a:p>
          <a:p>
            <a:r>
              <a:rPr lang="fr-FR" sz="1200" dirty="0" smtClean="0"/>
              <a:t>Le maintien dans une bonne position passe par une bonne adaptation de la hauteur et de la circonférence du collier cervical. </a:t>
            </a:r>
          </a:p>
          <a:p>
            <a:endParaRPr lang="fr-FR" sz="1200" dirty="0" smtClean="0"/>
          </a:p>
          <a:p>
            <a:r>
              <a:rPr lang="fr-FR" sz="1200" dirty="0" smtClean="0"/>
              <a:t>Il est important d’accepter de porter le collier cervical lors des crises douloureuses. Les réticences éventuelles peuvent facilement être compensées par des artifices de mode comme le port d’un foulard ou d’un col roulé.</a:t>
            </a:r>
          </a:p>
          <a:p>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fld id="{E460E200-9C63-44A9-BE67-13C9F6C82814}" type="slidenum">
              <a:rPr lang="fr-FR" smtClean="0"/>
              <a:t>14</a:t>
            </a:fld>
            <a:endParaRPr lang="fr-FR"/>
          </a:p>
        </p:txBody>
      </p:sp>
    </p:spTree>
    <p:extLst>
      <p:ext uri="{BB962C8B-B14F-4D97-AF65-F5344CB8AC3E}">
        <p14:creationId xmlns:p14="http://schemas.microsoft.com/office/powerpoint/2010/main" val="29597046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E460E200-9C63-44A9-BE67-13C9F6C82814}" type="slidenum">
              <a:rPr lang="fr-FR" smtClean="0"/>
              <a:t>15</a:t>
            </a:fld>
            <a:endParaRPr lang="fr-FR"/>
          </a:p>
        </p:txBody>
      </p:sp>
    </p:spTree>
    <p:extLst>
      <p:ext uri="{BB962C8B-B14F-4D97-AF65-F5344CB8AC3E}">
        <p14:creationId xmlns:p14="http://schemas.microsoft.com/office/powerpoint/2010/main" val="34626346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Spondylarthrose des vertèbres lombaires (lombarthrose), avec discarthrose, hernie discale et arthrose </a:t>
            </a:r>
            <a:r>
              <a:rPr lang="fr-FR" dirty="0" err="1" smtClean="0"/>
              <a:t>interapophysaire</a:t>
            </a:r>
            <a:r>
              <a:rPr lang="fr-FR" dirty="0" smtClean="0"/>
              <a:t>.</a:t>
            </a:r>
            <a:br>
              <a:rPr lang="fr-FR" dirty="0" smtClean="0"/>
            </a:br>
            <a:r>
              <a:rPr lang="fr-FR" dirty="0" smtClean="0"/>
              <a:t>La spondylarthrose est une dégénérescence non inflammatoire (arthrose) de la colonne vertébrale. Elle peut s'accompagner, comme ici, de discarthrose (arthrose des disques intervertébraux), d'arthrose </a:t>
            </a:r>
            <a:r>
              <a:rPr lang="fr-FR" dirty="0" err="1" smtClean="0"/>
              <a:t>interapophysaire</a:t>
            </a:r>
            <a:r>
              <a:rPr lang="fr-FR" dirty="0" smtClean="0"/>
              <a:t> (arthrose des apophyses des vertèbres), de la formation d'ostéophytes (ou becs de perroquet, excroissances osseuses) et d'une compression de la moelle épinière ou des racines nerveuses.</a:t>
            </a:r>
            <a:endParaRPr lang="fr-FR" dirty="0"/>
          </a:p>
        </p:txBody>
      </p:sp>
      <p:sp>
        <p:nvSpPr>
          <p:cNvPr id="4" name="Espace réservé du numéro de diapositive 3"/>
          <p:cNvSpPr>
            <a:spLocks noGrp="1"/>
          </p:cNvSpPr>
          <p:nvPr>
            <p:ph type="sldNum" sz="quarter" idx="10"/>
          </p:nvPr>
        </p:nvSpPr>
        <p:spPr/>
        <p:txBody>
          <a:bodyPr/>
          <a:lstStyle/>
          <a:p>
            <a:fld id="{E460E200-9C63-44A9-BE67-13C9F6C82814}" type="slidenum">
              <a:rPr lang="fr-FR" smtClean="0"/>
              <a:t>16</a:t>
            </a:fld>
            <a:endParaRPr lang="fr-FR"/>
          </a:p>
        </p:txBody>
      </p:sp>
    </p:spTree>
    <p:extLst>
      <p:ext uri="{BB962C8B-B14F-4D97-AF65-F5344CB8AC3E}">
        <p14:creationId xmlns:p14="http://schemas.microsoft.com/office/powerpoint/2010/main" val="13755925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smtClean="0"/>
              <a:t>Modifiez le style du titre</a:t>
            </a:r>
            <a:endParaRPr lang="fr-F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AA36A978-E0E4-4E11-A9F5-F82A1050B79F}" type="datetimeFigureOut">
              <a:rPr lang="fr-FR" smtClean="0"/>
              <a:t>25/04/2017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E0914E4-962E-45F7-9176-6133404B96A9}" type="slidenum">
              <a:rPr lang="fr-FR" smtClean="0"/>
              <a:t>‹N°›</a:t>
            </a:fld>
            <a:endParaRPr lang="fr-FR"/>
          </a:p>
        </p:txBody>
      </p:sp>
    </p:spTree>
    <p:extLst>
      <p:ext uri="{BB962C8B-B14F-4D97-AF65-F5344CB8AC3E}">
        <p14:creationId xmlns:p14="http://schemas.microsoft.com/office/powerpoint/2010/main" val="29498234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AA36A978-E0E4-4E11-A9F5-F82A1050B79F}" type="datetimeFigureOut">
              <a:rPr lang="fr-FR" smtClean="0"/>
              <a:t>25/04/2017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E0914E4-962E-45F7-9176-6133404B96A9}" type="slidenum">
              <a:rPr lang="fr-FR" smtClean="0"/>
              <a:t>‹N°›</a:t>
            </a:fld>
            <a:endParaRPr lang="fr-FR"/>
          </a:p>
        </p:txBody>
      </p:sp>
    </p:spTree>
    <p:extLst>
      <p:ext uri="{BB962C8B-B14F-4D97-AF65-F5344CB8AC3E}">
        <p14:creationId xmlns:p14="http://schemas.microsoft.com/office/powerpoint/2010/main" val="23582077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AA36A978-E0E4-4E11-A9F5-F82A1050B79F}" type="datetimeFigureOut">
              <a:rPr lang="fr-FR" smtClean="0"/>
              <a:t>25/04/2017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E0914E4-962E-45F7-9176-6133404B96A9}" type="slidenum">
              <a:rPr lang="fr-FR" smtClean="0"/>
              <a:t>‹N°›</a:t>
            </a:fld>
            <a:endParaRPr lang="fr-FR"/>
          </a:p>
        </p:txBody>
      </p:sp>
    </p:spTree>
    <p:extLst>
      <p:ext uri="{BB962C8B-B14F-4D97-AF65-F5344CB8AC3E}">
        <p14:creationId xmlns:p14="http://schemas.microsoft.com/office/powerpoint/2010/main" val="25128604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re. Text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914400" y="609600"/>
            <a:ext cx="10363200" cy="1143000"/>
          </a:xfrm>
        </p:spPr>
        <p:txBody>
          <a:bodyPr/>
          <a:lstStyle/>
          <a:p>
            <a:r>
              <a:rPr lang="fr-FR" smtClean="0"/>
              <a:t>Cliquez pour modifier le style du titre</a:t>
            </a:r>
            <a:endParaRPr lang="fr-FR"/>
          </a:p>
        </p:txBody>
      </p:sp>
      <p:sp>
        <p:nvSpPr>
          <p:cNvPr id="3" name="Espace réservé du texte 2"/>
          <p:cNvSpPr>
            <a:spLocks noGrp="1"/>
          </p:cNvSpPr>
          <p:nvPr>
            <p:ph type="body" sz="half" idx="1"/>
          </p:nvPr>
        </p:nvSpPr>
        <p:spPr>
          <a:xfrm>
            <a:off x="914400" y="1981200"/>
            <a:ext cx="5080000" cy="411480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97600" y="1981200"/>
            <a:ext cx="5080000" cy="411480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39038655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AA36A978-E0E4-4E11-A9F5-F82A1050B79F}" type="datetimeFigureOut">
              <a:rPr lang="fr-FR" smtClean="0"/>
              <a:t>25/04/2017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E0914E4-962E-45F7-9176-6133404B96A9}" type="slidenum">
              <a:rPr lang="fr-FR" smtClean="0"/>
              <a:t>‹N°›</a:t>
            </a:fld>
            <a:endParaRPr lang="fr-FR"/>
          </a:p>
        </p:txBody>
      </p:sp>
    </p:spTree>
    <p:extLst>
      <p:ext uri="{BB962C8B-B14F-4D97-AF65-F5344CB8AC3E}">
        <p14:creationId xmlns:p14="http://schemas.microsoft.com/office/powerpoint/2010/main" val="18385824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smtClean="0"/>
              <a:t>Modifiez le style du titre</a:t>
            </a:r>
            <a:endParaRPr lang="fr-F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AA36A978-E0E4-4E11-A9F5-F82A1050B79F}" type="datetimeFigureOut">
              <a:rPr lang="fr-FR" smtClean="0"/>
              <a:t>25/04/2017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E0914E4-962E-45F7-9176-6133404B96A9}" type="slidenum">
              <a:rPr lang="fr-FR" smtClean="0"/>
              <a:t>‹N°›</a:t>
            </a:fld>
            <a:endParaRPr lang="fr-FR"/>
          </a:p>
        </p:txBody>
      </p:sp>
    </p:spTree>
    <p:extLst>
      <p:ext uri="{BB962C8B-B14F-4D97-AF65-F5344CB8AC3E}">
        <p14:creationId xmlns:p14="http://schemas.microsoft.com/office/powerpoint/2010/main" val="3365076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838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72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AA36A978-E0E4-4E11-A9F5-F82A1050B79F}" type="datetimeFigureOut">
              <a:rPr lang="fr-FR" smtClean="0"/>
              <a:t>25/04/2017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1E0914E4-962E-45F7-9176-6133404B96A9}" type="slidenum">
              <a:rPr lang="fr-FR" smtClean="0"/>
              <a:t>‹N°›</a:t>
            </a:fld>
            <a:endParaRPr lang="fr-FR"/>
          </a:p>
        </p:txBody>
      </p:sp>
    </p:spTree>
    <p:extLst>
      <p:ext uri="{BB962C8B-B14F-4D97-AF65-F5344CB8AC3E}">
        <p14:creationId xmlns:p14="http://schemas.microsoft.com/office/powerpoint/2010/main" val="5009146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smtClean="0"/>
              <a:t>Modifiez le style du titre</a:t>
            </a:r>
            <a:endParaRPr lang="fr-F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AA36A978-E0E4-4E11-A9F5-F82A1050B79F}" type="datetimeFigureOut">
              <a:rPr lang="fr-FR" smtClean="0"/>
              <a:t>25/04/2017</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1E0914E4-962E-45F7-9176-6133404B96A9}" type="slidenum">
              <a:rPr lang="fr-FR" smtClean="0"/>
              <a:t>‹N°›</a:t>
            </a:fld>
            <a:endParaRPr lang="fr-FR"/>
          </a:p>
        </p:txBody>
      </p:sp>
    </p:spTree>
    <p:extLst>
      <p:ext uri="{BB962C8B-B14F-4D97-AF65-F5344CB8AC3E}">
        <p14:creationId xmlns:p14="http://schemas.microsoft.com/office/powerpoint/2010/main" val="42458346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AA36A978-E0E4-4E11-A9F5-F82A1050B79F}" type="datetimeFigureOut">
              <a:rPr lang="fr-FR" smtClean="0"/>
              <a:t>25/04/2017</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1E0914E4-962E-45F7-9176-6133404B96A9}" type="slidenum">
              <a:rPr lang="fr-FR" smtClean="0"/>
              <a:t>‹N°›</a:t>
            </a:fld>
            <a:endParaRPr lang="fr-FR"/>
          </a:p>
        </p:txBody>
      </p:sp>
    </p:spTree>
    <p:extLst>
      <p:ext uri="{BB962C8B-B14F-4D97-AF65-F5344CB8AC3E}">
        <p14:creationId xmlns:p14="http://schemas.microsoft.com/office/powerpoint/2010/main" val="9951636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A36A978-E0E4-4E11-A9F5-F82A1050B79F}" type="datetimeFigureOut">
              <a:rPr lang="fr-FR" smtClean="0"/>
              <a:t>25/04/2017</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1E0914E4-962E-45F7-9176-6133404B96A9}" type="slidenum">
              <a:rPr lang="fr-FR" smtClean="0"/>
              <a:t>‹N°›</a:t>
            </a:fld>
            <a:endParaRPr lang="fr-FR"/>
          </a:p>
        </p:txBody>
      </p:sp>
    </p:spTree>
    <p:extLst>
      <p:ext uri="{BB962C8B-B14F-4D97-AF65-F5344CB8AC3E}">
        <p14:creationId xmlns:p14="http://schemas.microsoft.com/office/powerpoint/2010/main" val="29635471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AA36A978-E0E4-4E11-A9F5-F82A1050B79F}" type="datetimeFigureOut">
              <a:rPr lang="fr-FR" smtClean="0"/>
              <a:t>25/04/2017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1E0914E4-962E-45F7-9176-6133404B96A9}" type="slidenum">
              <a:rPr lang="fr-FR" smtClean="0"/>
              <a:t>‹N°›</a:t>
            </a:fld>
            <a:endParaRPr lang="fr-FR"/>
          </a:p>
        </p:txBody>
      </p:sp>
    </p:spTree>
    <p:extLst>
      <p:ext uri="{BB962C8B-B14F-4D97-AF65-F5344CB8AC3E}">
        <p14:creationId xmlns:p14="http://schemas.microsoft.com/office/powerpoint/2010/main" val="31364463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AA36A978-E0E4-4E11-A9F5-F82A1050B79F}" type="datetimeFigureOut">
              <a:rPr lang="fr-FR" smtClean="0"/>
              <a:t>25/04/2017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1E0914E4-962E-45F7-9176-6133404B96A9}" type="slidenum">
              <a:rPr lang="fr-FR" smtClean="0"/>
              <a:t>‹N°›</a:t>
            </a:fld>
            <a:endParaRPr lang="fr-FR"/>
          </a:p>
        </p:txBody>
      </p:sp>
    </p:spTree>
    <p:extLst>
      <p:ext uri="{BB962C8B-B14F-4D97-AF65-F5344CB8AC3E}">
        <p14:creationId xmlns:p14="http://schemas.microsoft.com/office/powerpoint/2010/main" val="41794530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36A978-E0E4-4E11-A9F5-F82A1050B79F}" type="datetimeFigureOut">
              <a:rPr lang="fr-FR" smtClean="0"/>
              <a:t>25/04/2017</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0914E4-962E-45F7-9176-6133404B96A9}" type="slidenum">
              <a:rPr lang="fr-FR" smtClean="0"/>
              <a:t>‹N°›</a:t>
            </a:fld>
            <a:endParaRPr lang="fr-FR"/>
          </a:p>
        </p:txBody>
      </p:sp>
    </p:spTree>
    <p:extLst>
      <p:ext uri="{BB962C8B-B14F-4D97-AF65-F5344CB8AC3E}">
        <p14:creationId xmlns:p14="http://schemas.microsoft.com/office/powerpoint/2010/main" val="21435505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wmv"/><Relationship Id="rId1" Type="http://schemas.microsoft.com/office/2007/relationships/media" Target="../media/media1.wmv"/><Relationship Id="rId5" Type="http://schemas.openxmlformats.org/officeDocument/2006/relationships/image" Target="../media/image11.png"/><Relationship Id="rId4" Type="http://schemas.openxmlformats.org/officeDocument/2006/relationships/notesSlide" Target="../notesSlides/notesSlide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524000" y="501261"/>
            <a:ext cx="9144000" cy="2387600"/>
          </a:xfrm>
        </p:spPr>
        <p:txBody>
          <a:bodyPr>
            <a:normAutofit/>
          </a:bodyPr>
          <a:lstStyle/>
          <a:p>
            <a:pPr>
              <a:defRPr/>
            </a:pPr>
            <a:r>
              <a:rPr lang="fr-FR" sz="5200" b="1" dirty="0" smtClean="0"/>
              <a:t>PATHOLOGIES  RACHIDIENNES</a:t>
            </a:r>
            <a:endParaRPr lang="fr-FR" sz="5200" b="1" dirty="0"/>
          </a:p>
        </p:txBody>
      </p:sp>
      <p:sp>
        <p:nvSpPr>
          <p:cNvPr id="2" name="Sous-titre 1"/>
          <p:cNvSpPr>
            <a:spLocks noGrp="1"/>
          </p:cNvSpPr>
          <p:nvPr>
            <p:ph type="subTitle" idx="1"/>
          </p:nvPr>
        </p:nvSpPr>
        <p:spPr/>
        <p:txBody>
          <a:bodyPr>
            <a:noAutofit/>
          </a:bodyPr>
          <a:lstStyle/>
          <a:p>
            <a:r>
              <a:rPr lang="fr-FR" sz="3200" dirty="0" smtClean="0">
                <a:solidFill>
                  <a:srgbClr val="7030A0"/>
                </a:solidFill>
              </a:rPr>
              <a:t>Pr SA Taleb</a:t>
            </a:r>
          </a:p>
          <a:p>
            <a:endParaRPr lang="fr-FR" sz="3200" dirty="0">
              <a:solidFill>
                <a:srgbClr val="7030A0"/>
              </a:solidFill>
            </a:endParaRPr>
          </a:p>
          <a:p>
            <a:r>
              <a:rPr lang="fr-FR" sz="3200" dirty="0" smtClean="0">
                <a:solidFill>
                  <a:srgbClr val="7030A0"/>
                </a:solidFill>
              </a:rPr>
              <a:t>Médecine physique et de réadaptation</a:t>
            </a:r>
            <a:endParaRPr lang="fr-FR" sz="3200" dirty="0">
              <a:solidFill>
                <a:srgbClr val="7030A0"/>
              </a:solidFill>
            </a:endParaRPr>
          </a:p>
        </p:txBody>
      </p:sp>
    </p:spTree>
    <p:extLst>
      <p:ext uri="{BB962C8B-B14F-4D97-AF65-F5344CB8AC3E}">
        <p14:creationId xmlns:p14="http://schemas.microsoft.com/office/powerpoint/2010/main" val="3080707767"/>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p:cNvPicPr>
            <a:picLocks noChangeAspect="1" noChangeArrowheads="1"/>
          </p:cNvPicPr>
          <p:nvPr/>
        </p:nvPicPr>
        <p:blipFill>
          <a:blip r:embed="rId2"/>
          <a:srcRect/>
          <a:stretch>
            <a:fillRect/>
          </a:stretch>
        </p:blipFill>
        <p:spPr bwMode="auto">
          <a:xfrm>
            <a:off x="6137275" y="1600201"/>
            <a:ext cx="4419600" cy="3305175"/>
          </a:xfrm>
          <a:prstGeom prst="rect">
            <a:avLst/>
          </a:prstGeom>
          <a:noFill/>
          <a:ln w="9525">
            <a:solidFill>
              <a:srgbClr val="FFFFFF"/>
            </a:solidFill>
            <a:miter lim="800000"/>
            <a:headEnd/>
            <a:tailEnd/>
          </a:ln>
        </p:spPr>
      </p:pic>
      <p:pic>
        <p:nvPicPr>
          <p:cNvPr id="43011" name="Picture 3"/>
          <p:cNvPicPr>
            <a:picLocks noChangeAspect="1" noChangeArrowheads="1"/>
          </p:cNvPicPr>
          <p:nvPr/>
        </p:nvPicPr>
        <p:blipFill>
          <a:blip r:embed="rId3"/>
          <a:srcRect/>
          <a:stretch>
            <a:fillRect/>
          </a:stretch>
        </p:blipFill>
        <p:spPr bwMode="auto">
          <a:xfrm>
            <a:off x="1600201" y="1600200"/>
            <a:ext cx="4308475" cy="3316288"/>
          </a:xfrm>
          <a:prstGeom prst="rect">
            <a:avLst/>
          </a:prstGeom>
          <a:noFill/>
          <a:ln w="9525">
            <a:solidFill>
              <a:srgbClr val="FFFFFF"/>
            </a:solidFill>
            <a:miter lim="800000"/>
            <a:headEnd/>
            <a:tailEnd/>
          </a:ln>
        </p:spPr>
      </p:pic>
      <p:sp>
        <p:nvSpPr>
          <p:cNvPr id="43012" name="Text Box 4"/>
          <p:cNvSpPr txBox="1">
            <a:spLocks noChangeArrowheads="1"/>
          </p:cNvSpPr>
          <p:nvPr/>
        </p:nvSpPr>
        <p:spPr bwMode="auto">
          <a:xfrm>
            <a:off x="2438400" y="5181600"/>
            <a:ext cx="7848600" cy="1054100"/>
          </a:xfrm>
          <a:prstGeom prst="rect">
            <a:avLst/>
          </a:prstGeom>
          <a:noFill/>
          <a:ln w="12700">
            <a:noFill/>
            <a:miter lim="800000"/>
            <a:headEnd/>
            <a:tailEnd/>
          </a:ln>
        </p:spPr>
        <p:txBody>
          <a:bodyPr>
            <a:spAutoFit/>
          </a:bodyPr>
          <a:lstStyle/>
          <a:p>
            <a:pPr defTabSz="762000">
              <a:spcBef>
                <a:spcPct val="50000"/>
              </a:spcBef>
            </a:pPr>
            <a:r>
              <a:rPr lang="fr-FR" b="1">
                <a:solidFill>
                  <a:srgbClr val="FFFFFF"/>
                </a:solidFill>
              </a:rPr>
              <a:t>- Diminution du diamètre vertical des foramens</a:t>
            </a:r>
          </a:p>
          <a:p>
            <a:pPr defTabSz="762000">
              <a:spcBef>
                <a:spcPct val="50000"/>
              </a:spcBef>
            </a:pPr>
            <a:r>
              <a:rPr lang="fr-FR" b="1">
                <a:solidFill>
                  <a:srgbClr val="FFFFFF"/>
                </a:solidFill>
              </a:rPr>
              <a:t>- Usure des facettes et glissement dans le plan vertical et antéro-postérieur : retrecissement des foramens </a:t>
            </a:r>
          </a:p>
        </p:txBody>
      </p:sp>
      <p:sp>
        <p:nvSpPr>
          <p:cNvPr id="43013" name="Text Box 5"/>
          <p:cNvSpPr txBox="1">
            <a:spLocks noChangeArrowheads="1"/>
          </p:cNvSpPr>
          <p:nvPr/>
        </p:nvSpPr>
        <p:spPr bwMode="auto">
          <a:xfrm>
            <a:off x="1905000" y="609600"/>
            <a:ext cx="8229600" cy="784830"/>
          </a:xfrm>
          <a:prstGeom prst="rect">
            <a:avLst/>
          </a:prstGeom>
          <a:noFill/>
          <a:ln w="12700">
            <a:noFill/>
            <a:miter lim="800000"/>
            <a:headEnd/>
            <a:tailEnd/>
          </a:ln>
        </p:spPr>
        <p:txBody>
          <a:bodyPr>
            <a:spAutoFit/>
          </a:bodyPr>
          <a:lstStyle/>
          <a:p>
            <a:pPr algn="ctr" defTabSz="762000">
              <a:spcBef>
                <a:spcPct val="50000"/>
              </a:spcBef>
            </a:pPr>
            <a:r>
              <a:rPr lang="fr-FR" b="1">
                <a:solidFill>
                  <a:srgbClr val="FAFD00"/>
                </a:solidFill>
              </a:rPr>
              <a:t>Conséquences du pincement du disque</a:t>
            </a:r>
          </a:p>
          <a:p>
            <a:pPr defTabSz="762000">
              <a:spcBef>
                <a:spcPct val="50000"/>
              </a:spcBef>
            </a:pPr>
            <a:endParaRPr lang="fr-FR" b="1">
              <a:solidFill>
                <a:srgbClr val="FAFD00"/>
              </a:solidFill>
            </a:endParaRPr>
          </a:p>
        </p:txBody>
      </p:sp>
    </p:spTree>
    <p:extLst>
      <p:ext uri="{BB962C8B-B14F-4D97-AF65-F5344CB8AC3E}">
        <p14:creationId xmlns:p14="http://schemas.microsoft.com/office/powerpoint/2010/main" val="20683091"/>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rt vert">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779714" y="426954"/>
            <a:ext cx="10782300" cy="6000750"/>
          </a:xfrm>
          <a:prstGeom prst="rect">
            <a:avLst/>
          </a:prstGeom>
        </p:spPr>
      </p:pic>
    </p:spTree>
    <p:extLst>
      <p:ext uri="{BB962C8B-B14F-4D97-AF65-F5344CB8AC3E}">
        <p14:creationId xmlns:p14="http://schemas.microsoft.com/office/powerpoint/2010/main" val="259114889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vol="80000">
                <p:cTn id="7" fill="hold" display="0">
                  <p:stCondLst>
                    <p:cond delay="indefinite"/>
                  </p:stCondLst>
                </p:cTn>
                <p:tgtEl>
                  <p:spTgt spid="2"/>
                </p:tgtEl>
              </p:cMediaNode>
            </p:vide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12192000" cy="1325563"/>
          </a:xfrm>
          <a:solidFill>
            <a:schemeClr val="accent1">
              <a:lumMod val="20000"/>
              <a:lumOff val="80000"/>
            </a:schemeClr>
          </a:solidFill>
        </p:spPr>
        <p:txBody>
          <a:bodyPr vert="horz" lIns="91440" tIns="45720" rIns="91440" bIns="45720" rtlCol="0" anchor="ctr">
            <a:normAutofit/>
          </a:bodyPr>
          <a:lstStyle/>
          <a:p>
            <a:pPr algn="ctr"/>
            <a:r>
              <a:rPr lang="fr-FR" sz="3800" b="1" dirty="0"/>
              <a:t>Les signes</a:t>
            </a:r>
          </a:p>
        </p:txBody>
      </p:sp>
      <p:sp>
        <p:nvSpPr>
          <p:cNvPr id="3" name="Espace réservé du contenu 2"/>
          <p:cNvSpPr>
            <a:spLocks noGrp="1"/>
          </p:cNvSpPr>
          <p:nvPr>
            <p:ph idx="1"/>
          </p:nvPr>
        </p:nvSpPr>
        <p:spPr>
          <a:xfrm>
            <a:off x="838200" y="2173857"/>
            <a:ext cx="10515600" cy="3751365"/>
          </a:xfrm>
        </p:spPr>
        <p:txBody>
          <a:bodyPr>
            <a:noAutofit/>
          </a:bodyPr>
          <a:lstStyle/>
          <a:p>
            <a:pPr algn="just">
              <a:lnSpc>
                <a:spcPct val="200000"/>
              </a:lnSpc>
            </a:pPr>
            <a:r>
              <a:rPr lang="fr-FR" b="1" dirty="0">
                <a:solidFill>
                  <a:srgbClr val="7030A0"/>
                </a:solidFill>
                <a:latin typeface="Adobe Hebrew" panose="02040503050201020203" pitchFamily="18" charset="-79"/>
                <a:cs typeface="Adobe Hebrew" panose="02040503050201020203" pitchFamily="18" charset="-79"/>
              </a:rPr>
              <a:t>Discarthrose: </a:t>
            </a:r>
            <a:r>
              <a:rPr lang="fr-FR" dirty="0">
                <a:latin typeface="Adobe Hebrew" panose="02040503050201020203" pitchFamily="18" charset="-79"/>
                <a:cs typeface="Adobe Hebrew" panose="02040503050201020203" pitchFamily="18" charset="-79"/>
              </a:rPr>
              <a:t>responsable de douleurs rachidiennes localisées </a:t>
            </a:r>
          </a:p>
          <a:p>
            <a:pPr algn="just">
              <a:lnSpc>
                <a:spcPct val="200000"/>
              </a:lnSpc>
            </a:pPr>
            <a:r>
              <a:rPr lang="fr-FR" b="1" dirty="0">
                <a:solidFill>
                  <a:srgbClr val="7030A0"/>
                </a:solidFill>
                <a:latin typeface="Adobe Hebrew" panose="02040503050201020203" pitchFamily="18" charset="-79"/>
                <a:cs typeface="Adobe Hebrew" panose="02040503050201020203" pitchFamily="18" charset="-79"/>
              </a:rPr>
              <a:t>L’arthrose apophysaire </a:t>
            </a:r>
            <a:r>
              <a:rPr lang="fr-FR" dirty="0">
                <a:latin typeface="Adobe Hebrew" panose="02040503050201020203" pitchFamily="18" charset="-79"/>
                <a:cs typeface="Adobe Hebrew" panose="02040503050201020203" pitchFamily="18" charset="-79"/>
              </a:rPr>
              <a:t>: diminue la mobilité et donne des douleurs à distance (bras ou jambe) dues à l’irritation radiculaire</a:t>
            </a:r>
          </a:p>
        </p:txBody>
      </p:sp>
    </p:spTree>
    <p:extLst>
      <p:ext uri="{BB962C8B-B14F-4D97-AF65-F5344CB8AC3E}">
        <p14:creationId xmlns:p14="http://schemas.microsoft.com/office/powerpoint/2010/main" val="33773440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12192000" cy="1325563"/>
          </a:xfrm>
          <a:solidFill>
            <a:schemeClr val="accent1">
              <a:lumMod val="20000"/>
              <a:lumOff val="80000"/>
            </a:schemeClr>
          </a:solidFill>
        </p:spPr>
        <p:txBody>
          <a:bodyPr vert="horz" lIns="91440" tIns="45720" rIns="91440" bIns="45720" rtlCol="0" anchor="ctr">
            <a:normAutofit/>
          </a:bodyPr>
          <a:lstStyle/>
          <a:p>
            <a:pPr algn="ctr"/>
            <a:r>
              <a:rPr lang="fr-FR" sz="3800" b="1" dirty="0"/>
              <a:t>L'arthrose cervicale</a:t>
            </a:r>
          </a:p>
        </p:txBody>
      </p:sp>
      <p:sp>
        <p:nvSpPr>
          <p:cNvPr id="3" name="Espace réservé du contenu 2"/>
          <p:cNvSpPr>
            <a:spLocks noGrp="1"/>
          </p:cNvSpPr>
          <p:nvPr>
            <p:ph idx="1"/>
          </p:nvPr>
        </p:nvSpPr>
        <p:spPr>
          <a:xfrm>
            <a:off x="228600" y="2259013"/>
            <a:ext cx="6134100" cy="4851400"/>
          </a:xfrm>
        </p:spPr>
        <p:txBody>
          <a:bodyPr>
            <a:normAutofit fontScale="92500"/>
          </a:bodyPr>
          <a:lstStyle/>
          <a:p>
            <a:pPr>
              <a:buNone/>
            </a:pPr>
            <a:r>
              <a:rPr lang="fr-FR" sz="2000" dirty="0"/>
              <a:t>	</a:t>
            </a:r>
          </a:p>
          <a:p>
            <a:pPr algn="just">
              <a:lnSpc>
                <a:spcPct val="200000"/>
              </a:lnSpc>
            </a:pPr>
            <a:r>
              <a:rPr lang="fr-FR" b="1" dirty="0" smtClean="0">
                <a:solidFill>
                  <a:srgbClr val="7030A0"/>
                </a:solidFill>
                <a:latin typeface="Adobe Hebrew" panose="02040503050201020203" pitchFamily="18" charset="-79"/>
                <a:cs typeface="Adobe Hebrew" panose="02040503050201020203" pitchFamily="18" charset="-79"/>
              </a:rPr>
              <a:t>Clinique</a:t>
            </a:r>
            <a:r>
              <a:rPr lang="fr-FR" b="1" dirty="0">
                <a:solidFill>
                  <a:srgbClr val="7030A0"/>
                </a:solidFill>
                <a:latin typeface="Adobe Hebrew" panose="02040503050201020203" pitchFamily="18" charset="-79"/>
                <a:cs typeface="Adobe Hebrew" panose="02040503050201020203" pitchFamily="18" charset="-79"/>
              </a:rPr>
              <a:t>: </a:t>
            </a:r>
            <a:r>
              <a:rPr lang="fr-FR" dirty="0">
                <a:latin typeface="Adobe Hebrew" panose="02040503050201020203" pitchFamily="18" charset="-79"/>
                <a:cs typeface="Adobe Hebrew" panose="02040503050201020203" pitchFamily="18" charset="-79"/>
              </a:rPr>
              <a:t>raideur, douleurs parfois irradiant dans un bras, ou accompagnées de maux de </a:t>
            </a:r>
            <a:r>
              <a:rPr lang="fr-FR" dirty="0" smtClean="0">
                <a:latin typeface="Adobe Hebrew" panose="02040503050201020203" pitchFamily="18" charset="-79"/>
                <a:cs typeface="Adobe Hebrew" panose="02040503050201020203" pitchFamily="18" charset="-79"/>
              </a:rPr>
              <a:t>tête, vertiges.</a:t>
            </a:r>
            <a:endParaRPr lang="fr-FR" dirty="0">
              <a:latin typeface="Adobe Hebrew" panose="02040503050201020203" pitchFamily="18" charset="-79"/>
              <a:cs typeface="Adobe Hebrew" panose="02040503050201020203" pitchFamily="18" charset="-79"/>
            </a:endParaRPr>
          </a:p>
          <a:p>
            <a:pPr algn="just">
              <a:lnSpc>
                <a:spcPct val="200000"/>
              </a:lnSpc>
            </a:pPr>
            <a:r>
              <a:rPr lang="fr-FR" b="1" dirty="0">
                <a:solidFill>
                  <a:srgbClr val="7030A0"/>
                </a:solidFill>
                <a:latin typeface="Adobe Hebrew" panose="02040503050201020203" pitchFamily="18" charset="-79"/>
                <a:cs typeface="Adobe Hebrew" panose="02040503050201020203" pitchFamily="18" charset="-79"/>
              </a:rPr>
              <a:t>Le diagnostic </a:t>
            </a:r>
            <a:r>
              <a:rPr lang="fr-FR" dirty="0">
                <a:latin typeface="Adobe Hebrew" panose="02040503050201020203" pitchFamily="18" charset="-79"/>
                <a:cs typeface="Adobe Hebrew" panose="02040503050201020203" pitchFamily="18" charset="-79"/>
              </a:rPr>
              <a:t>se fait sur la radiographie. </a:t>
            </a:r>
          </a:p>
        </p:txBody>
      </p:sp>
      <p:pic>
        <p:nvPicPr>
          <p:cNvPr id="4" name="Image 3"/>
          <p:cNvPicPr>
            <a:picLocks noChangeAspect="1"/>
          </p:cNvPicPr>
          <p:nvPr/>
        </p:nvPicPr>
        <p:blipFill>
          <a:blip r:embed="rId3"/>
          <a:stretch>
            <a:fillRect/>
          </a:stretch>
        </p:blipFill>
        <p:spPr>
          <a:xfrm>
            <a:off x="6632489" y="2438400"/>
            <a:ext cx="5559511" cy="3567113"/>
          </a:xfrm>
          <a:prstGeom prst="rect">
            <a:avLst/>
          </a:prstGeom>
        </p:spPr>
      </p:pic>
      <p:pic>
        <p:nvPicPr>
          <p:cNvPr id="5" name="Image 4"/>
          <p:cNvPicPr>
            <a:picLocks noChangeAspect="1"/>
          </p:cNvPicPr>
          <p:nvPr/>
        </p:nvPicPr>
        <p:blipFill>
          <a:blip r:embed="rId4"/>
          <a:stretch>
            <a:fillRect/>
          </a:stretch>
        </p:blipFill>
        <p:spPr>
          <a:xfrm>
            <a:off x="0" y="0"/>
            <a:ext cx="3637280" cy="2809251"/>
          </a:xfrm>
          <a:prstGeom prst="rect">
            <a:avLst/>
          </a:prstGeom>
        </p:spPr>
      </p:pic>
    </p:spTree>
    <p:extLst>
      <p:ext uri="{BB962C8B-B14F-4D97-AF65-F5344CB8AC3E}">
        <p14:creationId xmlns:p14="http://schemas.microsoft.com/office/powerpoint/2010/main" val="175984995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3"/>
          <a:stretch>
            <a:fillRect/>
          </a:stretch>
        </p:blipFill>
        <p:spPr>
          <a:xfrm>
            <a:off x="1152524" y="180371"/>
            <a:ext cx="3952875" cy="6221135"/>
          </a:xfrm>
          <a:prstGeom prst="rect">
            <a:avLst/>
          </a:prstGeom>
        </p:spPr>
      </p:pic>
      <p:pic>
        <p:nvPicPr>
          <p:cNvPr id="3" name="Image 2"/>
          <p:cNvPicPr>
            <a:picLocks noChangeAspect="1"/>
          </p:cNvPicPr>
          <p:nvPr/>
        </p:nvPicPr>
        <p:blipFill>
          <a:blip r:embed="rId4"/>
          <a:stretch>
            <a:fillRect/>
          </a:stretch>
        </p:blipFill>
        <p:spPr>
          <a:xfrm>
            <a:off x="7234237" y="204787"/>
            <a:ext cx="3890963" cy="6196719"/>
          </a:xfrm>
          <a:prstGeom prst="rect">
            <a:avLst/>
          </a:prstGeom>
        </p:spPr>
      </p:pic>
    </p:spTree>
    <p:extLst>
      <p:ext uri="{BB962C8B-B14F-4D97-AF65-F5344CB8AC3E}">
        <p14:creationId xmlns:p14="http://schemas.microsoft.com/office/powerpoint/2010/main" val="956695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12192000" cy="1325563"/>
          </a:xfrm>
          <a:solidFill>
            <a:schemeClr val="accent1">
              <a:lumMod val="20000"/>
              <a:lumOff val="80000"/>
            </a:schemeClr>
          </a:solidFill>
        </p:spPr>
        <p:txBody>
          <a:bodyPr vert="horz" lIns="91440" tIns="45720" rIns="91440" bIns="45720" rtlCol="0" anchor="ctr">
            <a:normAutofit/>
          </a:bodyPr>
          <a:lstStyle/>
          <a:p>
            <a:pPr algn="ctr"/>
            <a:r>
              <a:rPr lang="fr-FR" sz="3800" b="1" dirty="0"/>
              <a:t>L'arthrose </a:t>
            </a:r>
            <a:r>
              <a:rPr lang="fr-FR" sz="3800" b="1" dirty="0" smtClean="0"/>
              <a:t>lombaire</a:t>
            </a:r>
            <a:endParaRPr lang="fr-FR" sz="3800" b="1" dirty="0"/>
          </a:p>
        </p:txBody>
      </p:sp>
      <p:sp>
        <p:nvSpPr>
          <p:cNvPr id="3" name="Espace réservé du contenu 2"/>
          <p:cNvSpPr>
            <a:spLocks noGrp="1"/>
          </p:cNvSpPr>
          <p:nvPr>
            <p:ph idx="1"/>
          </p:nvPr>
        </p:nvSpPr>
        <p:spPr>
          <a:xfrm>
            <a:off x="228600" y="2259013"/>
            <a:ext cx="6134100" cy="4851400"/>
          </a:xfrm>
        </p:spPr>
        <p:txBody>
          <a:bodyPr>
            <a:normAutofit fontScale="92500"/>
          </a:bodyPr>
          <a:lstStyle/>
          <a:p>
            <a:pPr>
              <a:buNone/>
            </a:pPr>
            <a:r>
              <a:rPr lang="fr-FR" sz="2000" dirty="0"/>
              <a:t>	</a:t>
            </a:r>
          </a:p>
          <a:p>
            <a:pPr algn="just">
              <a:lnSpc>
                <a:spcPct val="200000"/>
              </a:lnSpc>
            </a:pPr>
            <a:r>
              <a:rPr lang="fr-FR" b="1" dirty="0" smtClean="0">
                <a:solidFill>
                  <a:srgbClr val="7030A0"/>
                </a:solidFill>
                <a:latin typeface="Adobe Hebrew" panose="02040503050201020203" pitchFamily="18" charset="-79"/>
                <a:cs typeface="Adobe Hebrew" panose="02040503050201020203" pitchFamily="18" charset="-79"/>
              </a:rPr>
              <a:t>Clinique</a:t>
            </a:r>
            <a:r>
              <a:rPr lang="fr-FR" b="1" dirty="0">
                <a:solidFill>
                  <a:srgbClr val="7030A0"/>
                </a:solidFill>
                <a:latin typeface="Adobe Hebrew" panose="02040503050201020203" pitchFamily="18" charset="-79"/>
                <a:cs typeface="Adobe Hebrew" panose="02040503050201020203" pitchFamily="18" charset="-79"/>
              </a:rPr>
              <a:t>: </a:t>
            </a:r>
            <a:r>
              <a:rPr lang="fr-FR" dirty="0">
                <a:latin typeface="Adobe Hebrew" panose="02040503050201020203" pitchFamily="18" charset="-79"/>
                <a:cs typeface="Adobe Hebrew" panose="02040503050201020203" pitchFamily="18" charset="-79"/>
              </a:rPr>
              <a:t>raideur, douleurs parfois irradiant dans un bras, ou accompagnées de maux de </a:t>
            </a:r>
            <a:r>
              <a:rPr lang="fr-FR" dirty="0" smtClean="0">
                <a:latin typeface="Adobe Hebrew" panose="02040503050201020203" pitchFamily="18" charset="-79"/>
                <a:cs typeface="Adobe Hebrew" panose="02040503050201020203" pitchFamily="18" charset="-79"/>
              </a:rPr>
              <a:t>tête, vertiges.</a:t>
            </a:r>
            <a:endParaRPr lang="fr-FR" dirty="0">
              <a:latin typeface="Adobe Hebrew" panose="02040503050201020203" pitchFamily="18" charset="-79"/>
              <a:cs typeface="Adobe Hebrew" panose="02040503050201020203" pitchFamily="18" charset="-79"/>
            </a:endParaRPr>
          </a:p>
          <a:p>
            <a:pPr algn="just">
              <a:lnSpc>
                <a:spcPct val="200000"/>
              </a:lnSpc>
            </a:pPr>
            <a:r>
              <a:rPr lang="fr-FR" b="1" dirty="0">
                <a:solidFill>
                  <a:srgbClr val="7030A0"/>
                </a:solidFill>
                <a:latin typeface="Adobe Hebrew" panose="02040503050201020203" pitchFamily="18" charset="-79"/>
                <a:cs typeface="Adobe Hebrew" panose="02040503050201020203" pitchFamily="18" charset="-79"/>
              </a:rPr>
              <a:t>Le diagnostic </a:t>
            </a:r>
            <a:r>
              <a:rPr lang="fr-FR" dirty="0">
                <a:latin typeface="Adobe Hebrew" panose="02040503050201020203" pitchFamily="18" charset="-79"/>
                <a:cs typeface="Adobe Hebrew" panose="02040503050201020203" pitchFamily="18" charset="-79"/>
              </a:rPr>
              <a:t>se fait sur la radiographie. </a:t>
            </a:r>
          </a:p>
        </p:txBody>
      </p:sp>
      <p:pic>
        <p:nvPicPr>
          <p:cNvPr id="6" name="Image 5"/>
          <p:cNvPicPr>
            <a:picLocks noChangeAspect="1"/>
          </p:cNvPicPr>
          <p:nvPr/>
        </p:nvPicPr>
        <p:blipFill>
          <a:blip r:embed="rId3"/>
          <a:stretch>
            <a:fillRect/>
          </a:stretch>
        </p:blipFill>
        <p:spPr>
          <a:xfrm>
            <a:off x="7696200" y="1792288"/>
            <a:ext cx="4057650" cy="4596106"/>
          </a:xfrm>
          <a:prstGeom prst="rect">
            <a:avLst/>
          </a:prstGeom>
        </p:spPr>
      </p:pic>
    </p:spTree>
    <p:extLst>
      <p:ext uri="{BB962C8B-B14F-4D97-AF65-F5344CB8AC3E}">
        <p14:creationId xmlns:p14="http://schemas.microsoft.com/office/powerpoint/2010/main" val="22445741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sz="1200" dirty="0"/>
          </a:p>
        </p:txBody>
      </p:sp>
      <p:pic>
        <p:nvPicPr>
          <p:cNvPr id="7170" name="Picture 2"/>
          <p:cNvPicPr>
            <a:picLocks noGrp="1" noChangeAspect="1" noChangeArrowheads="1"/>
          </p:cNvPicPr>
          <p:nvPr>
            <p:ph idx="1"/>
          </p:nvPr>
        </p:nvPicPr>
        <p:blipFill>
          <a:blip r:embed="rId3"/>
          <a:srcRect/>
          <a:stretch>
            <a:fillRect/>
          </a:stretch>
        </p:blipFill>
        <p:spPr bwMode="auto">
          <a:xfrm>
            <a:off x="4587183" y="1600201"/>
            <a:ext cx="3017634" cy="4530725"/>
          </a:xfrm>
          <a:prstGeom prst="rect">
            <a:avLst/>
          </a:prstGeom>
          <a:noFill/>
          <a:ln w="9525">
            <a:noFill/>
            <a:miter lim="800000"/>
            <a:headEnd/>
            <a:tailEnd/>
          </a:ln>
          <a:effectLst/>
        </p:spPr>
      </p:pic>
    </p:spTree>
    <p:extLst>
      <p:ext uri="{BB962C8B-B14F-4D97-AF65-F5344CB8AC3E}">
        <p14:creationId xmlns:p14="http://schemas.microsoft.com/office/powerpoint/2010/main" val="52677978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defRPr/>
            </a:pPr>
            <a:r>
              <a:rPr lang="fr-FR" dirty="0" smtClean="0"/>
              <a:t>LA  DORSARTHROSE</a:t>
            </a:r>
            <a:endParaRPr lang="fr-FR" dirty="0"/>
          </a:p>
        </p:txBody>
      </p:sp>
      <p:sp>
        <p:nvSpPr>
          <p:cNvPr id="3" name="Espace réservé du texte 2"/>
          <p:cNvSpPr>
            <a:spLocks noGrp="1"/>
          </p:cNvSpPr>
          <p:nvPr>
            <p:ph type="body" sz="half" idx="1"/>
          </p:nvPr>
        </p:nvSpPr>
        <p:spPr>
          <a:xfrm>
            <a:off x="1738314" y="1571625"/>
            <a:ext cx="8715375" cy="4114800"/>
          </a:xfrm>
        </p:spPr>
        <p:txBody>
          <a:bodyPr/>
          <a:lstStyle/>
          <a:p>
            <a:pPr>
              <a:defRPr/>
            </a:pPr>
            <a:r>
              <a:rPr lang="fr-FR" dirty="0" smtClean="0"/>
              <a:t>La </a:t>
            </a:r>
            <a:r>
              <a:rPr lang="fr-FR" dirty="0" err="1" smtClean="0"/>
              <a:t>dorsarthrose</a:t>
            </a:r>
            <a:r>
              <a:rPr lang="fr-FR" dirty="0" smtClean="0"/>
              <a:t> est anatomiquement fréquente, mais elle reste silencieuse</a:t>
            </a:r>
          </a:p>
          <a:p>
            <a:pPr>
              <a:defRPr/>
            </a:pPr>
            <a:r>
              <a:rPr lang="fr-FR" dirty="0" smtClean="0"/>
              <a:t>Parfois, elle s’accompagne de douleur permanente, sourde, à irradiation en intercostal, + ou -soulagée au repos</a:t>
            </a:r>
          </a:p>
          <a:p>
            <a:pPr>
              <a:defRPr/>
            </a:pPr>
            <a:r>
              <a:rPr lang="fr-FR" dirty="0" smtClean="0"/>
              <a:t>Elle participe à la cyphose des vieillards </a:t>
            </a:r>
          </a:p>
          <a:p>
            <a:pPr>
              <a:defRPr/>
            </a:pPr>
            <a:r>
              <a:rPr lang="fr-FR" dirty="0" smtClean="0"/>
              <a:t>Les hernies discales dorsales sont rares</a:t>
            </a:r>
          </a:p>
          <a:p>
            <a:pPr>
              <a:defRPr/>
            </a:pPr>
            <a:r>
              <a:rPr lang="fr-FR" dirty="0" smtClean="0"/>
              <a:t>Importance du diagnostic différentiel (atteinte dorsale infectieuse ou inflammatoire)</a:t>
            </a:r>
          </a:p>
          <a:p>
            <a:pPr>
              <a:buFont typeface="Wingdings" pitchFamily="2" charset="2"/>
              <a:buNone/>
              <a:defRPr/>
            </a:pPr>
            <a:endParaRPr lang="fr-FR" dirty="0" smtClean="0"/>
          </a:p>
          <a:p>
            <a:pPr>
              <a:defRPr/>
            </a:pPr>
            <a:endParaRPr lang="fr-FR" dirty="0"/>
          </a:p>
        </p:txBody>
      </p:sp>
    </p:spTree>
    <p:extLst>
      <p:ext uri="{BB962C8B-B14F-4D97-AF65-F5344CB8AC3E}">
        <p14:creationId xmlns:p14="http://schemas.microsoft.com/office/powerpoint/2010/main" val="161882967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2286000" y="304800"/>
            <a:ext cx="7772400" cy="1143000"/>
          </a:xfrm>
        </p:spPr>
        <p:txBody>
          <a:bodyPr/>
          <a:lstStyle/>
          <a:p>
            <a:pPr>
              <a:defRPr/>
            </a:pPr>
            <a:r>
              <a:rPr lang="fr-FR" sz="3600" b="1">
                <a:solidFill>
                  <a:srgbClr val="FAFD00"/>
                </a:solidFill>
              </a:rPr>
              <a:t>Canal médullaire normal</a:t>
            </a:r>
          </a:p>
        </p:txBody>
      </p:sp>
      <p:pic>
        <p:nvPicPr>
          <p:cNvPr id="45059" name="Picture 5"/>
          <p:cNvPicPr>
            <a:picLocks noGrp="1" noChangeAspect="1" noChangeArrowheads="1"/>
          </p:cNvPicPr>
          <p:nvPr>
            <p:ph idx="1"/>
          </p:nvPr>
        </p:nvPicPr>
        <p:blipFill>
          <a:blip r:embed="rId2"/>
          <a:srcRect/>
          <a:stretch>
            <a:fillRect/>
          </a:stretch>
        </p:blipFill>
        <p:spPr>
          <a:xfrm>
            <a:off x="1905000" y="1752600"/>
            <a:ext cx="5257800" cy="4114800"/>
          </a:xfrm>
          <a:ln w="28575">
            <a:solidFill>
              <a:srgbClr val="FFFFFF"/>
            </a:solidFill>
          </a:ln>
        </p:spPr>
      </p:pic>
      <p:sp>
        <p:nvSpPr>
          <p:cNvPr id="45060" name="Text Box 6"/>
          <p:cNvSpPr txBox="1">
            <a:spLocks noChangeArrowheads="1"/>
          </p:cNvSpPr>
          <p:nvPr/>
        </p:nvSpPr>
        <p:spPr bwMode="auto">
          <a:xfrm>
            <a:off x="7391400" y="1981201"/>
            <a:ext cx="2895600" cy="3514725"/>
          </a:xfrm>
          <a:prstGeom prst="rect">
            <a:avLst/>
          </a:prstGeom>
          <a:noFill/>
          <a:ln w="12700">
            <a:noFill/>
            <a:miter lim="800000"/>
            <a:headEnd/>
            <a:tailEnd/>
          </a:ln>
        </p:spPr>
        <p:txBody>
          <a:bodyPr>
            <a:spAutoFit/>
          </a:bodyPr>
          <a:lstStyle/>
          <a:p>
            <a:pPr defTabSz="762000">
              <a:spcBef>
                <a:spcPct val="50000"/>
              </a:spcBef>
            </a:pPr>
            <a:r>
              <a:rPr lang="fr-FR" sz="1600" b="1">
                <a:solidFill>
                  <a:srgbClr val="FFFFFF"/>
                </a:solidFill>
              </a:rPr>
              <a:t>Le corps vertébral</a:t>
            </a:r>
          </a:p>
          <a:p>
            <a:pPr defTabSz="762000">
              <a:spcBef>
                <a:spcPct val="50000"/>
              </a:spcBef>
            </a:pPr>
            <a:endParaRPr lang="fr-FR" sz="1600" b="1">
              <a:solidFill>
                <a:srgbClr val="FFFFFF"/>
              </a:solidFill>
            </a:endParaRPr>
          </a:p>
          <a:p>
            <a:pPr defTabSz="762000">
              <a:spcBef>
                <a:spcPct val="50000"/>
              </a:spcBef>
            </a:pPr>
            <a:r>
              <a:rPr lang="fr-FR" sz="1600" b="1">
                <a:solidFill>
                  <a:srgbClr val="FFFFFF"/>
                </a:solidFill>
              </a:rPr>
              <a:t>La moêlle, au large dans le canal osseux</a:t>
            </a:r>
          </a:p>
          <a:p>
            <a:pPr defTabSz="762000">
              <a:spcBef>
                <a:spcPct val="50000"/>
              </a:spcBef>
            </a:pPr>
            <a:endParaRPr lang="fr-FR" sz="1600" b="1">
              <a:solidFill>
                <a:srgbClr val="FFFFFF"/>
              </a:solidFill>
            </a:endParaRPr>
          </a:p>
          <a:p>
            <a:pPr defTabSz="762000">
              <a:spcBef>
                <a:spcPct val="50000"/>
              </a:spcBef>
            </a:pPr>
            <a:r>
              <a:rPr lang="fr-FR" sz="1600" b="1">
                <a:solidFill>
                  <a:srgbClr val="FFFFFF"/>
                </a:solidFill>
              </a:rPr>
              <a:t>Apophyses transverses</a:t>
            </a:r>
          </a:p>
          <a:p>
            <a:pPr defTabSz="762000">
              <a:spcBef>
                <a:spcPct val="50000"/>
              </a:spcBef>
            </a:pPr>
            <a:endParaRPr lang="fr-FR" sz="1600" b="1">
              <a:solidFill>
                <a:srgbClr val="FFFFFF"/>
              </a:solidFill>
            </a:endParaRPr>
          </a:p>
          <a:p>
            <a:pPr defTabSz="762000">
              <a:spcBef>
                <a:spcPct val="50000"/>
              </a:spcBef>
            </a:pPr>
            <a:r>
              <a:rPr lang="fr-FR" sz="1600" b="1">
                <a:solidFill>
                  <a:srgbClr val="FFFFFF"/>
                </a:solidFill>
              </a:rPr>
              <a:t>Apophyses articulaires</a:t>
            </a:r>
          </a:p>
          <a:p>
            <a:pPr defTabSz="762000">
              <a:spcBef>
                <a:spcPct val="50000"/>
              </a:spcBef>
            </a:pPr>
            <a:endParaRPr lang="fr-FR" sz="1600" b="1">
              <a:solidFill>
                <a:srgbClr val="FFFFFF"/>
              </a:solidFill>
            </a:endParaRPr>
          </a:p>
          <a:p>
            <a:pPr defTabSz="762000">
              <a:spcBef>
                <a:spcPct val="50000"/>
              </a:spcBef>
            </a:pPr>
            <a:r>
              <a:rPr lang="fr-FR" sz="1600" b="1">
                <a:solidFill>
                  <a:srgbClr val="FFFFFF"/>
                </a:solidFill>
              </a:rPr>
              <a:t>Apophyses épineuses</a:t>
            </a:r>
          </a:p>
        </p:txBody>
      </p:sp>
      <p:sp>
        <p:nvSpPr>
          <p:cNvPr id="45061" name="Line 7"/>
          <p:cNvSpPr>
            <a:spLocks noChangeShapeType="1"/>
          </p:cNvSpPr>
          <p:nvPr/>
        </p:nvSpPr>
        <p:spPr bwMode="auto">
          <a:xfrm flipH="1">
            <a:off x="4191000" y="2133600"/>
            <a:ext cx="3124200" cy="0"/>
          </a:xfrm>
          <a:prstGeom prst="line">
            <a:avLst/>
          </a:prstGeom>
          <a:noFill/>
          <a:ln w="28575">
            <a:solidFill>
              <a:schemeClr val="tx1"/>
            </a:solidFill>
            <a:round/>
            <a:headEnd/>
            <a:tailEnd type="triangle" w="med" len="med"/>
          </a:ln>
        </p:spPr>
        <p:txBody>
          <a:bodyPr wrap="none" anchor="ctr"/>
          <a:lstStyle/>
          <a:p>
            <a:endParaRPr lang="fr-FR"/>
          </a:p>
        </p:txBody>
      </p:sp>
      <p:sp>
        <p:nvSpPr>
          <p:cNvPr id="45062" name="Line 8"/>
          <p:cNvSpPr>
            <a:spLocks noChangeShapeType="1"/>
          </p:cNvSpPr>
          <p:nvPr/>
        </p:nvSpPr>
        <p:spPr bwMode="auto">
          <a:xfrm flipH="1">
            <a:off x="4267200" y="2971800"/>
            <a:ext cx="3048000" cy="762000"/>
          </a:xfrm>
          <a:prstGeom prst="line">
            <a:avLst/>
          </a:prstGeom>
          <a:noFill/>
          <a:ln w="28575">
            <a:solidFill>
              <a:schemeClr val="tx1"/>
            </a:solidFill>
            <a:round/>
            <a:headEnd/>
            <a:tailEnd type="triangle" w="med" len="med"/>
          </a:ln>
        </p:spPr>
        <p:txBody>
          <a:bodyPr wrap="none" anchor="ctr"/>
          <a:lstStyle/>
          <a:p>
            <a:endParaRPr lang="fr-FR"/>
          </a:p>
        </p:txBody>
      </p:sp>
      <p:sp>
        <p:nvSpPr>
          <p:cNvPr id="45063" name="Line 9"/>
          <p:cNvSpPr>
            <a:spLocks noChangeShapeType="1"/>
          </p:cNvSpPr>
          <p:nvPr/>
        </p:nvSpPr>
        <p:spPr bwMode="auto">
          <a:xfrm flipH="1">
            <a:off x="6705600" y="3886200"/>
            <a:ext cx="685800" cy="0"/>
          </a:xfrm>
          <a:prstGeom prst="line">
            <a:avLst/>
          </a:prstGeom>
          <a:noFill/>
          <a:ln w="28575">
            <a:solidFill>
              <a:schemeClr val="tx1"/>
            </a:solidFill>
            <a:round/>
            <a:headEnd/>
            <a:tailEnd type="triangle" w="med" len="med"/>
          </a:ln>
        </p:spPr>
        <p:txBody>
          <a:bodyPr wrap="none" anchor="ctr"/>
          <a:lstStyle/>
          <a:p>
            <a:endParaRPr lang="fr-FR"/>
          </a:p>
        </p:txBody>
      </p:sp>
      <p:sp>
        <p:nvSpPr>
          <p:cNvPr id="45064" name="Line 10"/>
          <p:cNvSpPr>
            <a:spLocks noChangeShapeType="1"/>
          </p:cNvSpPr>
          <p:nvPr/>
        </p:nvSpPr>
        <p:spPr bwMode="auto">
          <a:xfrm flipH="1" flipV="1">
            <a:off x="5410200" y="4267200"/>
            <a:ext cx="1981200" cy="304800"/>
          </a:xfrm>
          <a:prstGeom prst="line">
            <a:avLst/>
          </a:prstGeom>
          <a:noFill/>
          <a:ln w="28575">
            <a:solidFill>
              <a:schemeClr val="tx1"/>
            </a:solidFill>
            <a:round/>
            <a:headEnd/>
            <a:tailEnd type="triangle" w="med" len="med"/>
          </a:ln>
        </p:spPr>
        <p:txBody>
          <a:bodyPr wrap="none" anchor="ctr"/>
          <a:lstStyle/>
          <a:p>
            <a:endParaRPr lang="fr-FR"/>
          </a:p>
        </p:txBody>
      </p:sp>
      <p:sp>
        <p:nvSpPr>
          <p:cNvPr id="45065" name="Line 11"/>
          <p:cNvSpPr>
            <a:spLocks noChangeShapeType="1"/>
          </p:cNvSpPr>
          <p:nvPr/>
        </p:nvSpPr>
        <p:spPr bwMode="auto">
          <a:xfrm flipH="1">
            <a:off x="4191000" y="5334000"/>
            <a:ext cx="3200400" cy="0"/>
          </a:xfrm>
          <a:prstGeom prst="line">
            <a:avLst/>
          </a:prstGeom>
          <a:noFill/>
          <a:ln w="28575">
            <a:solidFill>
              <a:schemeClr val="tx1"/>
            </a:solidFill>
            <a:round/>
            <a:headEnd/>
            <a:tailEnd type="triangle" w="med" len="med"/>
          </a:ln>
        </p:spPr>
        <p:txBody>
          <a:bodyPr wrap="none" anchor="ctr"/>
          <a:lstStyle/>
          <a:p>
            <a:endParaRPr lang="fr-FR"/>
          </a:p>
        </p:txBody>
      </p:sp>
    </p:spTree>
    <p:extLst>
      <p:ext uri="{BB962C8B-B14F-4D97-AF65-F5344CB8AC3E}">
        <p14:creationId xmlns:p14="http://schemas.microsoft.com/office/powerpoint/2010/main" val="2518881219"/>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defRPr/>
            </a:pPr>
            <a:r>
              <a:rPr lang="fr-FR" dirty="0" smtClean="0"/>
              <a:t>Examen  para clinique</a:t>
            </a:r>
            <a:endParaRPr lang="fr-FR" dirty="0"/>
          </a:p>
        </p:txBody>
      </p:sp>
      <p:sp>
        <p:nvSpPr>
          <p:cNvPr id="3" name="Espace réservé du contenu 2"/>
          <p:cNvSpPr>
            <a:spLocks noGrp="1"/>
          </p:cNvSpPr>
          <p:nvPr>
            <p:ph idx="1"/>
          </p:nvPr>
        </p:nvSpPr>
        <p:spPr/>
        <p:txBody>
          <a:bodyPr/>
          <a:lstStyle/>
          <a:p>
            <a:pPr>
              <a:lnSpc>
                <a:spcPct val="200000"/>
              </a:lnSpc>
              <a:defRPr/>
            </a:pPr>
            <a:r>
              <a:rPr lang="fr-FR" dirty="0" smtClean="0"/>
              <a:t>Vitesse de sédimentation</a:t>
            </a:r>
          </a:p>
          <a:p>
            <a:pPr>
              <a:lnSpc>
                <a:spcPct val="200000"/>
              </a:lnSpc>
              <a:defRPr/>
            </a:pPr>
            <a:r>
              <a:rPr lang="fr-FR" dirty="0" smtClean="0"/>
              <a:t>Radiographies  du rachis dorsal centrées sur la zone douloureuse</a:t>
            </a:r>
            <a:endParaRPr lang="fr-FR" dirty="0"/>
          </a:p>
        </p:txBody>
      </p:sp>
    </p:spTree>
    <p:extLst>
      <p:ext uri="{BB962C8B-B14F-4D97-AF65-F5344CB8AC3E}">
        <p14:creationId xmlns:p14="http://schemas.microsoft.com/office/powerpoint/2010/main" val="37382039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524000" y="501261"/>
            <a:ext cx="9144000" cy="2387600"/>
          </a:xfrm>
        </p:spPr>
        <p:txBody>
          <a:bodyPr>
            <a:normAutofit/>
          </a:bodyPr>
          <a:lstStyle/>
          <a:p>
            <a:pPr>
              <a:defRPr/>
            </a:pPr>
            <a:r>
              <a:rPr lang="fr-FR" b="1" dirty="0"/>
              <a:t>ARTHROSE DU RACHIS</a:t>
            </a:r>
          </a:p>
        </p:txBody>
      </p:sp>
    </p:spTree>
    <p:extLst>
      <p:ext uri="{BB962C8B-B14F-4D97-AF65-F5344CB8AC3E}">
        <p14:creationId xmlns:p14="http://schemas.microsoft.com/office/powerpoint/2010/main" val="2553676557"/>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defRPr/>
            </a:pPr>
            <a:r>
              <a:rPr lang="fr-FR" dirty="0" smtClean="0"/>
              <a:t>Diagnostic étiologique</a:t>
            </a:r>
            <a:endParaRPr lang="fr-FR" dirty="0"/>
          </a:p>
        </p:txBody>
      </p:sp>
      <p:sp>
        <p:nvSpPr>
          <p:cNvPr id="3" name="Espace réservé du contenu 2"/>
          <p:cNvSpPr>
            <a:spLocks noGrp="1"/>
          </p:cNvSpPr>
          <p:nvPr>
            <p:ph idx="1"/>
          </p:nvPr>
        </p:nvSpPr>
        <p:spPr/>
        <p:txBody>
          <a:bodyPr/>
          <a:lstStyle/>
          <a:p>
            <a:pPr>
              <a:lnSpc>
                <a:spcPct val="150000"/>
              </a:lnSpc>
              <a:defRPr/>
            </a:pPr>
            <a:r>
              <a:rPr lang="fr-FR" sz="2000" dirty="0"/>
              <a:t>Une dorsalgie sur cinq n’est pas d’origine rachidienne</a:t>
            </a:r>
          </a:p>
          <a:p>
            <a:pPr>
              <a:lnSpc>
                <a:spcPct val="150000"/>
              </a:lnSpc>
              <a:defRPr/>
            </a:pPr>
            <a:r>
              <a:rPr lang="fr-FR" sz="2000" dirty="0"/>
              <a:t>Les </a:t>
            </a:r>
            <a:r>
              <a:rPr lang="fr-FR" sz="2000" dirty="0" err="1"/>
              <a:t>dorsarthroses</a:t>
            </a:r>
            <a:r>
              <a:rPr lang="fr-FR" sz="2000" dirty="0"/>
              <a:t> ne constitue qu’une cause mineure des dorsalgie , il faut surtout rechercher: </a:t>
            </a:r>
          </a:p>
          <a:p>
            <a:pPr lvl="1">
              <a:lnSpc>
                <a:spcPct val="150000"/>
              </a:lnSpc>
              <a:buFont typeface="Courier New" pitchFamily="49" charset="0"/>
              <a:buChar char="o"/>
              <a:defRPr/>
            </a:pPr>
            <a:r>
              <a:rPr lang="fr-FR" sz="2000" dirty="0"/>
              <a:t>maladie de </a:t>
            </a:r>
            <a:r>
              <a:rPr lang="fr-FR" sz="2000" dirty="0" err="1"/>
              <a:t>Scheuermann</a:t>
            </a:r>
            <a:r>
              <a:rPr lang="fr-FR" sz="2000" dirty="0"/>
              <a:t> ;</a:t>
            </a:r>
          </a:p>
          <a:p>
            <a:pPr lvl="1">
              <a:lnSpc>
                <a:spcPct val="150000"/>
              </a:lnSpc>
              <a:buFont typeface="Courier New" pitchFamily="49" charset="0"/>
              <a:buChar char="o"/>
              <a:defRPr/>
            </a:pPr>
            <a:r>
              <a:rPr lang="fr-FR" sz="2000" dirty="0"/>
              <a:t>Une inflammation ou infection des disques intervertébraux : </a:t>
            </a:r>
            <a:r>
              <a:rPr lang="fr-FR" sz="2000" dirty="0" err="1"/>
              <a:t>spondylodiscite</a:t>
            </a:r>
            <a:r>
              <a:rPr lang="fr-FR" sz="2000" dirty="0"/>
              <a:t> ;</a:t>
            </a:r>
          </a:p>
          <a:p>
            <a:pPr lvl="1">
              <a:lnSpc>
                <a:spcPct val="150000"/>
              </a:lnSpc>
              <a:buFont typeface="Courier New" pitchFamily="49" charset="0"/>
              <a:buChar char="o"/>
              <a:defRPr/>
            </a:pPr>
            <a:r>
              <a:rPr lang="fr-FR" sz="2000" dirty="0"/>
              <a:t>Une fracture vertébrale suite à un traumatisme ; </a:t>
            </a:r>
          </a:p>
          <a:p>
            <a:pPr lvl="1">
              <a:lnSpc>
                <a:spcPct val="150000"/>
              </a:lnSpc>
              <a:buFont typeface="Courier New" pitchFamily="49" charset="0"/>
              <a:buChar char="o"/>
              <a:defRPr/>
            </a:pPr>
            <a:r>
              <a:rPr lang="fr-FR" sz="2000" dirty="0"/>
              <a:t>Une attitude posturale " vicieuse " : hypercyphose (dos rond) ou scoliose (déviation latérale de la colonne vertébrale).</a:t>
            </a:r>
          </a:p>
        </p:txBody>
      </p:sp>
    </p:spTree>
    <p:extLst>
      <p:ext uri="{BB962C8B-B14F-4D97-AF65-F5344CB8AC3E}">
        <p14:creationId xmlns:p14="http://schemas.microsoft.com/office/powerpoint/2010/main" val="22776025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12192000" cy="1325563"/>
          </a:xfrm>
          <a:solidFill>
            <a:schemeClr val="accent1">
              <a:lumMod val="20000"/>
              <a:lumOff val="80000"/>
            </a:schemeClr>
          </a:solidFill>
        </p:spPr>
        <p:txBody>
          <a:bodyPr vert="horz" lIns="91440" tIns="45720" rIns="91440" bIns="45720" rtlCol="0" anchor="ctr">
            <a:normAutofit fontScale="90000"/>
          </a:bodyPr>
          <a:lstStyle/>
          <a:p>
            <a:pPr algn="ctr"/>
            <a:r>
              <a:rPr lang="fr-FR" sz="3800" b="1" dirty="0" smtClean="0"/>
              <a:t/>
            </a:r>
            <a:br>
              <a:rPr lang="fr-FR" sz="3800" b="1" dirty="0" smtClean="0"/>
            </a:br>
            <a:r>
              <a:rPr lang="fr-FR" sz="5800" dirty="0">
                <a:latin typeface="Bell MT" panose="02020503060305020303" pitchFamily="18" charset="0"/>
                <a:ea typeface="Adobe Song Std L" panose="02020300000000000000" pitchFamily="18" charset="-128"/>
              </a:rPr>
              <a:t>Définition de l’ Arthrose vertébrale</a:t>
            </a:r>
            <a:r>
              <a:rPr lang="fr-FR" sz="3800" b="1" dirty="0"/>
              <a:t/>
            </a:r>
            <a:br>
              <a:rPr lang="fr-FR" sz="3800" b="1" dirty="0"/>
            </a:br>
            <a:endParaRPr lang="fr-FR" sz="3800" b="1" dirty="0"/>
          </a:p>
        </p:txBody>
      </p:sp>
      <p:sp>
        <p:nvSpPr>
          <p:cNvPr id="3" name="Espace réservé du contenu 2"/>
          <p:cNvSpPr>
            <a:spLocks noGrp="1"/>
          </p:cNvSpPr>
          <p:nvPr>
            <p:ph idx="1"/>
          </p:nvPr>
        </p:nvSpPr>
        <p:spPr>
          <a:xfrm>
            <a:off x="544901" y="1756614"/>
            <a:ext cx="11353800" cy="4351338"/>
          </a:xfrm>
        </p:spPr>
        <p:txBody>
          <a:bodyPr>
            <a:normAutofit fontScale="77500" lnSpcReduction="20000"/>
          </a:bodyPr>
          <a:lstStyle/>
          <a:p>
            <a:pPr algn="just">
              <a:lnSpc>
                <a:spcPct val="200000"/>
              </a:lnSpc>
            </a:pPr>
            <a:r>
              <a:rPr lang="fr-FR" sz="4200" dirty="0">
                <a:latin typeface="Bell MT" panose="02020503060305020303" pitchFamily="18" charset="0"/>
                <a:ea typeface="Adobe Song Std L" panose="02020300000000000000" pitchFamily="18" charset="-128"/>
                <a:cs typeface="+mj-cs"/>
              </a:rPr>
              <a:t>Atteinte de l’articulation située entre les corps vert. = discarthrose  </a:t>
            </a:r>
          </a:p>
          <a:p>
            <a:pPr algn="just">
              <a:lnSpc>
                <a:spcPct val="200000"/>
              </a:lnSpc>
            </a:pPr>
            <a:r>
              <a:rPr lang="fr-FR" sz="4200" dirty="0">
                <a:latin typeface="Bell MT" panose="02020503060305020303" pitchFamily="18" charset="0"/>
                <a:ea typeface="Adobe Song Std L" panose="02020300000000000000" pitchFamily="18" charset="-128"/>
                <a:cs typeface="+mj-cs"/>
              </a:rPr>
              <a:t>L’arthrose concerne aussi les </a:t>
            </a:r>
            <a:r>
              <a:rPr lang="fr-FR" sz="4200" dirty="0" smtClean="0">
                <a:latin typeface="Bell MT" panose="02020503060305020303" pitchFamily="18" charset="0"/>
                <a:ea typeface="Adobe Song Std L" panose="02020300000000000000" pitchFamily="18" charset="-128"/>
                <a:cs typeface="+mj-cs"/>
              </a:rPr>
              <a:t>art. </a:t>
            </a:r>
            <a:r>
              <a:rPr lang="fr-FR" sz="4200" dirty="0" err="1">
                <a:latin typeface="Bell MT" panose="02020503060305020303" pitchFamily="18" charset="0"/>
                <a:ea typeface="Adobe Song Std L" panose="02020300000000000000" pitchFamily="18" charset="-128"/>
                <a:cs typeface="+mj-cs"/>
              </a:rPr>
              <a:t>interapophysaires</a:t>
            </a:r>
            <a:r>
              <a:rPr lang="fr-FR" sz="4200" dirty="0">
                <a:latin typeface="Bell MT" panose="02020503060305020303" pitchFamily="18" charset="0"/>
                <a:ea typeface="Adobe Song Std L" panose="02020300000000000000" pitchFamily="18" charset="-128"/>
                <a:cs typeface="+mj-cs"/>
              </a:rPr>
              <a:t> = Arth post</a:t>
            </a:r>
          </a:p>
          <a:p>
            <a:pPr algn="just">
              <a:lnSpc>
                <a:spcPct val="200000"/>
              </a:lnSpc>
            </a:pPr>
            <a:r>
              <a:rPr lang="fr-FR" sz="4200" dirty="0">
                <a:latin typeface="Bell MT" panose="02020503060305020303" pitchFamily="18" charset="0"/>
                <a:ea typeface="Adobe Song Std L" panose="02020300000000000000" pitchFamily="18" charset="-128"/>
                <a:cs typeface="+mj-cs"/>
              </a:rPr>
              <a:t>Souvent étagée.</a:t>
            </a:r>
          </a:p>
          <a:p>
            <a:pPr algn="just">
              <a:lnSpc>
                <a:spcPct val="200000"/>
              </a:lnSpc>
            </a:pPr>
            <a:endParaRPr lang="fr-FR" dirty="0" smtClean="0"/>
          </a:p>
          <a:p>
            <a:pPr algn="just">
              <a:lnSpc>
                <a:spcPct val="200000"/>
              </a:lnSpc>
            </a:pPr>
            <a:endParaRPr lang="fr-FR" dirty="0"/>
          </a:p>
        </p:txBody>
      </p:sp>
    </p:spTree>
    <p:extLst>
      <p:ext uri="{BB962C8B-B14F-4D97-AF65-F5344CB8AC3E}">
        <p14:creationId xmlns:p14="http://schemas.microsoft.com/office/powerpoint/2010/main" val="27195386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7" name="Picture 5"/>
          <p:cNvPicPr>
            <a:picLocks noChangeAspect="1" noChangeArrowheads="1"/>
          </p:cNvPicPr>
          <p:nvPr/>
        </p:nvPicPr>
        <p:blipFill>
          <a:blip r:embed="rId2"/>
          <a:srcRect/>
          <a:stretch>
            <a:fillRect/>
          </a:stretch>
        </p:blipFill>
        <p:spPr bwMode="auto">
          <a:xfrm>
            <a:off x="6523038" y="1905000"/>
            <a:ext cx="3878262" cy="2984500"/>
          </a:xfrm>
          <a:prstGeom prst="rect">
            <a:avLst/>
          </a:prstGeom>
          <a:noFill/>
          <a:ln w="19050">
            <a:solidFill>
              <a:srgbClr val="FFFFFF"/>
            </a:solidFill>
            <a:miter lim="800000"/>
            <a:headEnd/>
            <a:tailEnd/>
          </a:ln>
        </p:spPr>
      </p:pic>
      <p:pic>
        <p:nvPicPr>
          <p:cNvPr id="36868" name="Picture 7"/>
          <p:cNvPicPr>
            <a:picLocks noChangeAspect="1" noChangeArrowheads="1"/>
          </p:cNvPicPr>
          <p:nvPr/>
        </p:nvPicPr>
        <p:blipFill>
          <a:blip r:embed="rId3"/>
          <a:srcRect/>
          <a:stretch>
            <a:fillRect/>
          </a:stretch>
        </p:blipFill>
        <p:spPr bwMode="auto">
          <a:xfrm>
            <a:off x="1752600" y="1905000"/>
            <a:ext cx="4457700" cy="2971800"/>
          </a:xfrm>
          <a:prstGeom prst="rect">
            <a:avLst/>
          </a:prstGeom>
          <a:noFill/>
          <a:ln w="19050">
            <a:solidFill>
              <a:srgbClr val="FFFFFF"/>
            </a:solidFill>
            <a:miter lim="800000"/>
            <a:headEnd/>
            <a:tailEnd/>
          </a:ln>
        </p:spPr>
      </p:pic>
      <p:sp>
        <p:nvSpPr>
          <p:cNvPr id="36869" name="Text Box 8"/>
          <p:cNvSpPr txBox="1">
            <a:spLocks noChangeArrowheads="1"/>
          </p:cNvSpPr>
          <p:nvPr/>
        </p:nvSpPr>
        <p:spPr bwMode="auto">
          <a:xfrm>
            <a:off x="2362200" y="5181600"/>
            <a:ext cx="7848600" cy="1054100"/>
          </a:xfrm>
          <a:prstGeom prst="rect">
            <a:avLst/>
          </a:prstGeom>
          <a:noFill/>
          <a:ln w="12700">
            <a:noFill/>
            <a:miter lim="800000"/>
            <a:headEnd/>
            <a:tailEnd/>
          </a:ln>
        </p:spPr>
        <p:txBody>
          <a:bodyPr>
            <a:spAutoFit/>
          </a:bodyPr>
          <a:lstStyle/>
          <a:p>
            <a:pPr defTabSz="762000">
              <a:spcBef>
                <a:spcPct val="50000"/>
              </a:spcBef>
            </a:pPr>
            <a:r>
              <a:rPr lang="fr-FR" b="1">
                <a:solidFill>
                  <a:srgbClr val="FFFFFF"/>
                </a:solidFill>
              </a:rPr>
              <a:t>- Le disque maintient un espace entre les 2 corps vertébraux</a:t>
            </a:r>
          </a:p>
          <a:p>
            <a:pPr defTabSz="762000">
              <a:spcBef>
                <a:spcPct val="50000"/>
              </a:spcBef>
            </a:pPr>
            <a:r>
              <a:rPr lang="fr-FR" b="1">
                <a:solidFill>
                  <a:srgbClr val="FFFFFF"/>
                </a:solidFill>
              </a:rPr>
              <a:t>- En arrière les 2 apophyses articulaires sont en contact par les facettes munies de cartilage </a:t>
            </a:r>
          </a:p>
        </p:txBody>
      </p:sp>
    </p:spTree>
    <p:extLst>
      <p:ext uri="{BB962C8B-B14F-4D97-AF65-F5344CB8AC3E}">
        <p14:creationId xmlns:p14="http://schemas.microsoft.com/office/powerpoint/2010/main" val="1879787017"/>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12192000" cy="1143000"/>
          </a:xfrm>
          <a:solidFill>
            <a:schemeClr val="accent1">
              <a:lumMod val="20000"/>
              <a:lumOff val="80000"/>
            </a:schemeClr>
          </a:solidFill>
        </p:spPr>
        <p:txBody>
          <a:bodyPr vert="horz" lIns="91440" tIns="45720" rIns="91440" bIns="45720" rtlCol="0" anchor="ctr">
            <a:normAutofit fontScale="90000"/>
          </a:bodyPr>
          <a:lstStyle/>
          <a:p>
            <a:pPr algn="ctr"/>
            <a:r>
              <a:rPr lang="fr-FR" sz="3800" b="1" dirty="0" smtClean="0"/>
              <a:t/>
            </a:r>
            <a:br>
              <a:rPr lang="fr-FR" sz="3800" b="1" dirty="0" smtClean="0"/>
            </a:br>
            <a:r>
              <a:rPr lang="fr-FR" sz="3800" b="1" dirty="0" err="1" smtClean="0"/>
              <a:t>Anatomo</a:t>
            </a:r>
            <a:r>
              <a:rPr lang="fr-FR" sz="3800" b="1" dirty="0" smtClean="0"/>
              <a:t> </a:t>
            </a:r>
            <a:r>
              <a:rPr lang="fr-FR" sz="3800" b="1" dirty="0"/>
              <a:t>pathologie</a:t>
            </a:r>
            <a:br>
              <a:rPr lang="fr-FR" sz="3800" b="1" dirty="0"/>
            </a:br>
            <a:endParaRPr lang="fr-FR" sz="3800" b="1" dirty="0"/>
          </a:p>
        </p:txBody>
      </p:sp>
      <p:pic>
        <p:nvPicPr>
          <p:cNvPr id="5" name="Image 4"/>
          <p:cNvPicPr>
            <a:picLocks noChangeAspect="1"/>
          </p:cNvPicPr>
          <p:nvPr/>
        </p:nvPicPr>
        <p:blipFill>
          <a:blip r:embed="rId2"/>
          <a:stretch>
            <a:fillRect/>
          </a:stretch>
        </p:blipFill>
        <p:spPr>
          <a:xfrm>
            <a:off x="2959336" y="2363588"/>
            <a:ext cx="6273328" cy="3121423"/>
          </a:xfrm>
          <a:prstGeom prst="rect">
            <a:avLst/>
          </a:prstGeom>
        </p:spPr>
      </p:pic>
    </p:spTree>
    <p:extLst>
      <p:ext uri="{BB962C8B-B14F-4D97-AF65-F5344CB8AC3E}">
        <p14:creationId xmlns:p14="http://schemas.microsoft.com/office/powerpoint/2010/main" val="19369862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p:cNvPicPr>
            <a:picLocks noChangeAspect="1" noChangeArrowheads="1"/>
          </p:cNvPicPr>
          <p:nvPr/>
        </p:nvPicPr>
        <p:blipFill>
          <a:blip r:embed="rId2"/>
          <a:srcRect/>
          <a:stretch>
            <a:fillRect/>
          </a:stretch>
        </p:blipFill>
        <p:spPr bwMode="auto">
          <a:xfrm>
            <a:off x="2247900" y="495299"/>
            <a:ext cx="7848600" cy="5606723"/>
          </a:xfrm>
          <a:prstGeom prst="rect">
            <a:avLst/>
          </a:prstGeom>
          <a:noFill/>
          <a:ln w="9525">
            <a:noFill/>
            <a:miter lim="800000"/>
            <a:headEnd/>
            <a:tailEnd/>
          </a:ln>
        </p:spPr>
      </p:pic>
    </p:spTree>
    <p:extLst>
      <p:ext uri="{BB962C8B-B14F-4D97-AF65-F5344CB8AC3E}">
        <p14:creationId xmlns:p14="http://schemas.microsoft.com/office/powerpoint/2010/main" val="30505166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3076575" y="4993638"/>
            <a:ext cx="6800850" cy="1143000"/>
          </a:xfrm>
        </p:spPr>
        <p:txBody>
          <a:bodyPr/>
          <a:lstStyle/>
          <a:p>
            <a:pPr algn="ctr">
              <a:defRPr/>
            </a:pPr>
            <a:r>
              <a:rPr lang="fr-FR" sz="3200" b="1" dirty="0"/>
              <a:t>Dégénérescence du disque</a:t>
            </a:r>
            <a:br>
              <a:rPr lang="fr-FR" sz="3200" b="1" dirty="0"/>
            </a:br>
            <a:r>
              <a:rPr lang="fr-FR" sz="3200" b="1" dirty="0"/>
              <a:t>(perte de sa teneur en eau)</a:t>
            </a:r>
          </a:p>
        </p:txBody>
      </p:sp>
      <p:sp>
        <p:nvSpPr>
          <p:cNvPr id="40963" name="Rectangle 3"/>
          <p:cNvSpPr>
            <a:spLocks noChangeArrowheads="1"/>
          </p:cNvSpPr>
          <p:nvPr/>
        </p:nvSpPr>
        <p:spPr bwMode="auto">
          <a:xfrm>
            <a:off x="2058989" y="5335588"/>
            <a:ext cx="8531225" cy="459100"/>
          </a:xfrm>
          <a:prstGeom prst="rect">
            <a:avLst/>
          </a:prstGeom>
          <a:noFill/>
          <a:ln w="12700">
            <a:noFill/>
            <a:miter lim="800000"/>
            <a:headEnd/>
            <a:tailEnd/>
          </a:ln>
        </p:spPr>
        <p:txBody>
          <a:bodyPr lIns="90487" tIns="44450" rIns="90487" bIns="44450">
            <a:spAutoFit/>
          </a:bodyPr>
          <a:lstStyle/>
          <a:p>
            <a:pPr defTabSz="762000">
              <a:spcBef>
                <a:spcPct val="50000"/>
              </a:spcBef>
            </a:pPr>
            <a:r>
              <a:rPr lang="fr-FR" sz="2400" b="1">
                <a:solidFill>
                  <a:srgbClr val="FFFFFF"/>
                </a:solidFill>
              </a:rPr>
              <a:t>	Disque jeune			   Disque de 75 ans</a:t>
            </a:r>
          </a:p>
        </p:txBody>
      </p:sp>
      <p:pic>
        <p:nvPicPr>
          <p:cNvPr id="40964" name="Picture 4"/>
          <p:cNvPicPr>
            <a:picLocks noChangeAspect="1" noChangeArrowheads="1"/>
          </p:cNvPicPr>
          <p:nvPr/>
        </p:nvPicPr>
        <p:blipFill>
          <a:blip r:embed="rId2"/>
          <a:srcRect/>
          <a:stretch>
            <a:fillRect/>
          </a:stretch>
        </p:blipFill>
        <p:spPr bwMode="auto">
          <a:xfrm>
            <a:off x="1624013" y="1745613"/>
            <a:ext cx="4700588" cy="2927350"/>
          </a:xfrm>
          <a:prstGeom prst="rect">
            <a:avLst/>
          </a:prstGeom>
          <a:noFill/>
          <a:ln w="9525">
            <a:solidFill>
              <a:srgbClr val="FFFFFF"/>
            </a:solidFill>
            <a:miter lim="800000"/>
            <a:headEnd/>
            <a:tailEnd/>
          </a:ln>
        </p:spPr>
      </p:pic>
      <p:pic>
        <p:nvPicPr>
          <p:cNvPr id="40965" name="Picture 5"/>
          <p:cNvPicPr>
            <a:picLocks noChangeAspect="1" noChangeArrowheads="1"/>
          </p:cNvPicPr>
          <p:nvPr/>
        </p:nvPicPr>
        <p:blipFill>
          <a:blip r:embed="rId3"/>
          <a:srcRect/>
          <a:stretch>
            <a:fillRect/>
          </a:stretch>
        </p:blipFill>
        <p:spPr bwMode="auto">
          <a:xfrm>
            <a:off x="6686550" y="1745613"/>
            <a:ext cx="4116388" cy="2998788"/>
          </a:xfrm>
          <a:prstGeom prst="rect">
            <a:avLst/>
          </a:prstGeom>
          <a:noFill/>
          <a:ln w="9525">
            <a:solidFill>
              <a:srgbClr val="FFFFFF"/>
            </a:solidFill>
            <a:miter lim="800000"/>
            <a:headEnd/>
            <a:tailEnd/>
          </a:ln>
        </p:spPr>
      </p:pic>
    </p:spTree>
    <p:extLst>
      <p:ext uri="{BB962C8B-B14F-4D97-AF65-F5344CB8AC3E}">
        <p14:creationId xmlns:p14="http://schemas.microsoft.com/office/powerpoint/2010/main" val="1070149312"/>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ChangeArrowheads="1"/>
          </p:cNvSpPr>
          <p:nvPr/>
        </p:nvSpPr>
        <p:spPr bwMode="auto">
          <a:xfrm>
            <a:off x="1601789" y="4802188"/>
            <a:ext cx="8759825" cy="393700"/>
          </a:xfrm>
          <a:prstGeom prst="rect">
            <a:avLst/>
          </a:prstGeom>
          <a:noFill/>
          <a:ln w="12700">
            <a:noFill/>
            <a:miter lim="800000"/>
            <a:headEnd/>
            <a:tailEnd/>
          </a:ln>
        </p:spPr>
        <p:txBody>
          <a:bodyPr lIns="90487" tIns="44450" rIns="90487" bIns="44450">
            <a:spAutoFit/>
          </a:bodyPr>
          <a:lstStyle/>
          <a:p>
            <a:pPr defTabSz="762000">
              <a:spcBef>
                <a:spcPct val="50000"/>
              </a:spcBef>
            </a:pPr>
            <a:r>
              <a:rPr lang="fr-FR" sz="2000" b="1">
                <a:solidFill>
                  <a:srgbClr val="FFFFFF"/>
                </a:solidFill>
              </a:rPr>
              <a:t>  Dégénérescence sans protrusion		Protrusion discrète</a:t>
            </a:r>
          </a:p>
        </p:txBody>
      </p:sp>
      <p:pic>
        <p:nvPicPr>
          <p:cNvPr id="41987" name="Picture 3"/>
          <p:cNvPicPr>
            <a:picLocks noChangeAspect="1" noChangeArrowheads="1"/>
          </p:cNvPicPr>
          <p:nvPr/>
        </p:nvPicPr>
        <p:blipFill>
          <a:blip r:embed="rId2"/>
          <a:srcRect/>
          <a:stretch>
            <a:fillRect/>
          </a:stretch>
        </p:blipFill>
        <p:spPr bwMode="auto">
          <a:xfrm>
            <a:off x="6248400" y="2009776"/>
            <a:ext cx="4267200" cy="2625725"/>
          </a:xfrm>
          <a:prstGeom prst="rect">
            <a:avLst/>
          </a:prstGeom>
          <a:noFill/>
          <a:ln w="28575">
            <a:solidFill>
              <a:srgbClr val="FFFFFF"/>
            </a:solidFill>
            <a:miter lim="800000"/>
            <a:headEnd/>
            <a:tailEnd/>
          </a:ln>
        </p:spPr>
      </p:pic>
      <p:pic>
        <p:nvPicPr>
          <p:cNvPr id="41988" name="Picture 4"/>
          <p:cNvPicPr>
            <a:picLocks noChangeAspect="1" noChangeArrowheads="1"/>
          </p:cNvPicPr>
          <p:nvPr/>
        </p:nvPicPr>
        <p:blipFill>
          <a:blip r:embed="rId3"/>
          <a:srcRect/>
          <a:stretch>
            <a:fillRect/>
          </a:stretch>
        </p:blipFill>
        <p:spPr bwMode="auto">
          <a:xfrm>
            <a:off x="1676400" y="1981201"/>
            <a:ext cx="4267200" cy="2659063"/>
          </a:xfrm>
          <a:prstGeom prst="rect">
            <a:avLst/>
          </a:prstGeom>
          <a:noFill/>
          <a:ln w="28575">
            <a:solidFill>
              <a:srgbClr val="FFFFFF"/>
            </a:solidFill>
            <a:miter lim="800000"/>
            <a:headEnd/>
            <a:tailEnd/>
          </a:ln>
        </p:spPr>
      </p:pic>
    </p:spTree>
    <p:extLst>
      <p:ext uri="{BB962C8B-B14F-4D97-AF65-F5344CB8AC3E}">
        <p14:creationId xmlns:p14="http://schemas.microsoft.com/office/powerpoint/2010/main" val="1395898975"/>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5"/>
          <p:cNvSpPr>
            <a:spLocks noGrp="1"/>
          </p:cNvSpPr>
          <p:nvPr>
            <p:ph type="sldNum" sz="quarter" idx="12"/>
          </p:nvPr>
        </p:nvSpPr>
        <p:spPr/>
        <p:txBody>
          <a:bodyPr/>
          <a:lstStyle/>
          <a:p>
            <a:fld id="{77255B2D-C37C-4CCE-87B2-DBEE48E26F33}" type="slidenum">
              <a:rPr lang="fr-FR"/>
              <a:pPr/>
              <a:t>9</a:t>
            </a:fld>
            <a:endParaRPr lang="fr-FR"/>
          </a:p>
        </p:txBody>
      </p:sp>
      <p:sp>
        <p:nvSpPr>
          <p:cNvPr id="14338" name="Rectangle 2"/>
          <p:cNvSpPr>
            <a:spLocks noGrp="1" noChangeArrowheads="1"/>
          </p:cNvSpPr>
          <p:nvPr>
            <p:ph type="title"/>
          </p:nvPr>
        </p:nvSpPr>
        <p:spPr/>
        <p:txBody>
          <a:bodyPr/>
          <a:lstStyle/>
          <a:p>
            <a:r>
              <a:rPr lang="fr-FR" sz="3200">
                <a:latin typeface="Eurostile" pitchFamily="34" charset="0"/>
              </a:rPr>
              <a:t>PATHOLOGIE DEGENERATIVE ARTHROSIQUE</a:t>
            </a:r>
          </a:p>
        </p:txBody>
      </p:sp>
      <p:sp>
        <p:nvSpPr>
          <p:cNvPr id="14339" name="Rectangle 3"/>
          <p:cNvSpPr>
            <a:spLocks noGrp="1" noChangeArrowheads="1"/>
          </p:cNvSpPr>
          <p:nvPr>
            <p:ph type="body" idx="1"/>
          </p:nvPr>
        </p:nvSpPr>
        <p:spPr>
          <a:xfrm>
            <a:off x="2133601" y="1600200"/>
            <a:ext cx="4899025" cy="4565650"/>
          </a:xfrm>
        </p:spPr>
        <p:txBody>
          <a:bodyPr/>
          <a:lstStyle/>
          <a:p>
            <a:r>
              <a:rPr lang="fr-FR" dirty="0">
                <a:latin typeface="Eurostile" pitchFamily="34" charset="0"/>
              </a:rPr>
              <a:t>Atteinte dégénérative </a:t>
            </a:r>
            <a:r>
              <a:rPr lang="fr-FR" dirty="0" smtClean="0">
                <a:latin typeface="Eurostile" pitchFamily="34" charset="0"/>
              </a:rPr>
              <a:t>disque</a:t>
            </a:r>
          </a:p>
          <a:p>
            <a:endParaRPr lang="fr-FR" dirty="0">
              <a:latin typeface="Eurostile" pitchFamily="34" charset="0"/>
            </a:endParaRPr>
          </a:p>
          <a:p>
            <a:pPr>
              <a:buNone/>
            </a:pPr>
            <a:r>
              <a:rPr lang="fr-FR" dirty="0">
                <a:latin typeface="Eurostile" pitchFamily="34" charset="0"/>
              </a:rPr>
              <a:t>   DIMINUTION HAUTEUR DISCALE</a:t>
            </a:r>
          </a:p>
          <a:p>
            <a:pPr>
              <a:buNone/>
            </a:pPr>
            <a:endParaRPr lang="fr-FR" dirty="0" smtClean="0">
              <a:latin typeface="Eurostile" pitchFamily="34" charset="0"/>
            </a:endParaRPr>
          </a:p>
          <a:p>
            <a:pPr>
              <a:buNone/>
            </a:pPr>
            <a:endParaRPr lang="fr-FR" dirty="0">
              <a:latin typeface="Eurostile" pitchFamily="34" charset="0"/>
            </a:endParaRPr>
          </a:p>
          <a:p>
            <a:pPr>
              <a:buNone/>
            </a:pPr>
            <a:r>
              <a:rPr lang="fr-FR" dirty="0" smtClean="0">
                <a:latin typeface="Eurostile" pitchFamily="34" charset="0"/>
              </a:rPr>
              <a:t>=&gt; </a:t>
            </a:r>
            <a:r>
              <a:rPr lang="fr-FR" dirty="0">
                <a:latin typeface="Eurostile" pitchFamily="34" charset="0"/>
              </a:rPr>
              <a:t>ARTHROSE)</a:t>
            </a:r>
          </a:p>
          <a:p>
            <a:endParaRPr lang="fr-FR" dirty="0">
              <a:latin typeface="Eurostile" pitchFamily="34" charset="0"/>
            </a:endParaRPr>
          </a:p>
        </p:txBody>
      </p:sp>
      <p:pic>
        <p:nvPicPr>
          <p:cNvPr id="14340" name="Picture 4" descr="MEDI-002767-O_0477-I2"/>
          <p:cNvPicPr>
            <a:picLocks noChangeAspect="1" noChangeArrowheads="1"/>
          </p:cNvPicPr>
          <p:nvPr/>
        </p:nvPicPr>
        <p:blipFill>
          <a:blip r:embed="rId2" cstate="print"/>
          <a:srcRect l="32669" t="7361" r="27127" b="7329"/>
          <a:stretch>
            <a:fillRect/>
          </a:stretch>
        </p:blipFill>
        <p:spPr bwMode="auto">
          <a:xfrm>
            <a:off x="7391401" y="1628776"/>
            <a:ext cx="2568575" cy="4176713"/>
          </a:xfrm>
          <a:prstGeom prst="rect">
            <a:avLst/>
          </a:prstGeom>
          <a:noFill/>
        </p:spPr>
      </p:pic>
    </p:spTree>
    <p:extLst>
      <p:ext uri="{BB962C8B-B14F-4D97-AF65-F5344CB8AC3E}">
        <p14:creationId xmlns:p14="http://schemas.microsoft.com/office/powerpoint/2010/main" val="1098184091"/>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148</TotalTime>
  <Words>1035</Words>
  <Application>Microsoft Office PowerPoint</Application>
  <PresentationFormat>Grand écran</PresentationFormat>
  <Paragraphs>109</Paragraphs>
  <Slides>20</Slides>
  <Notes>7</Notes>
  <HiddenSlides>0</HiddenSlides>
  <MMClips>1</MMClips>
  <ScaleCrop>false</ScaleCrop>
  <HeadingPairs>
    <vt:vector size="6" baseType="variant">
      <vt:variant>
        <vt:lpstr>Polices utilisées</vt:lpstr>
      </vt:variant>
      <vt:variant>
        <vt:i4>9</vt:i4>
      </vt:variant>
      <vt:variant>
        <vt:lpstr>Thème</vt:lpstr>
      </vt:variant>
      <vt:variant>
        <vt:i4>1</vt:i4>
      </vt:variant>
      <vt:variant>
        <vt:lpstr>Titres des diapositives</vt:lpstr>
      </vt:variant>
      <vt:variant>
        <vt:i4>20</vt:i4>
      </vt:variant>
    </vt:vector>
  </HeadingPairs>
  <TitlesOfParts>
    <vt:vector size="30" baseType="lpstr">
      <vt:lpstr>Adobe Song Std L</vt:lpstr>
      <vt:lpstr>Adobe Hebrew</vt:lpstr>
      <vt:lpstr>Arial</vt:lpstr>
      <vt:lpstr>Bell MT</vt:lpstr>
      <vt:lpstr>Calibri</vt:lpstr>
      <vt:lpstr>Calibri Light</vt:lpstr>
      <vt:lpstr>Courier New</vt:lpstr>
      <vt:lpstr>Eurostile</vt:lpstr>
      <vt:lpstr>Wingdings</vt:lpstr>
      <vt:lpstr>Thème Office</vt:lpstr>
      <vt:lpstr>PATHOLOGIES  RACHIDIENNES</vt:lpstr>
      <vt:lpstr>ARTHROSE DU RACHIS</vt:lpstr>
      <vt:lpstr> Définition de l’ Arthrose vertébrale </vt:lpstr>
      <vt:lpstr>Présentation PowerPoint</vt:lpstr>
      <vt:lpstr> Anatomo pathologie </vt:lpstr>
      <vt:lpstr>Présentation PowerPoint</vt:lpstr>
      <vt:lpstr>Dégénérescence du disque (perte de sa teneur en eau)</vt:lpstr>
      <vt:lpstr>Présentation PowerPoint</vt:lpstr>
      <vt:lpstr>PATHOLOGIE DEGENERATIVE ARTHROSIQUE</vt:lpstr>
      <vt:lpstr>Présentation PowerPoint</vt:lpstr>
      <vt:lpstr>Présentation PowerPoint</vt:lpstr>
      <vt:lpstr>Les signes</vt:lpstr>
      <vt:lpstr>L'arthrose cervicale</vt:lpstr>
      <vt:lpstr>Présentation PowerPoint</vt:lpstr>
      <vt:lpstr>L'arthrose lombaire</vt:lpstr>
      <vt:lpstr>Présentation PowerPoint</vt:lpstr>
      <vt:lpstr>LA  DORSARTHROSE</vt:lpstr>
      <vt:lpstr>Canal médullaire normal</vt:lpstr>
      <vt:lpstr>Examen  para clinique</vt:lpstr>
      <vt:lpstr>Diagnostic étiologique</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ARTHROSE DU RACHIS</dc:title>
  <dc:creator>TALEB</dc:creator>
  <cp:lastModifiedBy>TALEB</cp:lastModifiedBy>
  <cp:revision>26</cp:revision>
  <dcterms:created xsi:type="dcterms:W3CDTF">2017-04-23T16:53:14Z</dcterms:created>
  <dcterms:modified xsi:type="dcterms:W3CDTF">2017-04-25T17:03:00Z</dcterms:modified>
</cp:coreProperties>
</file>