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3" r:id="rId15"/>
    <p:sldId id="272" r:id="rId16"/>
    <p:sldId id="264" r:id="rId17"/>
    <p:sldId id="273" r:id="rId18"/>
    <p:sldId id="274" r:id="rId19"/>
    <p:sldId id="26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8" r:id="rId33"/>
    <p:sldId id="287" r:id="rId34"/>
    <p:sldId id="289" r:id="rId35"/>
    <p:sldId id="290" r:id="rId36"/>
    <p:sldId id="292" r:id="rId37"/>
    <p:sldId id="291" r:id="rId38"/>
    <p:sldId id="293" r:id="rId39"/>
    <p:sldId id="294" r:id="rId40"/>
    <p:sldId id="296" r:id="rId41"/>
    <p:sldId id="295" r:id="rId42"/>
    <p:sldId id="297" r:id="rId43"/>
    <p:sldId id="312" r:id="rId44"/>
    <p:sldId id="298" r:id="rId45"/>
    <p:sldId id="310" r:id="rId46"/>
    <p:sldId id="313" r:id="rId47"/>
    <p:sldId id="311" r:id="rId48"/>
    <p:sldId id="314" r:id="rId49"/>
    <p:sldId id="299" r:id="rId50"/>
    <p:sldId id="300" r:id="rId51"/>
    <p:sldId id="301" r:id="rId52"/>
    <p:sldId id="308" r:id="rId53"/>
    <p:sldId id="302" r:id="rId54"/>
    <p:sldId id="303" r:id="rId55"/>
    <p:sldId id="305" r:id="rId56"/>
    <p:sldId id="304" r:id="rId57"/>
    <p:sldId id="307" r:id="rId58"/>
    <p:sldId id="306" r:id="rId59"/>
    <p:sldId id="309" r:id="rId6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C5F91D-1734-407A-9016-93038AB13557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1301DB-AFD2-4808-BA4D-BC0F615F1E87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375848" cy="1600327"/>
          </a:xfrm>
        </p:spPr>
        <p:txBody>
          <a:bodyPr>
            <a:noAutofit/>
          </a:bodyPr>
          <a:lstStyle/>
          <a:p>
            <a:pPr algn="ctr"/>
            <a:r>
              <a:rPr lang="fr-FR" sz="6600" dirty="0" smtClean="0">
                <a:solidFill>
                  <a:srgbClr val="FFC000"/>
                </a:solidFill>
              </a:rPr>
              <a:t>Les syndromes pulmonaires II</a:t>
            </a:r>
            <a:endParaRPr lang="fr-FR" sz="6600" dirty="0">
              <a:solidFill>
                <a:srgbClr val="FFC000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Dr. F. KHALOUF</a:t>
            </a:r>
          </a:p>
          <a:p>
            <a:r>
              <a:rPr lang="fr-FR" dirty="0" smtClean="0"/>
              <a:t>Service de Pneumo-Phtisiologie</a:t>
            </a:r>
          </a:p>
          <a:p>
            <a:r>
              <a:rPr lang="fr-FR" dirty="0" smtClean="0"/>
              <a:t>CHU de Tlemcen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56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c- la dyspnée:</a:t>
            </a:r>
          </a:p>
          <a:p>
            <a:pPr marL="0" indent="0">
              <a:buNone/>
            </a:pPr>
            <a:endParaRPr lang="fr-FR" sz="32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Inconstante, peut être absente si lésion isolée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D’intensité variable, selon l’étiologie, l’étendue des lésions cavitaires, lésions associées, présence ou non de complications (ex: pneumothorax, hémoptysie..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Survenue rapide ou progressive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Aggravation rapide ou progressive 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Facteurs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déclenchants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, aggravants ou d’accalmie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3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d- l’hémoptysie: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Fréquente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Dépend de l’étiologie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D’abondance variable, allant de crachats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hémoptoïques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à l’hémoptysie de grande abondance menaçant le pronostic vital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Apprécier le retentissement respiratoire et hémodynamique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9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2- signes généraux:</a:t>
            </a:r>
          </a:p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Fonction de l’étiologie</a:t>
            </a:r>
          </a:p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Asthénie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anorexie                   altération de l’état général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amaigrissement</a:t>
            </a:r>
          </a:p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Fièvre, fébricule…..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3347864" y="2616952"/>
            <a:ext cx="360040" cy="108012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53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3- signes physiques:</a:t>
            </a:r>
          </a:p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Temps capital au diagnostic</a:t>
            </a:r>
          </a:p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Malade en position assise ou en décubitus dorsal</a:t>
            </a:r>
          </a:p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Examen minutieux, symétrique, bilatéral et comparatif</a:t>
            </a:r>
          </a:p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 temps: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inspection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palpation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percussion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auscultation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5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Auscultation+++:</a:t>
            </a:r>
          </a:p>
          <a:p>
            <a:pPr marL="0" indent="0">
              <a:buNone/>
            </a:pPr>
            <a:r>
              <a:rPr lang="fr-F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Temps essentiel</a:t>
            </a:r>
          </a:p>
          <a:p>
            <a:pPr marL="0" indent="0">
              <a:buNone/>
            </a:pPr>
            <a:r>
              <a:rPr lang="fr-F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Auscultation immédiate</a:t>
            </a:r>
          </a:p>
        </p:txBody>
      </p:sp>
      <p:pic>
        <p:nvPicPr>
          <p:cNvPr id="1026" name="Picture 2" descr="II. SEMIOLOGIE CLINIQUE (21)AUSCULTATIONRésultats Diminution / abolition du murmure vésiculaire Deux composantes   un b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40679" r="24031" b="2887"/>
          <a:stretch/>
        </p:blipFill>
        <p:spPr bwMode="auto">
          <a:xfrm>
            <a:off x="2270375" y="2564904"/>
            <a:ext cx="4209022" cy="36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9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Respiration médiate au stéthoscope: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Respiration calme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Mouvements d’inspiration et d’expiration forcées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Toux 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Voix haute et chuchotée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malade respire profondément et calmement à travers le nez et expire par la bouche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Méthodique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 4 faces du thorax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comparant les deux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hémithorax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2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Résultat:</a:t>
            </a:r>
          </a:p>
          <a:p>
            <a:pPr marL="0" indent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souffle caverneux ou cavitaire : 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mieux audible à l'inspiration, 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souffle cavitaire est intense, 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tonalité basse, 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timbre creux. 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s'observe dans les grosses cavernes pulmonaires entourées d'une condensation pulmonaire (ex: caverne tuberculeuse)</a:t>
            </a:r>
          </a:p>
          <a:p>
            <a:r>
              <a:rPr lang="fr-FR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peut retrouver d’autres anomalies auscultatoires en fonction lésions associées </a:t>
            </a:r>
            <a:endParaRPr lang="fr-FR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Résultat: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Auscultation de la voix haute et chuchotée </a:t>
            </a:r>
          </a:p>
          <a:p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Rechercher une </a:t>
            </a:r>
            <a:r>
              <a:rPr lang="fr-FR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pectoriloquie</a:t>
            </a:r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Phénomène apparaissant à l'auscultation au stéthoscope et suivant lequel la voix et la toux résonnent de façon à sembler partir directement de la poitrine, notamment dans les cas de tuberculose pulmonaire et de pleurésie.</a:t>
            </a:r>
            <a:endParaRPr lang="fr-FR" sz="260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Pectoriloquie</a:t>
            </a:r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aphone:</a:t>
            </a:r>
          </a:p>
          <a:p>
            <a:pPr marL="0" indent="0">
              <a:buNone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Perception distincte de la voix chuchotée, </a:t>
            </a:r>
            <a:r>
              <a:rPr lang="fr-FR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à l'auscultation </a:t>
            </a: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la région postérieure du thorax, dans les épanchements pleuraux </a:t>
            </a:r>
            <a:r>
              <a:rPr lang="fr-FR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abondants</a:t>
            </a:r>
          </a:p>
          <a:p>
            <a:pPr marL="0" indent="0">
              <a:buNone/>
            </a:pPr>
            <a:endParaRPr lang="fr-FR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Bronchophonie</a:t>
            </a:r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La résonnance de la voix dans les divisions bronchiques explorées au moyen du stéthoscope.</a:t>
            </a:r>
            <a:endParaRPr lang="fr-FR" sz="2800" b="1" u="sng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4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Sémiologie radiologique:</a:t>
            </a:r>
          </a:p>
          <a:p>
            <a:r>
              <a:rPr lang="fr-FR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Haute tension : 120-150 </a:t>
            </a:r>
            <a:r>
              <a:rPr lang="fr-FR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kv</a:t>
            </a:r>
            <a:endParaRPr lang="fr-FR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Longue distance entre le tube et le film</a:t>
            </a:r>
          </a:p>
          <a:p>
            <a:r>
              <a:rPr lang="fr-FR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Incidence postéro-antérieure</a:t>
            </a:r>
          </a:p>
          <a:p>
            <a:pPr marL="0" indent="0">
              <a:buNone/>
            </a:pPr>
            <a:endParaRPr lang="fr-FR" sz="3200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26037" b="9306"/>
          <a:stretch/>
        </p:blipFill>
        <p:spPr bwMode="auto">
          <a:xfrm>
            <a:off x="827584" y="2636912"/>
            <a:ext cx="6608506" cy="33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3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Analyse sémiologique radiologique:</a:t>
            </a:r>
          </a:p>
          <a:p>
            <a:pPr marL="0" indent="0" algn="ctr">
              <a:buNone/>
            </a:pPr>
            <a:endParaRPr lang="fr-FR" sz="3800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orientation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diagnostique :Se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sur:</a:t>
            </a:r>
          </a:p>
          <a:p>
            <a:pPr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nombre</a:t>
            </a:r>
          </a:p>
          <a:p>
            <a:pPr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topographie</a:t>
            </a:r>
          </a:p>
          <a:p>
            <a:pPr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caractère uni ou bilatéral et la taille des excavations 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lésions associées 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L’analyse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l’épaisseur de la paroi et le contenu de la cavité est fondamental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&lt;1 mm </a:t>
            </a:r>
            <a:r>
              <a:rPr lang="fr-FR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100% bénigne (l’image est dite kystique) 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&lt; 4mm </a:t>
            </a:r>
            <a:r>
              <a:rPr lang="fr-FR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92% bénigne 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entre 5 et 15 </a:t>
            </a:r>
            <a:r>
              <a:rPr lang="fr-FR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mm :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51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% bénigne 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&gt; 15 mm </a:t>
            </a:r>
            <a:r>
              <a:rPr lang="fr-FR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5% bénigne 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-régulière, irrégulière ou nodulaire Contenu: 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aérien 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croissant gazeux (ou ménisque) 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niveau hydro-aérique 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matériel mobile </a:t>
            </a:r>
          </a:p>
        </p:txBody>
      </p:sp>
    </p:spTree>
    <p:extLst>
      <p:ext uri="{BB962C8B-B14F-4D97-AF65-F5344CB8AC3E}">
        <p14:creationId xmlns:p14="http://schemas.microsoft.com/office/powerpoint/2010/main" val="364300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syndrome cavitaire pulmonaire</a:t>
            </a:r>
            <a:endParaRPr lang="fr-FR" sz="4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32898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57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Étiologies: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1-bénignes:</a:t>
            </a:r>
          </a:p>
          <a:p>
            <a:endParaRPr lang="fr-FR" sz="3200" dirty="0"/>
          </a:p>
          <a:p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Tuberculose </a:t>
            </a: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pulmonaire </a:t>
            </a:r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commune (ou post-primaire</a:t>
            </a: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fr-F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398"/>
            <a:ext cx="4029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s cavitaire avec atélectasie du poumon gau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83014"/>
            <a:ext cx="4326210" cy="39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9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La cavitation est fréquente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Les cavités sont le plus souvent multiples, elles peuvent être isolées ou se développer dans une plage de condensation alvéolaire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l’association à d'autres lésions du parenchyme pulmonaire en particulier micronodulaires est très évocatrices du diagnostic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L'atteinte prédomine au niveau des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lobes supérieurs et dans les segments apicaux des lobes inférieurs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La paroi est d’aspect variable : régulière ou épaisse et nodulaire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Contenu : aérique ou hydro-aérique </a:t>
            </a:r>
          </a:p>
        </p:txBody>
      </p:sp>
    </p:spTree>
    <p:extLst>
      <p:ext uri="{BB962C8B-B14F-4D97-AF65-F5344CB8AC3E}">
        <p14:creationId xmlns:p14="http://schemas.microsoft.com/office/powerpoint/2010/main" val="22766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95976"/>
            <a:ext cx="83529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u="sng" dirty="0">
              <a:latin typeface="Comic Sans MS" panose="030F0702030302020204" pitchFamily="66" charset="0"/>
            </a:endParaRPr>
          </a:p>
          <a:p>
            <a:r>
              <a:rPr lang="fr-FR" sz="32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Kyste hydatique </a:t>
            </a:r>
            <a:r>
              <a:rPr lang="fr-FR" sz="32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rompu </a:t>
            </a:r>
            <a:r>
              <a:rPr lang="fr-FR" sz="32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dans les </a:t>
            </a:r>
            <a:r>
              <a:rPr lang="fr-FR" sz="32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bronches</a:t>
            </a:r>
          </a:p>
          <a:p>
            <a:endParaRPr lang="fr-FR" sz="3200" b="1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46855" y="1109058"/>
            <a:ext cx="8229600" cy="4525963"/>
          </a:xfrm>
        </p:spPr>
        <p:txBody>
          <a:bodyPr>
            <a:normAutofit fontScale="92500"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Deuxième localisation après la localisation hépatique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Multiples dans 30 % des cas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La principale complication est la rupture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Les images cavitaires sont liées à la communication bronchique :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Pneumokyste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par simple fissuration : « croissant » gazeux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•Contenu mixte avec aspect de membrane flottante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•Aspect de rétention de membrane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•Contenu aérique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telethorax kyste hyda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r="15273"/>
          <a:stretch/>
        </p:blipFill>
        <p:spPr bwMode="auto">
          <a:xfrm>
            <a:off x="4571999" y="206277"/>
            <a:ext cx="4336819" cy="40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ésultat de recherche d'images pour &quot;telethorax kyste hydatiqu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8167"/>
            <a:ext cx="4416425" cy="41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077072"/>
            <a:ext cx="5184575" cy="272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320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363272" cy="4525963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sz="3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Abcès pulmonaire </a:t>
            </a:r>
            <a:endParaRPr lang="fr-FR" sz="3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Cavité (unique ou multiple) remplie de pus, secondaire à une nécrose du parenchyme pulmonaire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Se développe généralement au sein d'un foyer pneumonique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La fréquence de la cavitation dépend de la nature du germe (++ staphylocoque, les germes aérobies à Gram négatif et les germes anaérobies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Paroi : limite interne irrégulière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TDM permet de différencier un abcès pulmonaire d'un empyème :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À la différence de l‘abcès, l’empyème, est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ovale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à paroi fine et régulière, se raccordant à la paroi à angle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obtus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 comprime le parenchyme voisin </a:t>
            </a:r>
          </a:p>
        </p:txBody>
      </p:sp>
    </p:spTree>
    <p:extLst>
      <p:ext uri="{BB962C8B-B14F-4D97-AF65-F5344CB8AC3E}">
        <p14:creationId xmlns:p14="http://schemas.microsoft.com/office/powerpoint/2010/main" val="1943208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telethorax ABC7S PULMON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008"/>
            <a:ext cx="8496944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1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535189" cy="418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964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Embolie </a:t>
            </a:r>
            <a:r>
              <a:rPr lang="fr-F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septique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Secondaire à une dissémination hématogène - ++ endocardite droite ou thrombophlébite septique - Nodules alvéolaires multiples, épars et bilatéraux de contours mal définis prédominant aux niveau des bases et en périphérie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frb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 ,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52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8487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7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514475"/>
            <a:ext cx="49561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1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Introduction:</a:t>
            </a:r>
          </a:p>
          <a:p>
            <a:pPr marL="0" indent="0" algn="ctr">
              <a:buNone/>
            </a:pPr>
            <a:endParaRPr lang="fr-FR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syndrome cavitaire est défini par la présence d’une ou plusieurs cavités néoformées au sein du parenchyme pulmonaire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cavité pulmonaire est une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hyperclareté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parenchymateuse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circonscrite au sein d’une condensation, d’une masse ou d’un nodule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40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32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Aspergillome</a:t>
            </a:r>
            <a:r>
              <a:rPr lang="fr-FR" sz="3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fr-FR" sz="32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Amas mycéliens enchevêtrés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Il se développe dans une cavité préexistante chronique (++ séquelle de tuberculose)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Cavité contenant une masse arrondie ou ovalaire, bien limitée, dense et homogène, déclive et mobile, pouvant contenir des calcifications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Bénignes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Lorsque la masse mycélienne est volumineuse, l'air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intracavitaire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réduit à un croissant gazeux supérieur </a:t>
            </a:r>
          </a:p>
        </p:txBody>
      </p:sp>
    </p:spTree>
    <p:extLst>
      <p:ext uri="{BB962C8B-B14F-4D97-AF65-F5344CB8AC3E}">
        <p14:creationId xmlns:p14="http://schemas.microsoft.com/office/powerpoint/2010/main" val="4200078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9196"/>
            <a:ext cx="4080123" cy="393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Résultat de recherche d'images pour &quot;telethorax aspergillo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4134321" cy="38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62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Maladie de Wegener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Vascularite granulomateuse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Atteinte pulmonaire isolée ou associée à une atteinte ORL et rénale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L’atteinte pulmonaire peut être subaiguë ou chronique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Nodules à limites floues, de taille variable le plus souvent excavés volontiers migratrices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Parois épaisses et irrégulières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Régression des lésions sous traitement 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15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" y="129195"/>
            <a:ext cx="4351371" cy="484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99" y="2852936"/>
            <a:ext cx="4957309" cy="37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18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2- malignes:</a:t>
            </a:r>
            <a:endParaRPr lang="fr-FR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dirty="0"/>
          </a:p>
          <a:p>
            <a:pPr marL="0" indent="0">
              <a:buNone/>
            </a:pPr>
            <a:r>
              <a:rPr lang="fr-FR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cancer </a:t>
            </a:r>
            <a:r>
              <a:rPr lang="fr-F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broncho-pulmonaire excavé</a:t>
            </a:r>
            <a:r>
              <a:rPr lang="fr-FR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fr-F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fr-FR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Excavation dans 1/6 des cas environ (++ épidermoïde)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Peut se voir dans les tumeurs centrales ou périphériques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Elle peut contenir un niveau hydro-aérique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La paroi cavitaire est généralement épaisse et de contours irréguliers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Une image en « grelot » est possible par détachement d'un fragment de tissu nécrosé </a:t>
            </a:r>
          </a:p>
        </p:txBody>
      </p:sp>
    </p:spTree>
    <p:extLst>
      <p:ext uri="{BB962C8B-B14F-4D97-AF65-F5344CB8AC3E}">
        <p14:creationId xmlns:p14="http://schemas.microsoft.com/office/powerpoint/2010/main" val="994975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067175" cy="28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Résultat de recherche d'images pour &quot;telethorax cancer bronchique excav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5" t="11860" r="11059" b="40944"/>
          <a:stretch/>
        </p:blipFill>
        <p:spPr bwMode="auto">
          <a:xfrm>
            <a:off x="755576" y="764704"/>
            <a:ext cx="3648970" cy="39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43" y="404664"/>
            <a:ext cx="820891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3200" b="1" u="sng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Métastases:</a:t>
            </a:r>
            <a:endParaRPr lang="fr-FR" sz="32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Excavation rare </a:t>
            </a:r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++ cancer ORL chez l'homme et génitaux chez la femme. </a:t>
            </a:r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Peuvent être responsables d'un pneumothorax par rupture d'un nodule excavé sous-pleural </a:t>
            </a:r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La cavitation peut être favorisée par la chimiothérapie. </a:t>
            </a:r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Paroi le plus souvent épaisse </a:t>
            </a:r>
          </a:p>
          <a:p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40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76350"/>
            <a:ext cx="50958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14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2132856"/>
            <a:ext cx="468052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L’emphysème pulmonaire</a:t>
            </a:r>
            <a:endParaRPr lang="fr-F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542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I. Définition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définition anatomique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condition du poumon caractérisé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 l’élargissement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anormal des espaces aériens au-delà de la bronchiole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terminale accompagnée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 destruction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 parois alvéolaires et sans fibrose évidente.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C'est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 pathologie fréquente et d'étiologie diverse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Généralement il fait suite à une bronchite chronique (emphysème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centro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-lobulaire)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200.000 à 300.000 personnes en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Algérie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4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découverte d’une excavation est une situation relativement fréquente qui pose surtout le problème du diagnostic étiologique </a:t>
            </a:r>
            <a:endParaRPr lang="fr-F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 </a:t>
            </a:r>
            <a:r>
              <a:rPr lang="fr-F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étiologies sont multiples dominées par : </a:t>
            </a:r>
            <a:endParaRPr lang="fr-F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La tuberculose pulmonaire commune </a:t>
            </a:r>
          </a:p>
          <a:p>
            <a:pPr marL="0" indent="0"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L’abcès pulmonaire</a:t>
            </a:r>
          </a:p>
          <a:p>
            <a:pPr marL="0" indent="0"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cancer broncho-pulmonaire </a:t>
            </a:r>
            <a:endParaRPr lang="fr-F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kyste hydatique </a:t>
            </a:r>
          </a:p>
        </p:txBody>
      </p:sp>
    </p:spTree>
    <p:extLst>
      <p:ext uri="{BB962C8B-B14F-4D97-AF65-F5344CB8AC3E}">
        <p14:creationId xmlns:p14="http://schemas.microsoft.com/office/powerpoint/2010/main" val="3561589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II. </a:t>
            </a:r>
            <a:r>
              <a:rPr lang="fr-FR" sz="2800" b="1" u="sng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Etiopathogénie</a:t>
            </a:r>
            <a:endParaRPr lang="fr-FR" sz="2800" b="1" u="sng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prédisposition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génétique: famille d'emphysémateux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Déficit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α 1 antitrypsine: une anomalie du complexe protéase anti protéase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 destruction des fibres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élastiques soit par augmentation des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élastases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ou diminution des anti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élastases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facteur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exogène: tabagisme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Dépoussiérage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professionnel, gaz toxique, pollution atmosphérique.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6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III. PATHOGENESE DE L’EMPHYSEME </a:t>
            </a:r>
            <a:r>
              <a:rPr lang="fr-FR" sz="2400" b="1" u="sng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endParaRPr lang="fr-FR" sz="2400" b="1" u="sng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omic Sans MS" panose="030F0702030302020204" pitchFamily="66" charset="0"/>
              </a:rPr>
              <a:t>Par </a:t>
            </a:r>
            <a:r>
              <a:rPr lang="fr-FR" sz="2400" dirty="0">
                <a:latin typeface="Comic Sans MS" panose="030F0702030302020204" pitchFamily="66" charset="0"/>
              </a:rPr>
              <a:t>déficit en alpha1 antitrypsine: La dégradation incontrôlée du tissu élastique pulmonaire par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l’</a:t>
            </a:r>
            <a:r>
              <a:rPr lang="fr-FR" sz="2400" dirty="0" err="1">
                <a:latin typeface="Comic Sans MS" panose="030F0702030302020204" pitchFamily="66" charset="0"/>
              </a:rPr>
              <a:t>élastase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neutrophylique</a:t>
            </a:r>
            <a:r>
              <a:rPr lang="fr-FR" sz="2400" dirty="0">
                <a:latin typeface="Comic Sans MS" panose="030F0702030302020204" pitchFamily="66" charset="0"/>
              </a:rPr>
              <a:t> est souvent admise comme cause de l’emphysème en cas de déficit en α </a:t>
            </a:r>
            <a:r>
              <a:rPr lang="fr-FR" sz="2400" dirty="0" smtClean="0">
                <a:latin typeface="Comic Sans MS" panose="030F0702030302020204" pitchFamily="66" charset="0"/>
              </a:rPr>
              <a:t>1-AT</a:t>
            </a:r>
            <a:endParaRPr lang="fr-FR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omic Sans MS" panose="030F0702030302020204" pitchFamily="66" charset="0"/>
              </a:rPr>
              <a:t>Chez </a:t>
            </a:r>
            <a:r>
              <a:rPr lang="fr-FR" sz="2400" dirty="0">
                <a:latin typeface="Comic Sans MS" panose="030F0702030302020204" pitchFamily="66" charset="0"/>
              </a:rPr>
              <a:t>les sujets emphysémateux fumeurs, il existe une augmentation des produits de dégradation de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l’élastine (rupture de la balance 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protéase-</a:t>
            </a:r>
            <a:r>
              <a:rPr lang="fr-FR" sz="2400" dirty="0" err="1" smtClean="0">
                <a:latin typeface="Comic Sans MS" panose="030F0702030302020204" pitchFamily="66" charset="0"/>
              </a:rPr>
              <a:t>antiprotéase</a:t>
            </a:r>
            <a:r>
              <a:rPr lang="fr-FR" sz="2400" dirty="0" smtClean="0">
                <a:latin typeface="Comic Sans MS" panose="030F0702030302020204" pitchFamily="66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Le tabac interagit à de nombreux sites du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système protéase-</a:t>
            </a:r>
            <a:r>
              <a:rPr lang="fr-FR" sz="2400" dirty="0" err="1">
                <a:latin typeface="Comic Sans MS" panose="030F0702030302020204" pitchFamily="66" charset="0"/>
              </a:rPr>
              <a:t>antiprotéase</a:t>
            </a:r>
            <a:r>
              <a:rPr lang="fr-FR" sz="2400" dirty="0">
                <a:latin typeface="Comic Sans MS" panose="030F0702030302020204" pitchFamily="66" charset="0"/>
              </a:rPr>
              <a:t>, favorisant la destruction de l’élastine.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74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896" y="404664"/>
            <a:ext cx="84249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distingue 4 types d’emphysèmes selon la localisation des lésions dans l’acinus </a:t>
            </a:r>
            <a:r>
              <a:rPr lang="fr-FR" sz="2400" b="1" u="sng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algn="ctr"/>
            <a:endParaRPr lang="fr-FR" sz="2400" b="1" u="sng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 Emphysème </a:t>
            </a:r>
            <a:r>
              <a:rPr lang="fr-FR" sz="20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panlobulaire</a:t>
            </a:r>
            <a:r>
              <a:rPr lang="fr-F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(Pan-acinaire) :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EPL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C’est l’ensemble de l’acinus qui est touché associé à des lésions vasculaires avec fenestration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puis destruction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leurs parois et confluence des espaces aériens distaux.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s'agit d'un emphysème diffus prédominant aux lobes inférieurs.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 type d’emphysème est retrouvé chez les patients porteurs d’un déficit en α 1 antitrypsine, les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sujets âgés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non-fumeurs et les fumeurs sans déficit 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 1antitrypsine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r>
              <a:rPr lang="fr-FR" sz="2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2- Emphysème </a:t>
            </a:r>
            <a:r>
              <a:rPr lang="fr-FR" sz="20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centrolobulaire</a:t>
            </a:r>
            <a:r>
              <a:rPr lang="fr-F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20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centro</a:t>
            </a:r>
            <a:r>
              <a:rPr lang="fr-FR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-acinaire) ECL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 lésions sont retrouvées en position centrale de l’acinus alors que les alvéoles sont préservées.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L’atteinte prédomine souvent dans la partie supérieure des lobes inférieurs et au niveau des lobes supérieurs, ce type d’emphysème est rencontré quasi exclusivement chez les fumeurs.</a:t>
            </a:r>
          </a:p>
          <a:p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45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N0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858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32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3- Emphysème </a:t>
            </a:r>
            <a:r>
              <a:rPr lang="fr-FR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para-septal: 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prédomine à la périphérie des lobules ; le long des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septa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 lobulaire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des axes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broncho-vasculaires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 dans les régions sous pleurales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images.radiopaedia.org/images/3612681/ff104e72b8909d3779c262e0e7a991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00075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7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613" y="54868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4- Emphysème para cicatriciel ou para lésionnel : 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juxtapose des lésions fibreuses à des foyers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emphysémateux, parfois bulleux. Il est observé dans les séquelles de tuberculose, la sarcoïdose chronique et la silicose, ce type d’emphysème n’est pas classé par rapport à l’acinus.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58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7932"/>
            <a:ext cx="6816722" cy="44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58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69" y="54868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5- Lésions bulleuses :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Les lésions bulleuses peuvent se voir dans tous les types d’emphysème et particulièrement l’emphysème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paraseptal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Elles sont dues soit à la confluence des lésions d’emphysème soit à la dilatation d’un territoire pulmonaire par un effet de clapet sur une bronche.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45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57" y="1026236"/>
            <a:ext cx="6978227" cy="48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68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20" y="148478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V. Tableau clinique :</a:t>
            </a:r>
          </a:p>
          <a:p>
            <a:r>
              <a:rPr lang="fr-FR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EPL (Emphysème </a:t>
            </a:r>
            <a:r>
              <a:rPr lang="fr-FR" sz="28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panlobulaire</a:t>
            </a:r>
            <a:r>
              <a:rPr lang="fr-FR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-sujet jeune 35 - 40 ans, non ou peu tabagique, de morphologie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particulière maigre et longiligne qui signal </a:t>
            </a:r>
          </a:p>
          <a:p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 Signes fonctionnels: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-dyspnée d'effort d'installation insidieuse et d'aggravation progressive.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6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Objectifs:</a:t>
            </a:r>
            <a:endParaRPr lang="fr-FR" sz="3600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Connaître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 aspects sémiologiques et leur orientation étiologique 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Connaître les différents types de cavités et leurs mécanismes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1812739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305342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2- A 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l'examen physique 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fr-F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A- Inspection: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thorax distendu, en tonneau reste rose :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Pink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Puffer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d'hippocratisme digital ni de cyanose, </a:t>
            </a:r>
          </a:p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fr-F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B- Percussion: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note une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hypersonarité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thoracique 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fr-F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C- auscultation:</a:t>
            </a:r>
            <a:endParaRPr lang="fr-F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hypoventilation diffuse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silence auscultatoire aux bases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15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997839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4-Radiologie </a:t>
            </a:r>
            <a:r>
              <a:rPr lang="fr-F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Distension thoracique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majeure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avec hyper clarté pulmonaire diffuse par raréfaction de la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trame vasculaire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L'existence parfois des bulles d'emphysème siégeant aux lobes inférieurs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Le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cœur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 petit, allongé,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décollé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la coupole dit en « goutte ».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50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neumocourlancy.fr/images/emphyseme_RPF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8" y="692696"/>
            <a:ext cx="4286250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neumocourlancy.fr/images/emphyseme_RPP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58" y="692695"/>
            <a:ext cx="4505325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66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641" y="1137811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3- L’EFR: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Syndrome de distension pulmonaire : VR↑, CRF↑, CPT↑</a:t>
            </a:r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Syndrome obstructif :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Tiffeneau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effondré &lt; 70 %</a:t>
            </a:r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↓ la capacité du transfert du CO.</a:t>
            </a:r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gazométrie au repos est normale, l'hypoxémie est tardive et survient à l'effort.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6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379" y="134076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Emphysème </a:t>
            </a:r>
            <a:r>
              <a:rPr lang="fr-FR" sz="32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centrolobulaire</a:t>
            </a:r>
            <a:r>
              <a:rPr lang="fr-FR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(ECL) :</a:t>
            </a:r>
          </a:p>
          <a:p>
            <a:pPr marL="285750" indent="-285750">
              <a:buFontTx/>
              <a:buChar char="-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plus fréquent 60 - 80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%</a:t>
            </a:r>
          </a:p>
          <a:p>
            <a:pPr marL="285750" indent="-285750">
              <a:buFontTx/>
              <a:buChar char="-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sujet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âgé de 50 - 60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ans</a:t>
            </a:r>
          </a:p>
          <a:p>
            <a:pPr marL="285750" indent="-285750">
              <a:buFontTx/>
              <a:buChar char="-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généralement obèse,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tabagique</a:t>
            </a:r>
          </a:p>
          <a:p>
            <a:pPr marL="285750" indent="-285750">
              <a:buFontTx/>
              <a:buChar char="-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long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passé de toux et d'expectoration muqueuse (Bronchite chronique)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3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247" y="2276872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 signes fonctionnels: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dyspnée d'effort survient tardivement et progressivement entrecoupé d'accès de dyspnée paroxystiques sibilants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04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841" y="98072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2’- </a:t>
            </a:r>
            <a:r>
              <a:rPr lang="fr-F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l'examen physique:</a:t>
            </a:r>
          </a:p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A- Inspection:</a:t>
            </a:r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Erythrose des pommettes (polyglobulie)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-Cyanose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 hippocratisme digital (Emphysème type BB Blue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Bloater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-Dyspnée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type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bradypnée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expiratoire.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-Respiration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bruyante sifflante surtout à l'expiration.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-Distension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thoracique modérée.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2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582341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3’- EFR:</a:t>
            </a:r>
            <a:endParaRPr lang="fr-F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Syndrome de distension modéré.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Syndrome obstructif sévère.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Tiffenau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&lt; 50 %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-La capacité du transfert du CO ↓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-La gazométrie est perturbée précocement : hypoxémie + hypercapnie expliqué par l'effet shunt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majeur résultant de la présence de nombreux territoires pulmonaires où le rapport ventilation, /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perfusion et effondre.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01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340768"/>
            <a:ext cx="8046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4’-Radiologie:</a:t>
            </a:r>
            <a:endParaRPr lang="fr-FR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-Distension thoracique modérée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-Signes d'inflammation bronchique et pulmonaire prédominant aux bases.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Hyperclarté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des sommets.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-Cardiomégalie par retentissement pulmonaire CPC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-Artères pulmonaires dilatées.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517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emphysème centrolobulai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8879" b="37184"/>
          <a:stretch/>
        </p:blipFill>
        <p:spPr bwMode="auto">
          <a:xfrm>
            <a:off x="755576" y="1124744"/>
            <a:ext cx="740369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5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Mécanisme physiopathologique:</a:t>
            </a:r>
            <a:endParaRPr lang="fr-FR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cavitation peut être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secondaire à une perte de substance par nécrose au sein d’un nodule ou une masse pulmonaire dont l’origine peut être tumorale, infectieuse ou ischémique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matériel nécrotique sera par la suite évacué partiellement ou totalement dans une bronche.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d’origine malformative </a:t>
            </a:r>
          </a:p>
        </p:txBody>
      </p:sp>
    </p:spTree>
    <p:extLst>
      <p:ext uri="{BB962C8B-B14F-4D97-AF65-F5344CB8AC3E}">
        <p14:creationId xmlns:p14="http://schemas.microsoft.com/office/powerpoint/2010/main" val="387726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Analyse sémiologique: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Peuvent constituer le motif de consultation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 sont pas spécifiques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Diffèrent selon l’étiologie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D’intensité variable</a:t>
            </a:r>
            <a:endParaRPr 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 les signes fonctionnels: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a- la toux: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Préciser ses caractères+++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Installation brutale ou progressive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Quinteuse, </a:t>
            </a:r>
            <a:r>
              <a:rPr 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moniliforme</a:t>
            </a:r>
            <a:endParaRPr lang="fr-F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Aiguë ou chronique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Horaires, avec facteurs </a:t>
            </a:r>
            <a:r>
              <a:rPr 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déclenchants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et d’accalmie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Sèche ou productive</a:t>
            </a:r>
          </a:p>
          <a:p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Expectorations fétides ou non, couleur et abondance variable</a:t>
            </a:r>
            <a:endParaRPr 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b- la douleur thoracique:</a:t>
            </a:r>
          </a:p>
          <a:p>
            <a:pPr marL="0" indent="0">
              <a:buNone/>
            </a:pPr>
            <a:endParaRPr lang="fr-FR" sz="32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Apparition brutale ou progressive</a:t>
            </a:r>
          </a:p>
          <a:p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Type: point de côté</a:t>
            </a:r>
          </a:p>
          <a:p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Sans irradiation particulière</a:t>
            </a:r>
          </a:p>
          <a:p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Siège variable</a:t>
            </a:r>
          </a:p>
          <a:p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Intensité variable</a:t>
            </a:r>
          </a:p>
          <a:p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07972"/>
      </p:ext>
    </p:extLst>
  </p:cSld>
  <p:clrMapOvr>
    <a:masterClrMapping/>
  </p:clrMapOvr>
</p:sld>
</file>

<file path=ppt/theme/theme1.xml><?xml version="1.0" encoding="utf-8"?>
<a:theme xmlns:a="http://schemas.openxmlformats.org/drawingml/2006/main" name="Mailles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1224</TotalTime>
  <Words>2050</Words>
  <Application>Microsoft Office PowerPoint</Application>
  <PresentationFormat>Affichage à l'écran (4:3)</PresentationFormat>
  <Paragraphs>292</Paragraphs>
  <Slides>59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0" baseType="lpstr">
      <vt:lpstr>Mailles</vt:lpstr>
      <vt:lpstr>Les syndromes pulmonaires II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81</cp:revision>
  <dcterms:created xsi:type="dcterms:W3CDTF">2016-11-06T14:28:39Z</dcterms:created>
  <dcterms:modified xsi:type="dcterms:W3CDTF">2016-11-07T11:17:35Z</dcterms:modified>
</cp:coreProperties>
</file>