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62"/>
  </p:notesMasterIdLst>
  <p:sldIdLst>
    <p:sldId id="256" r:id="rId2"/>
    <p:sldId id="425" r:id="rId3"/>
    <p:sldId id="419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41" r:id="rId14"/>
    <p:sldId id="435" r:id="rId15"/>
    <p:sldId id="436" r:id="rId16"/>
    <p:sldId id="437" r:id="rId17"/>
    <p:sldId id="438" r:id="rId18"/>
    <p:sldId id="439" r:id="rId19"/>
    <p:sldId id="440" r:id="rId20"/>
    <p:sldId id="442" r:id="rId21"/>
    <p:sldId id="443" r:id="rId22"/>
    <p:sldId id="444" r:id="rId23"/>
    <p:sldId id="421" r:id="rId24"/>
    <p:sldId id="422" r:id="rId25"/>
    <p:sldId id="423" r:id="rId26"/>
    <p:sldId id="424" r:id="rId27"/>
    <p:sldId id="369" r:id="rId28"/>
    <p:sldId id="445" r:id="rId29"/>
    <p:sldId id="446" r:id="rId30"/>
    <p:sldId id="447" r:id="rId31"/>
    <p:sldId id="448" r:id="rId32"/>
    <p:sldId id="449" r:id="rId33"/>
    <p:sldId id="452" r:id="rId34"/>
    <p:sldId id="453" r:id="rId35"/>
    <p:sldId id="450" r:id="rId36"/>
    <p:sldId id="451" r:id="rId37"/>
    <p:sldId id="371" r:id="rId38"/>
    <p:sldId id="420" r:id="rId39"/>
    <p:sldId id="373" r:id="rId40"/>
    <p:sldId id="372" r:id="rId41"/>
    <p:sldId id="374" r:id="rId42"/>
    <p:sldId id="376" r:id="rId43"/>
    <p:sldId id="454" r:id="rId44"/>
    <p:sldId id="414" r:id="rId45"/>
    <p:sldId id="380" r:id="rId46"/>
    <p:sldId id="377" r:id="rId47"/>
    <p:sldId id="378" r:id="rId48"/>
    <p:sldId id="416" r:id="rId49"/>
    <p:sldId id="381" r:id="rId50"/>
    <p:sldId id="379" r:id="rId51"/>
    <p:sldId id="382" r:id="rId52"/>
    <p:sldId id="418" r:id="rId53"/>
    <p:sldId id="386" r:id="rId54"/>
    <p:sldId id="383" r:id="rId55"/>
    <p:sldId id="455" r:id="rId56"/>
    <p:sldId id="456" r:id="rId57"/>
    <p:sldId id="457" r:id="rId58"/>
    <p:sldId id="384" r:id="rId59"/>
    <p:sldId id="387" r:id="rId60"/>
    <p:sldId id="388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A8"/>
    <a:srgbClr val="B800B8"/>
    <a:srgbClr val="990099"/>
    <a:srgbClr val="800080"/>
    <a:srgbClr val="BA8CDC"/>
    <a:srgbClr val="FBE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434" autoAdjust="0"/>
  </p:normalViewPr>
  <p:slideViewPr>
    <p:cSldViewPr>
      <p:cViewPr varScale="1">
        <p:scale>
          <a:sx n="53" d="100"/>
          <a:sy n="53" d="100"/>
        </p:scale>
        <p:origin x="1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6E304-037C-45A9-8C26-72B3E821368B}" type="datetimeFigureOut">
              <a:rPr lang="fr-FR" smtClean="0"/>
              <a:pPr/>
              <a:t>02/02/2017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2882-F7A3-4182-A30F-8734F63A47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5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02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87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56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27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973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2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60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46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11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720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03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370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405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59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57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656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1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49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10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48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4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5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562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88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02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017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2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241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99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3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5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33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1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94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2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2882-F7A3-4182-A30F-8734F63A47D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64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02/02/2017</a:t>
            </a:fld>
            <a:endParaRPr lang="fr-BE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Document_Microsoft_Word_97_-_20031.doc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1800" y="-171400"/>
            <a:ext cx="7406640" cy="1472184"/>
          </a:xfrm>
        </p:spPr>
        <p:txBody>
          <a:bodyPr/>
          <a:lstStyle/>
          <a:p>
            <a:r>
              <a:rPr lang="fr-FR" dirty="0" smtClean="0"/>
              <a:t>Physiologie Rénale</a:t>
            </a:r>
            <a:endParaRPr lang="fr-FR" dirty="0"/>
          </a:p>
        </p:txBody>
      </p:sp>
      <p:pic>
        <p:nvPicPr>
          <p:cNvPr id="1027" name="Picture 3" descr="C:\Users\dennouni\Desktop\télécharg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88840"/>
            <a:ext cx="45183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5027"/>
              </p:ext>
            </p:extLst>
          </p:nvPr>
        </p:nvGraphicFramePr>
        <p:xfrm>
          <a:off x="6156176" y="1844824"/>
          <a:ext cx="2670950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lip" r:id="rId5" imgW="2544024" imgH="3429754" progId="">
                  <p:embed/>
                </p:oleObj>
              </mc:Choice>
              <mc:Fallback>
                <p:oleObj name="Clip" r:id="rId5" imgW="2544024" imgH="3429754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844824"/>
                        <a:ext cx="2670950" cy="3672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9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700" dirty="0">
                <a:solidFill>
                  <a:srgbClr val="FF0000"/>
                </a:solidFill>
              </a:rPr>
              <a:t>Micro perfusion en continu</a:t>
            </a:r>
            <a:r>
              <a:rPr lang="fr-FR" sz="4400" dirty="0"/>
              <a:t/>
            </a:r>
            <a:br>
              <a:rPr lang="fr-FR" sz="4400" dirty="0"/>
            </a:b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904656" cy="34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452036" y="5157192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</a:t>
            </a:r>
            <a:r>
              <a:rPr lang="fr-FR" dirty="0" smtClean="0"/>
              <a:t>bloque le flux tubulaire d’un côté par une goutte d’huile ,  on injecte d’un coté  un </a:t>
            </a:r>
            <a:r>
              <a:rPr lang="fr-FR" dirty="0"/>
              <a:t>flux </a:t>
            </a:r>
            <a:r>
              <a:rPr lang="fr-FR" dirty="0" smtClean="0"/>
              <a:t>continu par une pipette, et </a:t>
            </a:r>
            <a:r>
              <a:rPr lang="fr-FR" dirty="0"/>
              <a:t>on récupère un peu plus loin dans le néphron </a:t>
            </a:r>
            <a:r>
              <a:rPr lang="fr-FR" dirty="0" smtClean="0"/>
              <a:t>ce flux , connaissant la composition du flux initialement injecté on peu déduire les différents transferts survenus lors de son passage dans le tubule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973251" y="1024066"/>
            <a:ext cx="21008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Flux continu injecté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88224" y="908720"/>
            <a:ext cx="17749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Flux récupéré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3888" y="1362620"/>
            <a:ext cx="1008112" cy="626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74129" y="908720"/>
            <a:ext cx="497871" cy="45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176" y="3933056"/>
            <a:ext cx="1872208" cy="613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7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2700" dirty="0">
                <a:solidFill>
                  <a:srgbClr val="FF0000"/>
                </a:solidFill>
              </a:rPr>
              <a:t>Tubule perfusé isolé </a:t>
            </a:r>
            <a:r>
              <a:rPr lang="fr-FR" sz="4400" dirty="0"/>
              <a:t/>
            </a:r>
            <a:br>
              <a:rPr lang="fr-FR" sz="4400" dirty="0"/>
            </a:br>
            <a:endParaRPr lang="fr-FR" dirty="0"/>
          </a:p>
        </p:txBody>
      </p:sp>
      <p:pic>
        <p:nvPicPr>
          <p:cNvPr id="4" name="Picture 4" descr="S23283-032-f0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 t="46767" b="16673"/>
          <a:stretch>
            <a:fillRect/>
          </a:stretch>
        </p:blipFill>
        <p:spPr>
          <a:xfrm>
            <a:off x="1259632" y="764704"/>
            <a:ext cx="7632848" cy="496855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30865" y="1639813"/>
            <a:ext cx="36724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Un tubule isolé de </a:t>
            </a:r>
            <a:r>
              <a:rPr lang="fr-FR" b="1" i="1" dirty="0" smtClean="0"/>
              <a:t>n’importe quel segment du néphron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630865" y="4581128"/>
            <a:ext cx="337318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lumière du tubule ainsi que sa surface </a:t>
            </a:r>
            <a:r>
              <a:rPr lang="fr-FR" dirty="0" err="1" smtClean="0"/>
              <a:t>baso</a:t>
            </a:r>
            <a:r>
              <a:rPr lang="fr-FR" dirty="0" smtClean="0"/>
              <a:t>-latérale est continuellement perfusée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08104" y="4581128"/>
            <a:ext cx="194421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Recueil par une pipette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475656" y="836712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03832" y="117128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In vitro 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3864" y="1000397"/>
            <a:ext cx="7498080" cy="4800600"/>
          </a:xfrm>
        </p:spPr>
        <p:txBody>
          <a:bodyPr>
            <a:normAutofit/>
          </a:bodyPr>
          <a:lstStyle/>
          <a:p>
            <a:r>
              <a:rPr lang="fr-FR" dirty="0" smtClean="0"/>
              <a:t>Mécanismes passifs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Diffusion</a:t>
            </a:r>
            <a:r>
              <a:rPr lang="fr-FR" sz="2000" dirty="0" smtClean="0"/>
              <a:t> : </a:t>
            </a:r>
            <a:r>
              <a:rPr lang="fr-FR" sz="2000" dirty="0" smtClean="0">
                <a:solidFill>
                  <a:srgbClr val="C00000"/>
                </a:solidFill>
              </a:rPr>
              <a:t>selon</a:t>
            </a:r>
            <a:r>
              <a:rPr lang="fr-FR" sz="2000" dirty="0" smtClean="0"/>
              <a:t> un gradient de concentration ou électrique favorable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70C0"/>
                </a:solidFill>
              </a:rPr>
              <a:t>Convection</a:t>
            </a:r>
            <a:r>
              <a:rPr lang="fr-FR" sz="2000" dirty="0" smtClean="0"/>
              <a:t> : entrainement d’un soluté par un liquide proportionnellement à sa pression d’attraction ( hydrostatique ou oncotique )</a:t>
            </a:r>
          </a:p>
          <a:p>
            <a:endParaRPr lang="fr-FR" dirty="0" smtClean="0"/>
          </a:p>
          <a:p>
            <a:r>
              <a:rPr lang="fr-FR" dirty="0" smtClean="0"/>
              <a:t>Mécanismes actifs :</a:t>
            </a:r>
          </a:p>
          <a:p>
            <a:pPr marL="82296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912768" cy="55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41478"/>
            <a:ext cx="7572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6176" y="5481259"/>
            <a:ext cx="237626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93295"/>
            <a:ext cx="3429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1466" y="4995879"/>
            <a:ext cx="2088232" cy="808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775" y="2276872"/>
            <a:ext cx="7498080" cy="1143000"/>
          </a:xfrm>
        </p:spPr>
        <p:txBody>
          <a:bodyPr/>
          <a:lstStyle/>
          <a:p>
            <a:r>
              <a:rPr lang="fr-FR" dirty="0" smtClean="0"/>
              <a:t>Tube contourné proximal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6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8088487" cy="630515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6" name="ZoneTexte 5"/>
          <p:cNvSpPr txBox="1"/>
          <p:nvPr/>
        </p:nvSpPr>
        <p:spPr>
          <a:xfrm>
            <a:off x="3419872" y="6272444"/>
            <a:ext cx="130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Liquide</a:t>
            </a:r>
          </a:p>
          <a:p>
            <a:r>
              <a:rPr lang="fr-FR" b="1" u="sng" dirty="0" smtClean="0"/>
              <a:t>interstitie</a:t>
            </a:r>
            <a:r>
              <a:rPr lang="fr-FR" b="1" dirty="0" smtClean="0"/>
              <a:t>l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31640" y="627244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Liquide </a:t>
            </a:r>
          </a:p>
          <a:p>
            <a:r>
              <a:rPr lang="fr-FR" b="1" u="sng" dirty="0" smtClean="0"/>
              <a:t>tubulaire</a:t>
            </a:r>
          </a:p>
        </p:txBody>
      </p:sp>
    </p:spTree>
    <p:extLst>
      <p:ext uri="{BB962C8B-B14F-4D97-AF65-F5344CB8AC3E}">
        <p14:creationId xmlns:p14="http://schemas.microsoft.com/office/powerpoint/2010/main" val="34793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90318" y="3717683"/>
            <a:ext cx="3378903" cy="15747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127951" y="2035157"/>
            <a:ext cx="3292437" cy="1025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5" y="3717683"/>
            <a:ext cx="4499994" cy="314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5" y="971675"/>
            <a:ext cx="449999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8" y="620688"/>
            <a:ext cx="3571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69609" y="3794401"/>
            <a:ext cx="1229981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Transport actif </a:t>
            </a:r>
            <a:endParaRPr lang="fr-FR" sz="11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485880" y="3774660"/>
            <a:ext cx="134981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Diffusion facilitée </a:t>
            </a:r>
            <a:endParaRPr lang="fr-FR" sz="1100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5064099" y="2017217"/>
            <a:ext cx="3420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Transport actif du Na+ ( pompe Na+/K+ATPase de la membrane </a:t>
            </a:r>
            <a:r>
              <a:rPr lang="fr-FR" dirty="0" err="1" smtClean="0"/>
              <a:t>baso</a:t>
            </a:r>
            <a:r>
              <a:rPr lang="fr-FR" dirty="0"/>
              <a:t>-</a:t>
            </a:r>
            <a:r>
              <a:rPr lang="fr-FR" dirty="0" smtClean="0"/>
              <a:t>latéral 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Passage passif du Na+ ( diffusion à travers les canaux sodiques ou des </a:t>
            </a:r>
            <a:r>
              <a:rPr lang="fr-FR" dirty="0" err="1" smtClean="0"/>
              <a:t>co</a:t>
            </a:r>
            <a:r>
              <a:rPr lang="fr-FR" dirty="0" smtClean="0"/>
              <a:t>-transport Na+/ glucose, acide aminées,,,, ) suivant le gradient de concentration 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6467921" y="3136387"/>
            <a:ext cx="278066" cy="450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09" y="-171399"/>
            <a:ext cx="528637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40568" y="0"/>
            <a:ext cx="1656184" cy="971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00246" y="5436368"/>
            <a:ext cx="3420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Le sodium s’accumulant dans l’ </a:t>
            </a:r>
            <a:r>
              <a:rPr lang="fr-FR" sz="1600" b="1" dirty="0" err="1" smtClean="0"/>
              <a:t>interstitium</a:t>
            </a:r>
            <a:r>
              <a:rPr lang="fr-FR" sz="1600" b="1" dirty="0" smtClean="0"/>
              <a:t> diffuse ensuite selon son gradient de concentration vers le capillaire péri tubulaire 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987824" y="3456073"/>
            <a:ext cx="115212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u="sng" dirty="0" smtClean="0"/>
              <a:t>Diffusion passive</a:t>
            </a:r>
            <a:endParaRPr lang="fr-FR" sz="1100" u="sng" dirty="0"/>
          </a:p>
        </p:txBody>
      </p:sp>
    </p:spTree>
    <p:extLst>
      <p:ext uri="{BB962C8B-B14F-4D97-AF65-F5344CB8AC3E}">
        <p14:creationId xmlns:p14="http://schemas.microsoft.com/office/powerpoint/2010/main" val="18737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9555" y="2844721"/>
            <a:ext cx="3398011" cy="992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699555" y="1251879"/>
            <a:ext cx="3264933" cy="8809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89" y="188640"/>
            <a:ext cx="4752528" cy="77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5208"/>
            <a:ext cx="4583939" cy="34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93394"/>
            <a:ext cx="798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99555" y="1251879"/>
            <a:ext cx="3420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Transport actif du Na+ ( pompe Na+/K+ATPase de la membrane </a:t>
            </a:r>
            <a:r>
              <a:rPr lang="fr-FR" dirty="0" err="1" smtClean="0"/>
              <a:t>baso</a:t>
            </a:r>
            <a:r>
              <a:rPr lang="fr-FR" dirty="0"/>
              <a:t>-</a:t>
            </a:r>
            <a:r>
              <a:rPr lang="fr-FR" dirty="0" smtClean="0"/>
              <a:t>latéral 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Passage passif du Na+ accompagné du glucose via des </a:t>
            </a:r>
            <a:r>
              <a:rPr lang="fr-FR" dirty="0" err="1" smtClean="0"/>
              <a:t>co</a:t>
            </a:r>
            <a:r>
              <a:rPr lang="fr-FR" dirty="0" smtClean="0"/>
              <a:t>-transport Na+/ glucose</a:t>
            </a:r>
            <a:endParaRPr lang="fr-FR" dirty="0"/>
          </a:p>
        </p:txBody>
      </p:sp>
      <p:sp>
        <p:nvSpPr>
          <p:cNvPr id="2" name="Flèche vers le bas 1"/>
          <p:cNvSpPr/>
          <p:nvPr/>
        </p:nvSpPr>
        <p:spPr>
          <a:xfrm>
            <a:off x="7164288" y="2292512"/>
            <a:ext cx="24533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0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851"/>
            <a:ext cx="748883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95636" y="299695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Si le taux de glucose du sang dont la normale est entre 0,63 et 1,1 g/L (3,5 à 6.1 </a:t>
            </a:r>
            <a:r>
              <a:rPr lang="fr-FR" sz="2400" dirty="0" err="1"/>
              <a:t>mmol</a:t>
            </a:r>
            <a:r>
              <a:rPr lang="fr-FR" sz="2400" dirty="0"/>
              <a:t>/L)</a:t>
            </a:r>
            <a:r>
              <a:rPr lang="fr-FR" sz="2400" dirty="0" smtClean="0"/>
              <a:t> </a:t>
            </a:r>
            <a:r>
              <a:rPr lang="fr-FR" sz="2400" dirty="0"/>
              <a:t>dépasse </a:t>
            </a:r>
            <a:r>
              <a:rPr lang="fr-FR" sz="2400" dirty="0" smtClean="0">
                <a:solidFill>
                  <a:srgbClr val="FF0000"/>
                </a:solidFill>
              </a:rPr>
              <a:t>10 </a:t>
            </a:r>
            <a:r>
              <a:rPr lang="fr-FR" sz="2400" dirty="0" err="1" smtClean="0">
                <a:solidFill>
                  <a:srgbClr val="FF0000"/>
                </a:solidFill>
              </a:rPr>
              <a:t>mmol</a:t>
            </a:r>
            <a:r>
              <a:rPr lang="fr-FR" sz="2400" dirty="0" smtClean="0">
                <a:solidFill>
                  <a:srgbClr val="FF0000"/>
                </a:solidFill>
              </a:rPr>
              <a:t>/l  </a:t>
            </a:r>
            <a:r>
              <a:rPr lang="fr-FR" sz="2400" b="1" dirty="0" smtClean="0">
                <a:solidFill>
                  <a:srgbClr val="FF0000"/>
                </a:solidFill>
              </a:rPr>
              <a:t>( 1,8 g/l)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le </a:t>
            </a:r>
            <a:r>
              <a:rPr lang="fr-FR" sz="2400" dirty="0"/>
              <a:t>Tm du glucose est </a:t>
            </a:r>
            <a:r>
              <a:rPr lang="fr-FR" sz="2400" dirty="0" smtClean="0"/>
              <a:t>alors dépassé </a:t>
            </a:r>
            <a:r>
              <a:rPr lang="fr-FR" sz="2400" dirty="0"/>
              <a:t>et le glucose qui n'a pas été réabsorbé se </a:t>
            </a:r>
            <a:r>
              <a:rPr lang="fr-FR" sz="2400" dirty="0" smtClean="0"/>
              <a:t>retrouve </a:t>
            </a:r>
            <a:r>
              <a:rPr lang="fr-FR" sz="2400" dirty="0" smtClean="0">
                <a:solidFill>
                  <a:srgbClr val="FF0000"/>
                </a:solidFill>
              </a:rPr>
              <a:t>dans </a:t>
            </a:r>
            <a:r>
              <a:rPr lang="fr-FR" sz="2400" dirty="0">
                <a:solidFill>
                  <a:srgbClr val="FF0000"/>
                </a:solidFill>
              </a:rPr>
              <a:t>l'urine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700808"/>
            <a:ext cx="3114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1" y="4490958"/>
            <a:ext cx="2152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85" y="1126381"/>
            <a:ext cx="8053553" cy="57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6948264" y="2492896"/>
            <a:ext cx="151216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6660232" y="3284984"/>
            <a:ext cx="180020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6732240" y="3987093"/>
            <a:ext cx="1728192" cy="1619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6660232" y="4797152"/>
            <a:ext cx="180020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6106119" y="2819723"/>
            <a:ext cx="2304256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516216" y="3573016"/>
            <a:ext cx="1944216" cy="1980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6084168" y="4293096"/>
            <a:ext cx="1872208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372200" y="5157192"/>
            <a:ext cx="2088232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43" y="151569"/>
            <a:ext cx="523413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7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67" y="888804"/>
            <a:ext cx="5900803" cy="504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43" y="31554"/>
            <a:ext cx="5069853" cy="8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66443" y="1027303"/>
            <a:ext cx="16854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Artériole afférente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11960" y="861898"/>
            <a:ext cx="158417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Artériole efférente 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29217" y="4725144"/>
            <a:ext cx="1296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Mouvement rapide d’eau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529217" y="4725144"/>
            <a:ext cx="129614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70687" y="5409110"/>
            <a:ext cx="27070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Pression oncotique 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        élevée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9892" y="4725144"/>
            <a:ext cx="25202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85492" y="449471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599892" y="4494710"/>
            <a:ext cx="252028" cy="720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089301" y="6305904"/>
            <a:ext cx="1224136" cy="2154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236296" y="540911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Pression hydrostatique </a:t>
            </a:r>
            <a:r>
              <a:rPr lang="fr-FR" sz="1200" b="1" dirty="0" smtClean="0">
                <a:solidFill>
                  <a:srgbClr val="FF0000"/>
                </a:solidFill>
              </a:rPr>
              <a:t>basse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7020272" y="5409110"/>
            <a:ext cx="216024" cy="230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7" idx="1"/>
          </p:cNvCxnSpPr>
          <p:nvPr/>
        </p:nvCxnSpPr>
        <p:spPr>
          <a:xfrm flipH="1">
            <a:off x="7020272" y="5639943"/>
            <a:ext cx="216024" cy="230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0" y="2060848"/>
            <a:ext cx="7498080" cy="1143000"/>
          </a:xfrm>
        </p:spPr>
        <p:txBody>
          <a:bodyPr/>
          <a:lstStyle/>
          <a:p>
            <a:r>
              <a:rPr lang="fr-FR" dirty="0" smtClean="0"/>
              <a:t>Fonctions Tubulaires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759108" cy="475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2" y="1844824"/>
            <a:ext cx="3824535" cy="36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3" y="365795"/>
            <a:ext cx="6562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5792" y="3347960"/>
            <a:ext cx="720080" cy="647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644008" cy="45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84279"/>
            <a:ext cx="39338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6814"/>
            <a:ext cx="4819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5148064" y="5805264"/>
            <a:ext cx="32403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331310" y="592174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H2O</a:t>
            </a:r>
            <a:endParaRPr lang="fr-FR" sz="14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148064" y="6229526"/>
            <a:ext cx="32403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616116" y="629439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Anions, autres solutés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4745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3"/>
            <a:ext cx="8100392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0"/>
            <a:ext cx="252028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47664" y="4941168"/>
            <a:ext cx="64087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5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7638"/>
            <a:ext cx="7200800" cy="48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36126"/>
            <a:ext cx="7344816" cy="51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75256"/>
            <a:ext cx="7344816" cy="49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98" y="1448872"/>
            <a:ext cx="7210750" cy="53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9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932040" y="1772816"/>
            <a:ext cx="2736304" cy="352839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03648" y="40466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Au final</a:t>
            </a:r>
            <a:r>
              <a:rPr lang="fr-FR" dirty="0"/>
              <a:t>, et après passage par TCP , Anse de </a:t>
            </a:r>
            <a:r>
              <a:rPr lang="fr-FR" dirty="0" err="1"/>
              <a:t>Henlé</a:t>
            </a:r>
            <a:r>
              <a:rPr lang="fr-FR" dirty="0"/>
              <a:t> ( réabsorption majoritaire et systémique non régulée ) </a:t>
            </a:r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80962"/>
              </p:ext>
            </p:extLst>
          </p:nvPr>
        </p:nvGraphicFramePr>
        <p:xfrm>
          <a:off x="1524000" y="1397000"/>
          <a:ext cx="693643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16"/>
                <a:gridCol w="34682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Absorption dans</a:t>
                      </a:r>
                      <a:r>
                        <a:rPr lang="fr-FR" baseline="0" dirty="0" smtClean="0"/>
                        <a:t> TCP,  AH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baseline="0" dirty="0" smtClean="0"/>
                        <a:t> passage dans le TCD ( 24H)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80% d’eau filtrée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20% d’ eau</a:t>
                      </a:r>
                      <a:r>
                        <a:rPr lang="fr-FR" baseline="0" dirty="0" smtClean="0"/>
                        <a:t> ( 36 L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85% de Na+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15%</a:t>
                      </a:r>
                      <a:r>
                        <a:rPr lang="fr-FR" baseline="0" dirty="0" smtClean="0"/>
                        <a:t> ( 3600 </a:t>
                      </a:r>
                      <a:r>
                        <a:rPr lang="fr-FR" baseline="0" dirty="0" err="1" smtClean="0"/>
                        <a:t>mmol</a:t>
                      </a:r>
                      <a:r>
                        <a:rPr lang="fr-FR" baseline="0" dirty="0" smtClean="0"/>
                        <a:t>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75% 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K+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25% ( 175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75% chlore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25% (</a:t>
                      </a:r>
                      <a:r>
                        <a:rPr lang="fr-FR" baseline="0" dirty="0" smtClean="0"/>
                        <a:t> 4600 </a:t>
                      </a:r>
                      <a:r>
                        <a:rPr lang="fr-FR" baseline="0" dirty="0" err="1" smtClean="0"/>
                        <a:t>mmol</a:t>
                      </a:r>
                      <a:r>
                        <a:rPr lang="fr-FR" baseline="0" dirty="0" smtClean="0"/>
                        <a:t>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90% bicarbonate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 ( 500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)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100%</a:t>
                      </a:r>
                      <a:r>
                        <a:rPr lang="fr-FR" baseline="0" dirty="0" smtClean="0"/>
                        <a:t> glucose, lipide ,  acide aminées , vitamines ,,,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------------------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4644008" y="1556792"/>
            <a:ext cx="2448272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5729383" y="515719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44008" y="592741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Régulation hormonale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295636" y="1556792"/>
            <a:ext cx="2880320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>
            <a:off x="2627784" y="5570753"/>
            <a:ext cx="216024" cy="563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95636" y="629674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Réabsorption systémique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1052736"/>
            <a:ext cx="4248472" cy="612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2" grpId="0" animBg="1"/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/>
          <a:lstStyle/>
          <a:p>
            <a:r>
              <a:rPr lang="fr-FR" dirty="0" smtClean="0"/>
              <a:t>Anse de </a:t>
            </a:r>
            <a:r>
              <a:rPr lang="fr-FR" dirty="0" err="1" smtClean="0"/>
              <a:t>Henlé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8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9" y="742397"/>
            <a:ext cx="4210050" cy="585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94260"/>
            <a:ext cx="5436096" cy="38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64" y="274522"/>
            <a:ext cx="3152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78" y="1342136"/>
            <a:ext cx="7717110" cy="50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2564904"/>
            <a:ext cx="1944216" cy="34563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88" y="188640"/>
            <a:ext cx="792144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2852936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508104" y="2924944"/>
            <a:ext cx="1224136" cy="0"/>
          </a:xfrm>
          <a:prstGeom prst="straightConnector1">
            <a:avLst/>
          </a:prstGeom>
          <a:ln>
            <a:solidFill>
              <a:srgbClr val="BA8CDC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04048" y="277105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BA8CDC"/>
                </a:solidFill>
              </a:rPr>
              <a:t>K+</a:t>
            </a:r>
            <a:endParaRPr lang="fr-FR" sz="1400" dirty="0">
              <a:solidFill>
                <a:srgbClr val="BA8CD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43" y="1399753"/>
            <a:ext cx="55340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979"/>
            <a:ext cx="79893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636465"/>
            <a:ext cx="7200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F0"/>
                </a:solidFill>
              </a:rPr>
              <a:t>Gradient de concentration cortico- médullaire </a:t>
            </a:r>
            <a:endParaRPr lang="fr-FR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08" y="11262"/>
            <a:ext cx="6480720" cy="68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707904" y="4869160"/>
            <a:ext cx="151216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2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1"/>
            <a:ext cx="6696744" cy="49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8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47800"/>
            <a:ext cx="7096832" cy="52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3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90040"/>
            <a:ext cx="8077200" cy="568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116632"/>
            <a:ext cx="316835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05000" y="1412776"/>
            <a:ext cx="7200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Le mode</a:t>
            </a:r>
            <a:r>
              <a:rPr lang="fr-FR" sz="2000" dirty="0" smtClean="0">
                <a:solidFill>
                  <a:srgbClr val="FF0000"/>
                </a:solidFill>
              </a:rPr>
              <a:t> asymétrique </a:t>
            </a:r>
            <a:r>
              <a:rPr lang="fr-FR" sz="2000" dirty="0" smtClean="0"/>
              <a:t>de réabsorption d’eau et de </a:t>
            </a:r>
            <a:r>
              <a:rPr lang="fr-FR" sz="2000" dirty="0" err="1" smtClean="0"/>
              <a:t>NaCl</a:t>
            </a:r>
            <a:r>
              <a:rPr lang="fr-FR" sz="2000" dirty="0" smtClean="0"/>
              <a:t> dans les deux branches de l’anse de </a:t>
            </a:r>
            <a:r>
              <a:rPr lang="fr-FR" sz="2000" dirty="0" err="1" smtClean="0"/>
              <a:t>henlé</a:t>
            </a:r>
            <a:r>
              <a:rPr lang="fr-FR" sz="2000" dirty="0" smtClean="0"/>
              <a:t> crée un gradient osmotique</a:t>
            </a:r>
            <a:r>
              <a:rPr lang="fr-FR" sz="2000" dirty="0" smtClean="0">
                <a:solidFill>
                  <a:srgbClr val="FF0000"/>
                </a:solidFill>
              </a:rPr>
              <a:t> cortico-médullaire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932040" y="1772816"/>
            <a:ext cx="2736304" cy="352839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03648" y="40466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Au final</a:t>
            </a:r>
            <a:r>
              <a:rPr lang="fr-FR" dirty="0"/>
              <a:t>, et après passage par TCP , Anse de </a:t>
            </a:r>
            <a:r>
              <a:rPr lang="fr-FR" dirty="0" err="1"/>
              <a:t>Henlé</a:t>
            </a:r>
            <a:r>
              <a:rPr lang="fr-FR" dirty="0"/>
              <a:t> ( réabsorption majoritaire et systémique non régulée ) </a:t>
            </a:r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524000" y="1397000"/>
          <a:ext cx="693643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216"/>
                <a:gridCol w="34682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Absorption dans</a:t>
                      </a:r>
                      <a:r>
                        <a:rPr lang="fr-FR" baseline="0" dirty="0" smtClean="0"/>
                        <a:t> TCP,  AH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baseline="0" dirty="0" smtClean="0"/>
                        <a:t> passage dans le TCD ( 24H)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80% d’eau filtrée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20% d’ eau</a:t>
                      </a:r>
                      <a:r>
                        <a:rPr lang="fr-FR" baseline="0" dirty="0" smtClean="0"/>
                        <a:t> ( 36 L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85% de Na+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15%</a:t>
                      </a:r>
                      <a:r>
                        <a:rPr lang="fr-FR" baseline="0" dirty="0" smtClean="0"/>
                        <a:t> ( 3600 </a:t>
                      </a:r>
                      <a:r>
                        <a:rPr lang="fr-FR" baseline="0" dirty="0" err="1" smtClean="0"/>
                        <a:t>mmol</a:t>
                      </a:r>
                      <a:r>
                        <a:rPr lang="fr-FR" baseline="0" dirty="0" smtClean="0"/>
                        <a:t>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75% de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K+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25% ( 175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75% chlore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25% (</a:t>
                      </a:r>
                      <a:r>
                        <a:rPr lang="fr-FR" baseline="0" dirty="0" smtClean="0"/>
                        <a:t> 4600 </a:t>
                      </a:r>
                      <a:r>
                        <a:rPr lang="fr-FR" baseline="0" dirty="0" err="1" smtClean="0"/>
                        <a:t>mmol</a:t>
                      </a:r>
                      <a:r>
                        <a:rPr lang="fr-FR" baseline="0" dirty="0" smtClean="0"/>
                        <a:t> 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90% bicarbonate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 ( 500 </a:t>
                      </a:r>
                      <a:r>
                        <a:rPr lang="fr-FR" dirty="0" err="1" smtClean="0"/>
                        <a:t>mmol</a:t>
                      </a:r>
                      <a:r>
                        <a:rPr lang="fr-FR" dirty="0" smtClean="0"/>
                        <a:t> )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100%</a:t>
                      </a:r>
                      <a:r>
                        <a:rPr lang="fr-FR" baseline="0" dirty="0" smtClean="0"/>
                        <a:t> glucose, lipide ,  acide aminées , vitamines ,,,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------------------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4644008" y="1556792"/>
            <a:ext cx="2448272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5729383" y="515719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644008" y="592741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Régulation hormonale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295636" y="1556792"/>
            <a:ext cx="2880320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vers le bas 2"/>
          <p:cNvSpPr/>
          <p:nvPr/>
        </p:nvSpPr>
        <p:spPr>
          <a:xfrm>
            <a:off x="2627784" y="5570753"/>
            <a:ext cx="216024" cy="563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95636" y="629674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Réabsorption systémique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44008" y="1124744"/>
            <a:ext cx="3960440" cy="540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2" grpId="0" animBg="1"/>
      <p:bldP spid="3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7498080" cy="1143000"/>
          </a:xfrm>
        </p:spPr>
        <p:txBody>
          <a:bodyPr/>
          <a:lstStyle/>
          <a:p>
            <a:r>
              <a:rPr lang="fr-FR" dirty="0" smtClean="0"/>
              <a:t>Tube distal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7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257953"/>
            <a:ext cx="6768752" cy="46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7" y="64303"/>
            <a:ext cx="5195467" cy="5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8153498" cy="57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732240" y="3480259"/>
            <a:ext cx="129614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définitive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5887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Cahque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81724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98" y="548680"/>
            <a:ext cx="7891784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580112" y="1124744"/>
            <a:ext cx="30963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7704" y="3068960"/>
            <a:ext cx="1872208" cy="3356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9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372"/>
            <a:ext cx="7776864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12" y="4529697"/>
            <a:ext cx="2762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83768" y="520887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Aldostérone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1875750" y="5301208"/>
            <a:ext cx="36004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72" y="5608092"/>
            <a:ext cx="2314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1875751" y="609329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83768" y="59700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ADH</a:t>
            </a:r>
            <a:endParaRPr lang="fr-F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65117"/>
            <a:ext cx="26289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2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90" y="1469920"/>
            <a:ext cx="7030341" cy="52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6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749808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dirty="0" smtClean="0"/>
              <a:t>Réabsorption d’eau sous l’effet de l’ADH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1052736"/>
            <a:ext cx="421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0000"/>
                </a:solidFill>
              </a:rPr>
              <a:t>Cellule Principale </a:t>
            </a:r>
            <a:endParaRPr lang="fr-FR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43" y="-140866"/>
            <a:ext cx="5642423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64" y="4077072"/>
            <a:ext cx="6084676" cy="23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084168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005912" y="548680"/>
            <a:ext cx="3240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Hormone antidiurétique </a:t>
            </a:r>
          </a:p>
          <a:p>
            <a:r>
              <a:rPr lang="fr-FR" sz="2800" b="1" dirty="0" smtClean="0"/>
              <a:t>ADH</a:t>
            </a:r>
            <a:endParaRPr lang="fr-FR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164288" y="2991435"/>
            <a:ext cx="1368152" cy="2616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FF00"/>
                </a:solidFill>
              </a:rPr>
              <a:t>Posthypophyse</a:t>
            </a:r>
            <a:endParaRPr lang="fr-FR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6" y="0"/>
            <a:ext cx="816728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749808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dirty="0" smtClean="0"/>
              <a:t>Réabsorption de Na+ et sécrétion de K+ sous l’effet de l’ </a:t>
            </a:r>
            <a:r>
              <a:rPr lang="fr-FR" dirty="0" err="1" smtClean="0"/>
              <a:t>adostérone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1052736"/>
            <a:ext cx="421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0000"/>
                </a:solidFill>
              </a:rPr>
              <a:t>Cellule Principale </a:t>
            </a:r>
            <a:endParaRPr lang="fr-FR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7" y="0"/>
            <a:ext cx="8256801" cy="639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278622" y="-315416"/>
            <a:ext cx="8229600" cy="952500"/>
          </a:xfrm>
        </p:spPr>
        <p:txBody>
          <a:bodyPr/>
          <a:lstStyle/>
          <a:p>
            <a:r>
              <a:rPr lang="fr-FR" altLang="fr-FR" sz="2400" b="1" dirty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fr-FR" altLang="fr-FR" sz="2400" b="1" dirty="0">
                <a:solidFill>
                  <a:schemeClr val="accent2"/>
                </a:solidFill>
                <a:latin typeface="Verdana" pitchFamily="34" charset="0"/>
              </a:rPr>
            </a:br>
            <a:endParaRPr lang="fr-FR" altLang="fr-FR" sz="2400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>
            <p:extLst/>
          </p:nvPr>
        </p:nvGraphicFramePr>
        <p:xfrm>
          <a:off x="1547813" y="477838"/>
          <a:ext cx="682307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6249229" imgH="4459959" progId="Word.Document.8">
                  <p:embed/>
                </p:oleObj>
              </mc:Choice>
              <mc:Fallback>
                <p:oleObj name="Document" r:id="rId5" imgW="6249229" imgH="44599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77838"/>
                        <a:ext cx="6823075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93"/>
            <a:ext cx="60121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62522"/>
            <a:ext cx="374441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9271"/>
            <a:ext cx="3600400" cy="13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16" y="0"/>
            <a:ext cx="5328591" cy="120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115616" cy="143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3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" y="260649"/>
            <a:ext cx="8064896" cy="657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Rôle dans l’</a:t>
            </a:r>
            <a:r>
              <a:rPr lang="fr-FR" dirty="0" err="1" smtClean="0"/>
              <a:t>equilibre</a:t>
            </a:r>
            <a:r>
              <a:rPr lang="fr-FR" dirty="0" smtClean="0"/>
              <a:t> acido-basique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31640" y="10527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0000"/>
                </a:solidFill>
              </a:rPr>
              <a:t>Cellule intercalaire </a:t>
            </a:r>
            <a:endParaRPr lang="fr-FR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20" y="644953"/>
            <a:ext cx="3576561" cy="54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268760"/>
            <a:ext cx="4048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3" y="2781829"/>
            <a:ext cx="4048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Tube contourné proximal </a:t>
            </a:r>
          </a:p>
          <a:p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Tube contourné distal    Tube collecteur       </a:t>
            </a:r>
          </a:p>
          <a:p>
            <a:endParaRPr lang="fr-FR" sz="2400" dirty="0"/>
          </a:p>
          <a:p>
            <a:r>
              <a:rPr lang="fr-FR" sz="2400" dirty="0" smtClean="0"/>
              <a:t>     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    cellule intercalaire </a:t>
            </a:r>
            <a:endParaRPr lang="fr-FR" sz="2400" dirty="0"/>
          </a:p>
        </p:txBody>
      </p:sp>
      <p:sp>
        <p:nvSpPr>
          <p:cNvPr id="6" name="Flèche vers le bas 5"/>
          <p:cNvSpPr/>
          <p:nvPr/>
        </p:nvSpPr>
        <p:spPr>
          <a:xfrm>
            <a:off x="6524053" y="443711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7935656" y="836712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3563888" y="1484784"/>
            <a:ext cx="4371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7092280" y="4005064"/>
            <a:ext cx="158417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948264" y="5450543"/>
            <a:ext cx="98739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63888" y="5085184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4" y="338916"/>
            <a:ext cx="8784976" cy="65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3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90" y="1145373"/>
            <a:ext cx="8052898" cy="57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1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75438"/>
            <a:ext cx="7488832" cy="51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24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1" y="116632"/>
            <a:ext cx="783143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7956376" y="908720"/>
            <a:ext cx="86409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3419872" y="1628800"/>
            <a:ext cx="4680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Cahque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817240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2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830"/>
            <a:ext cx="8119239" cy="64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79712" y="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53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1944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Techniques </a:t>
            </a:r>
            <a:r>
              <a:rPr lang="en-GB" sz="2400" b="1" dirty="0" err="1">
                <a:solidFill>
                  <a:srgbClr val="FF0000"/>
                </a:solidFill>
              </a:rPr>
              <a:t>microscopiques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mesure</a:t>
            </a:r>
            <a:r>
              <a:rPr lang="en-GB" sz="2400" b="1" dirty="0">
                <a:solidFill>
                  <a:srgbClr val="FF0000"/>
                </a:solidFill>
              </a:rPr>
              <a:t> de la </a:t>
            </a:r>
            <a:r>
              <a:rPr lang="en-GB" sz="2400" b="1" dirty="0" err="1" smtClean="0">
                <a:solidFill>
                  <a:srgbClr val="FF0000"/>
                </a:solidFill>
              </a:rPr>
              <a:t>réabsorption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                    secretion </a:t>
            </a:r>
            <a:r>
              <a:rPr lang="en-GB" sz="2400" b="1" dirty="0">
                <a:solidFill>
                  <a:srgbClr val="FF0000"/>
                </a:solidFill>
              </a:rPr>
              <a:t>du nephron </a:t>
            </a:r>
            <a:r>
              <a:rPr lang="en-GB" sz="2400" b="1" dirty="0" err="1">
                <a:solidFill>
                  <a:srgbClr val="FF0000"/>
                </a:solidFill>
              </a:rPr>
              <a:t>isolé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547664" y="1268759"/>
            <a:ext cx="8028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Micro perfusion en </a:t>
            </a:r>
            <a:r>
              <a:rPr lang="en-GB" sz="3200" dirty="0" err="1" smtClean="0"/>
              <a:t>libre</a:t>
            </a:r>
            <a:r>
              <a:rPr lang="en-GB" sz="3200" dirty="0" smtClean="0"/>
              <a:t> flux</a:t>
            </a: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Micro perfusion en flux arrêté</a:t>
            </a: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 smtClean="0"/>
              <a:t>Micro perfusion </a:t>
            </a:r>
            <a:r>
              <a:rPr lang="fr-FR" sz="3200" dirty="0"/>
              <a:t>en </a:t>
            </a:r>
            <a:r>
              <a:rPr lang="fr-FR" sz="3200" dirty="0" smtClean="0"/>
              <a:t>continu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Tubule perfusé isolé </a:t>
            </a:r>
          </a:p>
        </p:txBody>
      </p:sp>
    </p:spTree>
    <p:extLst>
      <p:ext uri="{BB962C8B-B14F-4D97-AF65-F5344CB8AC3E}">
        <p14:creationId xmlns:p14="http://schemas.microsoft.com/office/powerpoint/2010/main" val="19131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824536" cy="778098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100" dirty="0" smtClean="0">
                <a:solidFill>
                  <a:srgbClr val="FF0000"/>
                </a:solidFill>
              </a:rPr>
              <a:t>Micro perfusion en </a:t>
            </a:r>
            <a:r>
              <a:rPr lang="en-GB" sz="3100" dirty="0" err="1" smtClean="0">
                <a:solidFill>
                  <a:srgbClr val="FF0000"/>
                </a:solidFill>
              </a:rPr>
              <a:t>libre</a:t>
            </a:r>
            <a:r>
              <a:rPr lang="en-GB" sz="3100" dirty="0" smtClean="0">
                <a:solidFill>
                  <a:srgbClr val="FF0000"/>
                </a:solidFill>
              </a:rPr>
              <a:t> flux</a:t>
            </a:r>
            <a:r>
              <a:rPr lang="en-GB" sz="4400" dirty="0">
                <a:solidFill>
                  <a:srgbClr val="FF0000"/>
                </a:solidFill>
              </a:rPr>
              <a:t/>
            </a:r>
            <a:br>
              <a:rPr lang="en-GB" sz="4400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4" descr="S23283-032-f0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4" b="51640"/>
          <a:stretch>
            <a:fillRect/>
          </a:stretch>
        </p:blipFill>
        <p:spPr>
          <a:xfrm>
            <a:off x="1907704" y="1124744"/>
            <a:ext cx="5770563" cy="490378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7664" y="908720"/>
            <a:ext cx="252028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07904" y="1052736"/>
            <a:ext cx="10801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31640" y="1916832"/>
            <a:ext cx="252028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63888" y="2636912"/>
            <a:ext cx="1440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5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23283-032-f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9" b="53250"/>
          <a:stretch>
            <a:fillRect/>
          </a:stretch>
        </p:blipFill>
        <p:spPr>
          <a:xfrm>
            <a:off x="1005681" y="980728"/>
            <a:ext cx="7453387" cy="456793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1680" y="11663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FF0000"/>
                </a:solidFill>
              </a:rPr>
              <a:t>Micro perfusion en flux arrêté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99992" y="1340768"/>
            <a:ext cx="35283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Une gouttelette d’huile est injectée à l’ intérieur du tubule 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48064" y="2348880"/>
            <a:ext cx="208823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Puis séparée par injection d’une solution aqueuse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283968" y="4797152"/>
            <a:ext cx="388843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Après, on recueille le liquide injecté et on constate les modifications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4499992" y="1052568"/>
            <a:ext cx="352839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14193</TotalTime>
  <Words>666</Words>
  <Application>Microsoft Office PowerPoint</Application>
  <PresentationFormat>Affichage à l'écran (4:3)</PresentationFormat>
  <Paragraphs>156</Paragraphs>
  <Slides>60</Slides>
  <Notes>37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69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Clip</vt:lpstr>
      <vt:lpstr>Document</vt:lpstr>
      <vt:lpstr>Physiologie Rénale</vt:lpstr>
      <vt:lpstr>Fonctions Tubulaires </vt:lpstr>
      <vt:lpstr>Présentation PowerPoint</vt:lpstr>
      <vt:lpstr>Présentation PowerPoint</vt:lpstr>
      <vt:lpstr> </vt:lpstr>
      <vt:lpstr>Cahque</vt:lpstr>
      <vt:lpstr>Présentation PowerPoint</vt:lpstr>
      <vt:lpstr>Micro perfusion en libre flux </vt:lpstr>
      <vt:lpstr>Présentation PowerPoint</vt:lpstr>
      <vt:lpstr>Micro perfusion en continu </vt:lpstr>
      <vt:lpstr>Tubule perfusé isolé  </vt:lpstr>
      <vt:lpstr>Présentation PowerPoint</vt:lpstr>
      <vt:lpstr>Tube contourné proximal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Anse de Henlé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Tube distal</vt:lpstr>
      <vt:lpstr>Présentation PowerPoint</vt:lpstr>
      <vt:lpstr>Présentation PowerPoint</vt:lpstr>
      <vt:lpstr>Cahque</vt:lpstr>
      <vt:lpstr>Présentation PowerPoint</vt:lpstr>
      <vt:lpstr>Présentation PowerPoint</vt:lpstr>
      <vt:lpstr>Présentation PowerPoint</vt:lpstr>
      <vt:lpstr>Réabsorption d’eau sous l’effet de l’ADH</vt:lpstr>
      <vt:lpstr>Présentation PowerPoint</vt:lpstr>
      <vt:lpstr>Présentation PowerPoint</vt:lpstr>
      <vt:lpstr>Présentation PowerPoint</vt:lpstr>
      <vt:lpstr>Réabsorption de Na+ et sécrétion de K+ sous l’effet de l’ adostérone </vt:lpstr>
      <vt:lpstr>Présentation PowerPoint</vt:lpstr>
      <vt:lpstr>Présentation PowerPoint</vt:lpstr>
      <vt:lpstr>Présentation PowerPoint</vt:lpstr>
      <vt:lpstr>Rôle dans l’equilibre acido-basique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Physiologie Rénale</dc:title>
  <dc:creator>dennouni</dc:creator>
  <cp:lastModifiedBy>Dell</cp:lastModifiedBy>
  <cp:revision>340</cp:revision>
  <dcterms:created xsi:type="dcterms:W3CDTF">2015-02-04T09:17:21Z</dcterms:created>
  <dcterms:modified xsi:type="dcterms:W3CDTF">2017-02-02T09:19:14Z</dcterms:modified>
</cp:coreProperties>
</file>