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C096C-71AB-4D2C-87E9-561601B189A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C72A-B7EC-4D23-8D08-1ECDDF10F74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C72A-B7EC-4D23-8D08-1ECDDF10F744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B7F19B-F38B-4761-9E7A-51469B32638C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B02333-011E-48AC-9621-C6541132203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86808" cy="214314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MENINGITES</a:t>
            </a:r>
            <a:r>
              <a:rPr lang="fr-FR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PURULENTES</a:t>
            </a:r>
            <a:endParaRPr lang="fr-FR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(8)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1785926"/>
            <a:ext cx="6786610" cy="46880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u="sng" dirty="0" err="1" smtClean="0">
                <a:latin typeface="Times New Roman" pitchFamily="18" charset="0"/>
                <a:cs typeface="Times New Roman" pitchFamily="18" charset="0"/>
              </a:rPr>
              <a:t>Sujet</a:t>
            </a:r>
            <a:r>
              <a:rPr lang="en-GB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u="sng" dirty="0" err="1" smtClean="0">
                <a:latin typeface="Times New Roman" pitchFamily="18" charset="0"/>
                <a:cs typeface="Times New Roman" pitchFamily="18" charset="0"/>
              </a:rPr>
              <a:t>âgé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parfois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trompeurs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Céphalées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banales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rachialgies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Douleurs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rattachées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l’arthrose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Syndrome méningé inconstant.</a:t>
            </a:r>
          </a:p>
          <a:p>
            <a:pPr>
              <a:lnSpc>
                <a:spcPct val="125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BGN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Formes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évolutives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décapitées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en-GB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Méningocoque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(N.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meningitidis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Saison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hivernale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Notion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d’épidémie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Début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brutal,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surtout</a:t>
            </a: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extensif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Absence de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neurologiques</a:t>
            </a: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focaux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Déficit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complément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1"/>
            <a:ext cx="3857652" cy="2428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4" descr="Pupura%20Fulminan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64"/>
            <a:ext cx="3308353" cy="2286016"/>
          </a:xfrm>
          <a:prstGeom prst="rect">
            <a:avLst/>
          </a:prstGeom>
          <a:noFill/>
        </p:spPr>
      </p:pic>
      <p:pic>
        <p:nvPicPr>
          <p:cNvPr id="6" name="Picture 6" descr="Meningococcal_purpur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572008"/>
            <a:ext cx="3571900" cy="204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Alcoolisme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ATCD de trauma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crânien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chirurgie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base du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crâne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ATDC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méningite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rhinorrhée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chronique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Asplénie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, infection à VIH,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myélome</a:t>
            </a: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Début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brutal, coma, convulsions,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focaux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Infection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récente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ou en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cours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des VA: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otite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sinusite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i="1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pneumopathie</a:t>
            </a:r>
            <a:r>
              <a:rPr lang="en-GB" sz="1800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2357430"/>
            <a:ext cx="6996138" cy="3714776"/>
          </a:xfrm>
        </p:spPr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Facteurs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risque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résistant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à la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pénicilline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(PRP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bétalactamines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mois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précédents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- ATCD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otites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Immunodépression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- Infection à VIH.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139014" cy="4688026"/>
          </a:xfrm>
        </p:spPr>
        <p:txBody>
          <a:bodyPr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Listériose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Listeria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monocytogenes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Age &gt; 50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Grossesse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Immunodépression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corticothérapie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myélome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transplantation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Notion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d’épidémie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Evolution progressive des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cliniques</a:t>
            </a:r>
            <a:endParaRPr lang="en-GB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rhombencéphalite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LCR: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formule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panachée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BGN: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personne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âgée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infection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urinaire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ou digestive,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méningites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nosocomiales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enfants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&lt; 5ans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rhino-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conjonctivite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Staphylocoque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surtout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méningites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secondaires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nosocomiales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résistants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KES, pseudomonas.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DIAGNOSTIC DIFFERENTIEL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567510" cy="41879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Hémorragie méningée</a:t>
            </a:r>
          </a:p>
          <a:p>
            <a:pPr>
              <a:buFontTx/>
              <a:buChar char="-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Méningo-encéphalite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Abcès du cerveau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Thrombophlébite cérébrale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Paludisme à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plasmodium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falciparum</a:t>
            </a:r>
            <a:r>
              <a:rPr lang="fr-FR" i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(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Tout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méningite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bactérienne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avec ou sans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germes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identifiés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Et 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rapidement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Antibiothérapie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urgente </a:t>
            </a:r>
            <a:endParaRPr lang="fr-FR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dès constatation LCR trouble ou purpura extensif.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Parfois à domicile ou lors prise en charge SAMU.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(2)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281890" cy="454515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1-antibiothérapie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initiale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a- Pas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d’élément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étiologique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- pas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gravité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amoxicilline</a:t>
            </a:r>
            <a:r>
              <a:rPr lang="en-GB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GB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C3G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gravité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Amoxicilline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+ C3G 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GB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C3G +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vancomycine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0"/>
            <a:ext cx="6172200" cy="1214422"/>
          </a:xfrm>
        </p:spPr>
        <p:txBody>
          <a:bodyPr>
            <a:normAutofit/>
          </a:bodyPr>
          <a:lstStyle/>
          <a:p>
            <a:pPr algn="ctr"/>
            <a:r>
              <a:rPr lang="fr-FR" sz="36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36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00232" y="1214422"/>
            <a:ext cx="6715172" cy="5643578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Méningites purulentes: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Infection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méninges par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bactéries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méningocoque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pneumocoque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listeria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BGN,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staphylocoque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etc)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Syndrome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infectieux et syndrome méningé 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LCR plus de 10 cellules/mm3.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LCR trouble ou purulent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Riche en protéines,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Prédominance PNN &gt; 50 %. </a:t>
            </a:r>
          </a:p>
          <a:p>
            <a:pPr>
              <a:lnSpc>
                <a:spcPct val="15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Concerne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adultes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enfants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Pronostic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effroyable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mortalité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élevée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Urgence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diagnostique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thérapeutique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86050" y="5429264"/>
            <a:ext cx="4071966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temps est compté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(3)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615262" cy="433083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Eléments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d’orientation</a:t>
            </a:r>
            <a:endParaRPr lang="en-GB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Suspicion de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méningite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Méningocoque</a:t>
            </a:r>
            <a:endParaRPr lang="en-GB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Amoxicilline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ou C3G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Suspicion de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méningite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endParaRPr lang="en-GB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 de FDR de PRP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gravité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C3G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FDR de PRP et 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gravité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C3G+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vancomycine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(4)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00166" y="2857496"/>
            <a:ext cx="5929354" cy="3616456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Suspicion de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méningite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Listéria</a:t>
            </a:r>
            <a:endParaRPr lang="en-GB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Amoxicilline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gentamycine</a:t>
            </a: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allergie</a:t>
            </a:r>
            <a:r>
              <a:rPr lang="en-GB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cotrimoxazole</a:t>
            </a: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Suspicion de H. </a:t>
            </a:r>
            <a:r>
              <a:rPr lang="en-GB" u="sng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endParaRPr lang="en-GB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C3G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(5)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Posologies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C3G: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céfotaxime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200 à 300 mg/kg/j</a:t>
            </a:r>
            <a:r>
              <a:rPr lang="en-GB" dirty="0" smtClean="0">
                <a:solidFill>
                  <a:srgbClr val="CCEC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(4 perfusions)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70- 100 mg/kg/j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1 ou 2 IIV)</a:t>
            </a:r>
          </a:p>
          <a:p>
            <a:pPr>
              <a:lnSpc>
                <a:spcPct val="90000"/>
              </a:lnSpc>
              <a:buFont typeface="Arial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Amoxicilline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200 mg/kg/j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(4 – 6 perfusions)</a:t>
            </a:r>
          </a:p>
          <a:p>
            <a:pPr>
              <a:lnSpc>
                <a:spcPct val="90000"/>
              </a:lnSpc>
              <a:buFont typeface="Arial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Gentamycine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 mg/kg/j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(2 perfusions)</a:t>
            </a:r>
          </a:p>
          <a:p>
            <a:pPr>
              <a:lnSpc>
                <a:spcPct val="90000"/>
              </a:lnSpc>
              <a:buFont typeface="Arial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Cotrimoxazole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6 à 8 ampoules/j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(TMP: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6 à 8 mg/kg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 SMZ: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30-40 mg/kg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 typeface="Arial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Vancomycine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40-60 mg/kg/j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4 perfusions ou  PSE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1857364"/>
            <a:ext cx="6996138" cy="4616588"/>
          </a:xfrm>
        </p:spPr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Durée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7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jours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10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jours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Listeria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2 à 3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semaines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BGN: mal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codifiée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(3 à 6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semaines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Staphylocoque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3 à 6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semaines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 </a:t>
            </a: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antibiothérapie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après </a:t>
            </a: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isolement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bactérie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détermination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sensibilité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(48 </a:t>
            </a:r>
            <a:r>
              <a:rPr lang="en-GB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heures</a:t>
            </a:r>
            <a:r>
              <a:rPr lang="en-GB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(7)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00166" y="2071678"/>
            <a:ext cx="6396030" cy="4402274"/>
          </a:xfrm>
        </p:spPr>
        <p:txBody>
          <a:bodyPr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du choc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troubles de la coagulation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œdème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cérébral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Hydratation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Contrôle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prévention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des convulsions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Contrôle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fièvre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Corticothérapie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 de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contrôle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inutile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favorable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atypique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PROPHYLAXIE (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1)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  <a:spcBef>
                <a:spcPts val="1750"/>
              </a:spcBef>
              <a:buClr>
                <a:srgbClr val="FF9933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Méningites à </a:t>
            </a:r>
            <a:r>
              <a:rPr lang="en-GB" b="1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méningocoque</a:t>
            </a:r>
            <a:r>
              <a:rPr lang="en-GB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ou à </a:t>
            </a:r>
            <a:r>
              <a:rPr lang="en-GB" b="1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hémophilus</a:t>
            </a:r>
            <a:endParaRPr lang="en-GB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75"/>
              </a:spcBef>
              <a:buClr>
                <a:srgbClr val="FFCC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Déclaration</a:t>
            </a:r>
            <a:r>
              <a:rPr lang="en-GB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obligatoire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rapidement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775"/>
              </a:spcBef>
              <a:buClr>
                <a:srgbClr val="FFCC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Chimioprophylaxie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sujets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contact</a:t>
            </a:r>
          </a:p>
          <a:p>
            <a:pPr>
              <a:spcBef>
                <a:spcPts val="775"/>
              </a:spcBef>
              <a:buClr>
                <a:srgbClr val="FFCC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Vaccination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sujets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contact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en-GB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Méningo</a:t>
            </a:r>
            <a:r>
              <a:rPr lang="en-GB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A et C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i="1" u="sng" dirty="0" err="1" smtClean="0">
                <a:latin typeface="Times New Roman" pitchFamily="18" charset="0"/>
                <a:cs typeface="Times New Roman" pitchFamily="18" charset="0"/>
              </a:rPr>
              <a:t>Méningocoque</a:t>
            </a:r>
            <a:endParaRPr lang="en-GB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Prophylaxie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sujets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contact 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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Rifampicine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600 mg X 2/j 02jours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Enfant: 10 mg/kg X 2/j 02 </a:t>
            </a:r>
            <a:r>
              <a:rPr lang="en-GB" sz="2000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jours</a:t>
            </a:r>
            <a:endParaRPr lang="en-GB" sz="2000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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allergie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Spiramycine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3MUI x 2/j 05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jours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Enfant: 75000 UI X 2/ j  05 </a:t>
            </a:r>
            <a:r>
              <a:rPr lang="en-GB" sz="2000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jours</a:t>
            </a:r>
            <a:endParaRPr lang="en-GB" sz="2000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PROPHYLAXIE (2)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728" y="2643182"/>
            <a:ext cx="6286544" cy="3730744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u="sng" dirty="0" err="1" smtClean="0">
                <a:latin typeface="Times New Roman" pitchFamily="18" charset="0"/>
                <a:cs typeface="Times New Roman" pitchFamily="18" charset="0"/>
              </a:rPr>
              <a:t>H.influenzae</a:t>
            </a:r>
            <a:r>
              <a:rPr lang="en-GB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Rifampicine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600 mg/j - 5j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u="sng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endParaRPr lang="en-GB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prophylaxie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 de transmission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interhumaine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porte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d’entrée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PROPHYLAXIE (3)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2214554"/>
            <a:ext cx="7000924" cy="42593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Vaccination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vaccin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méningococcique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polysaccharidique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bivalent (A et C), indiquée chez les sujets se rendant en pays de haute endémicité A ou C, lors des épidémies A, C. Les pèlerins se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rendants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à la Mecque sont vaccinés par le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sérotype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A, C, Y, W135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Anti-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Anti-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pneumococcique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(1)</a:t>
            </a:r>
            <a:endParaRPr lang="fr-FR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Début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Brutal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Fièvre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élevée (39-40°C)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Céphalées, vomissements.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Phase d’état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Syndrome méningé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Syndrome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infectieux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Inconstant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surtout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âges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extrêmes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Examen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Attitude 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 chien de fusil »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Raideur méningée: raideur de la nuque (85 %)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et signe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Kernig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Brudzinski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(50 % cas)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Hyperesthésie cutanée, douleur à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mobilisation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Raie méningitique de Trousseau ( trouble vasomoteur : raie blanche puis rouge ) –Chez le NRS nuque molle, FA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bombante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 position assise en dehors des cris)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Purpura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non    extensif ?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Conscience (Glasgow)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Signes de localisation neurologique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Signes de choc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CIVD (saignement spontané)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Autres foyers infectieux.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1857364"/>
            <a:ext cx="7000924" cy="44291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 urgente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Macroscopiquement</a:t>
            </a:r>
            <a:endParaRPr lang="en-GB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LCR trouble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franchement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purulent,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hypertendu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“Aspect eau de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riz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LCR </a:t>
            </a:r>
            <a:r>
              <a:rPr lang="en-GB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GB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GB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clair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: au tout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début 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méningites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suraiguës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listériose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méningites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décapitées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LCR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hémorragique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rarement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7224" y="1928802"/>
            <a:ext cx="7067576" cy="45451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Analyse LCR: 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Cytologie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hypercellularité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GB" sz="2000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éléments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/mm3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PNN&gt; ou </a:t>
            </a:r>
            <a:r>
              <a:rPr lang="en-GB" sz="2000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égale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50 %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Chimie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hyperprotéinorrachie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1g/l 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Glycorrachie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diminuée</a:t>
            </a:r>
            <a:r>
              <a:rPr lang="en-GB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Examen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bactériologique</a:t>
            </a:r>
            <a:endParaRPr lang="en-GB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Examen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direct + culture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60 à 90 %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négatif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 smtClean="0"/>
              <a:t> </a:t>
            </a:r>
            <a:endParaRPr lang="en-GB" dirty="0" smtClean="0"/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examens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recherche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d’Ag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solubles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LCR, sang,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urines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pneumocoque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méningocoque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 A et C, H. 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Hémocultures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Evolution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Sous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souvent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favorable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avec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guérison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sans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séquelles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Séquelles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neurosensorielles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possibles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Non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traitée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mortelle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Pronostic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réservé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: troubles conscience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Pronostic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effroyable</a:t>
            </a:r>
            <a:r>
              <a:rPr lang="en-GB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endParaRPr lang="fr-FR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Complications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 AVC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œdème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cérébral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abcès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cérébral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Hémorragie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cérébrale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thrombophlébite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Séquelles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neurologiques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hypoacousie,déficit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moteur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atteinte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nerfs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oculomoteurs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troubles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cognitifs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troubles parole,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ataxie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hydrocéphalie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  Retards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intellectuels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CLINIQUE 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(7)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Formes</a:t>
            </a:r>
            <a:r>
              <a:rPr lang="en-GB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cliniques</a:t>
            </a:r>
            <a:endParaRPr lang="en-GB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Formes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le terrain: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u="sng" dirty="0" err="1" smtClean="0">
                <a:latin typeface="Times New Roman" pitchFamily="18" charset="0"/>
                <a:cs typeface="Times New Roman" pitchFamily="18" charset="0"/>
              </a:rPr>
              <a:t>Nourrisson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fièvre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troubles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digestifs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gémissements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plaintifs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Bombement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fontanelle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u="sng" dirty="0" smtClean="0">
                <a:latin typeface="Times New Roman" pitchFamily="18" charset="0"/>
                <a:cs typeface="Times New Roman" pitchFamily="18" charset="0"/>
              </a:rPr>
              <a:t>Nouveau </a:t>
            </a:r>
            <a:r>
              <a:rPr lang="en-GB" b="1" u="sng" dirty="0" err="1" smtClean="0">
                <a:latin typeface="Times New Roman" pitchFamily="18" charset="0"/>
                <a:cs typeface="Times New Roman" pitchFamily="18" charset="0"/>
              </a:rPr>
              <a:t>né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signes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atypiques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PL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systématique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Fièvre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hypothermie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convulsion, trouble du tonus, absence de prise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poids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refus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boire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périodes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d’apnée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Enfants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: H. 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surtout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– Pas de 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raideur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méningée</a:t>
            </a:r>
            <a:r>
              <a:rPr lang="en-GB" sz="18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1192</Words>
  <Application>Microsoft Office PowerPoint</Application>
  <PresentationFormat>Affichage à l'écran (4:3)</PresentationFormat>
  <Paragraphs>237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Oriel</vt:lpstr>
      <vt:lpstr>MENINGITES PURULENTES</vt:lpstr>
      <vt:lpstr>INTRODUCTION</vt:lpstr>
      <vt:lpstr>CLINIQUE (1)</vt:lpstr>
      <vt:lpstr>CLINIQUE (2)</vt:lpstr>
      <vt:lpstr>CLINIQUE (3)</vt:lpstr>
      <vt:lpstr>CLINIQUE (4)</vt:lpstr>
      <vt:lpstr>CLINIQUE (5)</vt:lpstr>
      <vt:lpstr>CLINIQUE (6)</vt:lpstr>
      <vt:lpstr>CLINIQUE (7)</vt:lpstr>
      <vt:lpstr>CLINIQUE (8)</vt:lpstr>
      <vt:lpstr>elements d’orientation  et germes (1)</vt:lpstr>
      <vt:lpstr>Purpura fulminans!</vt:lpstr>
      <vt:lpstr>elements d’orientation  et germes (2)</vt:lpstr>
      <vt:lpstr>elements d’orientation  et germes (3)</vt:lpstr>
      <vt:lpstr>elements d’orientation  et germes (4)</vt:lpstr>
      <vt:lpstr>elements d’orientation  et germes (1)</vt:lpstr>
      <vt:lpstr>DIAGNOSTIC DIFFERENTIEL</vt:lpstr>
      <vt:lpstr>TRAITEMENT (1)</vt:lpstr>
      <vt:lpstr>TRAITEMENT (2)</vt:lpstr>
      <vt:lpstr>TRAITEMENT (3)</vt:lpstr>
      <vt:lpstr>TRAITEMENT (4)</vt:lpstr>
      <vt:lpstr>TRAITEMENT (5)</vt:lpstr>
      <vt:lpstr>TRAITEMENT (6)</vt:lpstr>
      <vt:lpstr>TRAITEMENT (7)</vt:lpstr>
      <vt:lpstr>PROPHYLAXIE (1)</vt:lpstr>
      <vt:lpstr>PROPHYLAXIE (2)</vt:lpstr>
      <vt:lpstr>PROPHYLAXIE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MENINGITES PURULENTES</dc:title>
  <dc:creator>client</dc:creator>
  <cp:lastModifiedBy>client</cp:lastModifiedBy>
  <cp:revision>1</cp:revision>
  <dcterms:created xsi:type="dcterms:W3CDTF">2015-10-05T18:50:16Z</dcterms:created>
  <dcterms:modified xsi:type="dcterms:W3CDTF">2015-10-05T23:10:36Z</dcterms:modified>
</cp:coreProperties>
</file>