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47575E-DC45-471F-A2D9-D525D12BC75E}" type="datetimeFigureOut">
              <a:rPr lang="fr-FR" smtClean="0"/>
              <a:pPr/>
              <a:t>30/11/2013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4AC40A-652A-4B94-B7AC-830E3384E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cancers de la thyroïde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                                                 Dr Khelil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3) Examens </a:t>
            </a:r>
            <a:r>
              <a:rPr lang="fr-FR" dirty="0" err="1" smtClean="0"/>
              <a:t>paracliniques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L’</a:t>
            </a:r>
            <a:r>
              <a:rPr lang="fr-FR" dirty="0" smtClean="0"/>
              <a:t>é</a:t>
            </a:r>
            <a:r>
              <a:rPr lang="fr-FR" dirty="0" smtClean="0"/>
              <a:t>chographie </a:t>
            </a:r>
            <a:r>
              <a:rPr lang="fr-FR" dirty="0" smtClean="0"/>
              <a:t>confirme et précise les données de la palpation ( nodule+/- ADP)</a:t>
            </a:r>
          </a:p>
          <a:p>
            <a:pPr>
              <a:buFontTx/>
              <a:buChar char="-"/>
            </a:pPr>
            <a:r>
              <a:rPr lang="fr-FR" dirty="0" smtClean="0"/>
              <a:t>La </a:t>
            </a:r>
            <a:r>
              <a:rPr lang="fr-FR" dirty="0" err="1" smtClean="0"/>
              <a:t>scinti</a:t>
            </a:r>
            <a:r>
              <a:rPr lang="fr-FR" dirty="0" smtClean="0"/>
              <a:t> quand elle est pratiquée, retrouve un nodule hypofixant, elle est réalisée en dehors d’administration iodée et en première partie du cycle menstruel</a:t>
            </a:r>
          </a:p>
          <a:p>
            <a:pPr>
              <a:buFontTx/>
              <a:buChar char="-"/>
            </a:pPr>
            <a:r>
              <a:rPr lang="fr-FR" dirty="0" smtClean="0"/>
              <a:t>La cytoponction à l’aiguille fine: elle n’a de valeur que si elle est positive</a:t>
            </a:r>
          </a:p>
          <a:p>
            <a:pPr>
              <a:buFontTx/>
              <a:buChar char="-"/>
            </a:pPr>
            <a:r>
              <a:rPr lang="fr-FR" dirty="0" smtClean="0"/>
              <a:t>Le bilan hormonal: peut être normal ou perturbé</a:t>
            </a:r>
          </a:p>
          <a:p>
            <a:pPr>
              <a:buFontTx/>
              <a:buChar char="-"/>
            </a:pPr>
            <a:r>
              <a:rPr lang="fr-FR" dirty="0" smtClean="0"/>
              <a:t>D’autres explorations peuvent être réalisées au cas par cas : </a:t>
            </a:r>
            <a:r>
              <a:rPr lang="fr-FR" dirty="0" err="1" smtClean="0"/>
              <a:t>Rx</a:t>
            </a:r>
            <a:r>
              <a:rPr lang="fr-FR" dirty="0" smtClean="0"/>
              <a:t> thorax de face , scanner </a:t>
            </a:r>
            <a:r>
              <a:rPr lang="fr-FR" dirty="0" err="1" smtClean="0"/>
              <a:t>thoraco</a:t>
            </a:r>
            <a:r>
              <a:rPr lang="fr-FR" dirty="0" smtClean="0"/>
              <a:t> abdominal, </a:t>
            </a:r>
            <a:r>
              <a:rPr lang="fr-FR" dirty="0" err="1" smtClean="0"/>
              <a:t>scinti</a:t>
            </a:r>
            <a:r>
              <a:rPr lang="fr-FR" dirty="0" smtClean="0"/>
              <a:t> osseuses ( si suspicion de métastases)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IV- Prise en charge des carcinomes thyroïdiens Différenciés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dirty="0" smtClean="0"/>
              <a:t>1)Traitement chirurgical:</a:t>
            </a:r>
          </a:p>
          <a:p>
            <a:pPr marL="514350" indent="-514350">
              <a:buNone/>
            </a:pPr>
            <a:r>
              <a:rPr lang="fr-FR" dirty="0" smtClean="0"/>
              <a:t>- Si cancer dg en </a:t>
            </a:r>
            <a:r>
              <a:rPr lang="fr-FR" dirty="0" err="1" smtClean="0"/>
              <a:t>préop</a:t>
            </a:r>
            <a:r>
              <a:rPr lang="fr-FR" dirty="0" smtClean="0"/>
              <a:t> par cytoponction, une</a:t>
            </a:r>
          </a:p>
          <a:p>
            <a:pPr marL="514350" indent="-514350">
              <a:buNone/>
            </a:pPr>
            <a:r>
              <a:rPr lang="fr-FR" dirty="0" smtClean="0"/>
              <a:t>   thyroïdectomie totale est réalisée d’emblée, </a:t>
            </a:r>
          </a:p>
          <a:p>
            <a:pPr marL="514350" indent="-514350">
              <a:buNone/>
            </a:pPr>
            <a:r>
              <a:rPr lang="fr-FR" dirty="0" smtClean="0"/>
              <a:t>   dans les autres cas, on procèdera à une </a:t>
            </a:r>
          </a:p>
          <a:p>
            <a:pPr marL="514350" indent="-514350">
              <a:buNone/>
            </a:pPr>
            <a:r>
              <a:rPr lang="fr-FR" dirty="0" smtClean="0"/>
              <a:t>   loboisthmectomie avec examen extemporané </a:t>
            </a:r>
          </a:p>
          <a:p>
            <a:pPr marL="514350" indent="-514350">
              <a:buNone/>
            </a:pPr>
            <a:r>
              <a:rPr lang="fr-FR" dirty="0" smtClean="0"/>
              <a:t>   du nodule , si la malignité est confirmée, on </a:t>
            </a:r>
          </a:p>
          <a:p>
            <a:pPr marL="514350" indent="-514350">
              <a:buNone/>
            </a:pPr>
            <a:r>
              <a:rPr lang="fr-FR" dirty="0" smtClean="0"/>
              <a:t>   complètera par une thyroïdectomie totale</a:t>
            </a:r>
          </a:p>
          <a:p>
            <a:pPr marL="514350" indent="-514350">
              <a:buNone/>
            </a:pPr>
            <a:r>
              <a:rPr lang="fr-FR" dirty="0" smtClean="0"/>
              <a:t>- Le curage ganglionnaire n’est pas systématique, il est fonction de la présence ou pas d’ADP</a:t>
            </a:r>
          </a:p>
          <a:p>
            <a:pPr marL="514350" indent="-514350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 Complications de la chirurgie:</a:t>
            </a:r>
          </a:p>
          <a:p>
            <a:pPr>
              <a:buNone/>
            </a:pPr>
            <a:r>
              <a:rPr lang="fr-FR" dirty="0" smtClean="0"/>
              <a:t>    * A court terme: hématome, sepsis, paralysie recurentielle transitoire, hyperparathyroïdie transitoire (hypocalcémie)</a:t>
            </a:r>
          </a:p>
          <a:p>
            <a:pPr>
              <a:buNone/>
            </a:pPr>
            <a:r>
              <a:rPr lang="fr-FR" dirty="0" smtClean="0"/>
              <a:t>    * A long terme: paralysie recurentielle définitive, hypocalcémie définitive imposant une substitution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2) Traitement hormonal substitutif et freinateur:</a:t>
            </a:r>
          </a:p>
          <a:p>
            <a:pPr>
              <a:buNone/>
            </a:pPr>
            <a:r>
              <a:rPr lang="fr-FR" dirty="0" smtClean="0"/>
              <a:t>- A base de LT4 à vie</a:t>
            </a:r>
          </a:p>
          <a:p>
            <a:pPr>
              <a:buNone/>
            </a:pPr>
            <a:r>
              <a:rPr lang="fr-FR" dirty="0" smtClean="0"/>
              <a:t>- Son but est d’inhibé la sécrétion de </a:t>
            </a:r>
            <a:r>
              <a:rPr lang="fr-FR" dirty="0" smtClean="0"/>
              <a:t>TSH </a:t>
            </a:r>
            <a:r>
              <a:rPr lang="fr-FR" dirty="0" smtClean="0"/>
              <a:t>à fin</a:t>
            </a:r>
          </a:p>
          <a:p>
            <a:pPr>
              <a:buNone/>
            </a:pPr>
            <a:r>
              <a:rPr lang="fr-FR" dirty="0" smtClean="0"/>
              <a:t>  d’éviter la récidive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3) Traitement par Iode 131 (</a:t>
            </a:r>
            <a:r>
              <a:rPr lang="fr-FR" dirty="0" err="1" smtClean="0"/>
              <a:t>irathérapie</a:t>
            </a:r>
            <a:r>
              <a:rPr lang="fr-FR" dirty="0" smtClean="0"/>
              <a:t>):</a:t>
            </a:r>
          </a:p>
          <a:p>
            <a:pPr>
              <a:buNone/>
            </a:pPr>
            <a:r>
              <a:rPr lang="fr-FR" dirty="0" smtClean="0"/>
              <a:t>- Les cancers thyroïdiens conservent la capacité de</a:t>
            </a:r>
          </a:p>
          <a:p>
            <a:pPr>
              <a:buNone/>
            </a:pPr>
            <a:r>
              <a:rPr lang="fr-FR" dirty="0" smtClean="0"/>
              <a:t>   concentrer et d’</a:t>
            </a:r>
            <a:r>
              <a:rPr lang="fr-FR" dirty="0" err="1" smtClean="0"/>
              <a:t>organifier</a:t>
            </a:r>
            <a:r>
              <a:rPr lang="fr-FR" dirty="0" smtClean="0"/>
              <a:t> l’iode, ceci est stimulé par</a:t>
            </a:r>
          </a:p>
          <a:p>
            <a:pPr>
              <a:buNone/>
            </a:pPr>
            <a:r>
              <a:rPr lang="fr-FR" dirty="0" smtClean="0"/>
              <a:t>   la TSHus.</a:t>
            </a:r>
          </a:p>
          <a:p>
            <a:pPr>
              <a:buNone/>
            </a:pPr>
            <a:r>
              <a:rPr lang="fr-FR" dirty="0" smtClean="0"/>
              <a:t>- L’ administration d’iode se fait en chambre plombée durant une hospitalisation de 3à5 jours, sous contraception efficace (pendant 2ans) et après arrêt du LT4 pendant 4 à 6 semaines à fin de débloquée la TSH  ou après 4 à 6 semaines de la chirurgie.</a:t>
            </a:r>
          </a:p>
          <a:p>
            <a:pPr>
              <a:buNone/>
            </a:pPr>
            <a:r>
              <a:rPr lang="fr-FR" dirty="0" smtClean="0"/>
              <a:t>- Une activité de 100mCi est administrée, un balayage toto corporel est réalisé avant la sortie du patient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- But du TRT: destruction du reliquat thyroïdien  normal et tumoral et des localisations extra thyroïdiennes </a:t>
            </a:r>
          </a:p>
          <a:p>
            <a:pPr>
              <a:buNone/>
            </a:pPr>
            <a:r>
              <a:rPr lang="fr-FR" dirty="0" smtClean="0"/>
              <a:t> - Ceci permettra de faciliter la surveillance (dosage de la Tg)</a:t>
            </a:r>
          </a:p>
          <a:p>
            <a:pPr>
              <a:buNone/>
            </a:pPr>
            <a:r>
              <a:rPr lang="fr-FR" dirty="0" smtClean="0"/>
              <a:t> - Complications: parotidites, insuffisances gonadique transitoire et possibilité de thyroïdite (résolutive sous corticoïdes), troubles de la crasse sanguine 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4) Surveillance à long terme:</a:t>
            </a:r>
          </a:p>
          <a:p>
            <a:pPr>
              <a:buNone/>
            </a:pPr>
            <a:r>
              <a:rPr lang="fr-FR" dirty="0" smtClean="0"/>
              <a:t>- A vie: surveillance des rechutes et de la tolérance au TRT</a:t>
            </a:r>
          </a:p>
          <a:p>
            <a:pPr>
              <a:buNone/>
            </a:pPr>
            <a:r>
              <a:rPr lang="fr-FR" dirty="0" smtClean="0"/>
              <a:t>- Tous les 3 à 6 mois: palpation de la région cervicale, une échographie cervicale (toute ADP devra être surveillée voire ponctionnée) et un dosage de thyroglobuline qui doit rester &lt;0,20ng/ml tout au long du suivi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5) Evolution et pronostic:</a:t>
            </a:r>
          </a:p>
          <a:p>
            <a:pPr>
              <a:buNone/>
            </a:pPr>
            <a:r>
              <a:rPr lang="fr-FR" dirty="0" smtClean="0"/>
              <a:t>Les facteurs de mauvais pronostic sont:</a:t>
            </a:r>
          </a:p>
          <a:p>
            <a:pPr>
              <a:buNone/>
            </a:pPr>
            <a:r>
              <a:rPr lang="fr-FR" dirty="0" smtClean="0"/>
              <a:t> - sexe masculin</a:t>
            </a:r>
          </a:p>
          <a:p>
            <a:pPr>
              <a:buNone/>
            </a:pPr>
            <a:r>
              <a:rPr lang="fr-FR" dirty="0" smtClean="0"/>
              <a:t> - Les âge &gt;45ans</a:t>
            </a:r>
          </a:p>
          <a:p>
            <a:pPr>
              <a:buNone/>
            </a:pPr>
            <a:r>
              <a:rPr lang="fr-FR" dirty="0" smtClean="0"/>
              <a:t> - Degré de différenciation</a:t>
            </a:r>
          </a:p>
          <a:p>
            <a:pPr>
              <a:buNone/>
            </a:pPr>
            <a:r>
              <a:rPr lang="fr-FR" dirty="0" smtClean="0"/>
              <a:t> - Type </a:t>
            </a:r>
            <a:r>
              <a:rPr lang="fr-FR" dirty="0" err="1" smtClean="0"/>
              <a:t>histo</a:t>
            </a:r>
            <a:r>
              <a:rPr lang="fr-FR" dirty="0" smtClean="0"/>
              <a:t>: les cancer vésiculaire ont un moins bon pronostic que les papillaires</a:t>
            </a:r>
          </a:p>
          <a:p>
            <a:pPr>
              <a:buNone/>
            </a:pPr>
            <a:r>
              <a:rPr lang="fr-FR" dirty="0" smtClean="0"/>
              <a:t> - Envahissement ganglionnaire</a:t>
            </a:r>
          </a:p>
          <a:p>
            <a:pPr>
              <a:buNone/>
            </a:pPr>
            <a:r>
              <a:rPr lang="fr-FR" dirty="0" smtClean="0"/>
              <a:t> - L’existence de métastases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V- Traitement du CMT: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Après exclusion d’un phéochromocytome associé, le </a:t>
            </a:r>
            <a:r>
              <a:rPr lang="fr-FR" dirty="0" err="1" smtClean="0"/>
              <a:t>trt</a:t>
            </a:r>
            <a:r>
              <a:rPr lang="fr-FR" dirty="0" smtClean="0"/>
              <a:t> consiste en une thyroïdectomie totale avec curage ganglionnaire bilatéral des compartiments centraux et latéraux</a:t>
            </a:r>
          </a:p>
          <a:p>
            <a:r>
              <a:rPr lang="fr-FR" dirty="0" smtClean="0"/>
              <a:t>Le suivi est basé sur le dosage de la calcitonine ( marqueur tumoral du CMT ) et de l’ACE</a:t>
            </a:r>
          </a:p>
          <a:p>
            <a:r>
              <a:rPr lang="fr-FR" dirty="0" smtClean="0"/>
              <a:t>En l’absence de normalisation et en présence de méta, une radiothérapie ou chimiothérapie peuvent être envisagées quoique très peu efficaces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VI- Traitement du cancer </a:t>
            </a:r>
            <a:r>
              <a:rPr lang="fr-FR" dirty="0" err="1" smtClean="0"/>
              <a:t>anaplasique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Survient souvent âpres 60 ans</a:t>
            </a:r>
          </a:p>
          <a:p>
            <a:r>
              <a:rPr lang="fr-FR" dirty="0" err="1" smtClean="0"/>
              <a:t>Trt</a:t>
            </a:r>
            <a:r>
              <a:rPr lang="fr-FR" dirty="0" smtClean="0"/>
              <a:t> chirurgical +/- radio et chimiothérapie</a:t>
            </a:r>
          </a:p>
          <a:p>
            <a:r>
              <a:rPr lang="fr-FR" smtClean="0"/>
              <a:t>Il reste </a:t>
            </a:r>
            <a:r>
              <a:rPr lang="fr-FR" dirty="0" smtClean="0"/>
              <a:t>de très mauvais pronostic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I-Généralités: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Les cancers thyroïdiens sont relativement rares comparés aux affections bénignes ce cette glande</a:t>
            </a:r>
          </a:p>
          <a:p>
            <a:r>
              <a:rPr lang="fr-FR" sz="2800" dirty="0" smtClean="0"/>
              <a:t>Prévalence: 0,5 à 10 cas /100000  par personne et par an, ainsi un nodule à 0,5 à 10% de chance </a:t>
            </a:r>
            <a:r>
              <a:rPr lang="fr-FR" sz="2800" dirty="0" smtClean="0"/>
              <a:t>d’</a:t>
            </a:r>
            <a:r>
              <a:rPr lang="fr-FR" dirty="0" err="1" smtClean="0"/>
              <a:t>ètre</a:t>
            </a:r>
            <a:r>
              <a:rPr lang="fr-FR" sz="2800" dirty="0" smtClean="0"/>
              <a:t> </a:t>
            </a:r>
            <a:r>
              <a:rPr lang="fr-FR" sz="2800" dirty="0" smtClean="0"/>
              <a:t>cancéreux</a:t>
            </a:r>
          </a:p>
          <a:p>
            <a:r>
              <a:rPr lang="fr-FR" sz="2800" dirty="0" smtClean="0"/>
              <a:t>Il représente 0,5 à 1% de tous les cancers traités</a:t>
            </a:r>
          </a:p>
          <a:p>
            <a:r>
              <a:rPr lang="fr-FR" sz="2800" dirty="0" smtClean="0"/>
              <a:t>Age de prédilection: 40 à 60 ans (mais peut se voir à n’importe quel âge  et est particulièrement agressif chez l’</a:t>
            </a:r>
            <a:r>
              <a:rPr lang="fr-FR" sz="2800" dirty="0" err="1" smtClean="0"/>
              <a:t>enf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Nette prédominance féminine: 4 femme/1 homme </a:t>
            </a:r>
          </a:p>
          <a:p>
            <a:r>
              <a:rPr lang="fr-FR" sz="2800" dirty="0" smtClean="0"/>
              <a:t>Dans 3% des cas le cancer est familial</a:t>
            </a:r>
            <a:endParaRPr lang="fr-F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II- Classification histologique: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A/ Cancers thyroïdiens différenciés:</a:t>
            </a:r>
          </a:p>
          <a:p>
            <a:pPr>
              <a:buNone/>
            </a:pP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1) Cancers papillaires: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- 80% des cancers thyroïdiens différenciés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- Peuvent être Dg dès la cytoponction par leurs anomalies </a:t>
            </a:r>
            <a:r>
              <a:rPr lang="fr-FR" sz="2800" dirty="0" err="1" smtClean="0"/>
              <a:t>cyto</a:t>
            </a:r>
            <a:r>
              <a:rPr lang="fr-FR" sz="2800" dirty="0" smtClean="0"/>
              <a:t> caractéristiques: aspect vitreux du noyau «  en verre dépoli »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- L’envahissement ganglionnaire est </a:t>
            </a:r>
            <a:r>
              <a:rPr lang="fr-FR" sz="2800" dirty="0" err="1" smtClean="0"/>
              <a:t>frq</a:t>
            </a:r>
            <a:r>
              <a:rPr lang="fr-FR" sz="2800" dirty="0" smtClean="0"/>
              <a:t>, les méta siègent principalement au niveau des os et des poumons</a:t>
            </a: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2) Les cancers vésiculaires: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- 20% des cancers différentiés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Il envahit plus rarement les ganglions, la diffusion métastatique se fait par voie hématogène vers l’os et le poumon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B/Les cancers </a:t>
            </a:r>
            <a:r>
              <a:rPr lang="fr-FR" dirty="0" err="1" smtClean="0">
                <a:solidFill>
                  <a:srgbClr val="FF0000"/>
                </a:solidFill>
              </a:rPr>
              <a:t>anaplasiques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- 5 à 10% des cancers thyroïdiens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Tumeur nécrotique, invasive infiltrant le tissu thyroïdien et extra thyroïdien</a:t>
            </a:r>
          </a:p>
          <a:p>
            <a:pPr>
              <a:buNone/>
            </a:pPr>
            <a:r>
              <a:rPr lang="fr-FR" dirty="0" smtClean="0"/>
              <a:t> - Son pronostic est très péjoratif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C/ </a:t>
            </a:r>
            <a:r>
              <a:rPr lang="fr-FR" sz="2800" dirty="0" smtClean="0">
                <a:solidFill>
                  <a:srgbClr val="FF0000"/>
                </a:solidFill>
              </a:rPr>
              <a:t>Le cancer médullaire de la thyroïde (CMT):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- Développé au dépend des Cellules C sécrétant la calcitonine</a:t>
            </a:r>
          </a:p>
          <a:p>
            <a:pPr>
              <a:buNone/>
            </a:pPr>
            <a:r>
              <a:rPr lang="fr-FR" sz="2800" dirty="0" smtClean="0"/>
              <a:t>  - Il est très lymphophile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- Il est souvent sporadique</a:t>
            </a:r>
          </a:p>
          <a:p>
            <a:pPr>
              <a:buNone/>
            </a:pPr>
            <a:r>
              <a:rPr lang="fr-FR" sz="2800" dirty="0" smtClean="0"/>
              <a:t>  - Dans 25% des cas, il  est familial à TAD et rentre dans le cadre de néoplasie endocrinienne multiple type2 (NEM2):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   * NEM2a (syndrome de </a:t>
            </a:r>
            <a:r>
              <a:rPr lang="fr-FR" sz="2800" dirty="0"/>
              <a:t>S</a:t>
            </a:r>
            <a:r>
              <a:rPr lang="fr-FR" sz="2800" dirty="0" smtClean="0"/>
              <a:t>ipple): CMT +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hyperparathyroïdie + phéochromocytome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* </a:t>
            </a:r>
            <a:r>
              <a:rPr lang="fr-FR" sz="2800" dirty="0" smtClean="0"/>
              <a:t>NEM2b (syndrome de Gorlin): CMT+ phéochromocytome + syndrome malformatif de type marfanoide avec ganglioneuromateose cutanéo- muqueuse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 * CMT familial isolé (35% des cas )</a:t>
            </a:r>
            <a:endParaRPr lang="fr-F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III- Dg positif: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1) Circonstances de découverte:</a:t>
            </a:r>
          </a:p>
          <a:p>
            <a:r>
              <a:rPr lang="fr-FR" dirty="0" smtClean="0"/>
              <a:t>Le plus souvent , découverte fortuite d’un nodule thyroïdien unique ou multiple (suspect à la cytoponction)</a:t>
            </a:r>
          </a:p>
          <a:p>
            <a:r>
              <a:rPr lang="fr-FR" dirty="0" smtClean="0"/>
              <a:t>Lors du bilan étiologique d’une ADP cervicale ou de métastases pulmonaires ou osseuses</a:t>
            </a:r>
          </a:p>
          <a:p>
            <a:r>
              <a:rPr lang="fr-FR" dirty="0" smtClean="0"/>
              <a:t>Rarement ce sont les signes de compression qui oriente le Dg</a:t>
            </a:r>
          </a:p>
          <a:p>
            <a:r>
              <a:rPr lang="fr-FR" dirty="0" smtClean="0"/>
              <a:t>Découverte fortuite d’un micro carcinome(&lt;10mm) lors de l’</a:t>
            </a:r>
            <a:r>
              <a:rPr lang="fr-FR" dirty="0" err="1" smtClean="0"/>
              <a:t>anapath</a:t>
            </a:r>
            <a:r>
              <a:rPr lang="fr-FR" dirty="0" smtClean="0"/>
              <a:t> définitive d’un GMN ou nodule thyroïdien opéré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2) Examen clinique:</a:t>
            </a:r>
          </a:p>
          <a:p>
            <a:pPr>
              <a:buNone/>
            </a:pPr>
            <a:r>
              <a:rPr lang="fr-FR" dirty="0" smtClean="0"/>
              <a:t>  - L’interrogatoire recherche des ATCD personnels ou familiaux thyroïdiens</a:t>
            </a:r>
          </a:p>
          <a:p>
            <a:pPr>
              <a:buNone/>
            </a:pPr>
            <a:r>
              <a:rPr lang="fr-FR" dirty="0" smtClean="0"/>
              <a:t>  - Une irradiation cervicale dans l’enfance</a:t>
            </a:r>
          </a:p>
          <a:p>
            <a:pPr>
              <a:buNone/>
            </a:pPr>
            <a:r>
              <a:rPr lang="fr-FR" dirty="0" smtClean="0"/>
              <a:t>  - Des signes compressifs</a:t>
            </a:r>
          </a:p>
          <a:p>
            <a:pPr>
              <a:buNone/>
            </a:pPr>
            <a:r>
              <a:rPr lang="fr-FR" dirty="0" smtClean="0"/>
              <a:t>  - L’examen du cou recherche l’</a:t>
            </a:r>
            <a:r>
              <a:rPr lang="fr-FR" dirty="0" err="1" smtClean="0"/>
              <a:t>éxistance</a:t>
            </a:r>
            <a:r>
              <a:rPr lang="fr-FR" dirty="0" smtClean="0"/>
              <a:t> de nodule (sa mobilité, sa taille, son siège, sa consistance et sa sensibilité) et des ADP au niveau des aires cervicales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</TotalTime>
  <Words>1072</Words>
  <Application>Microsoft Office PowerPoint</Application>
  <PresentationFormat>Affichage à l'écran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Apex</vt:lpstr>
      <vt:lpstr>Les cancers de la thyroïde</vt:lpstr>
      <vt:lpstr>I-Généralités:</vt:lpstr>
      <vt:lpstr>II- Classification histologique:</vt:lpstr>
      <vt:lpstr>Diapositive 4</vt:lpstr>
      <vt:lpstr>Diapositive 5</vt:lpstr>
      <vt:lpstr>Diapositive 6</vt:lpstr>
      <vt:lpstr>Diapositive 7</vt:lpstr>
      <vt:lpstr>III- Dg positif:</vt:lpstr>
      <vt:lpstr>Diapositive 9</vt:lpstr>
      <vt:lpstr>Diapositive 10</vt:lpstr>
      <vt:lpstr>IV- Prise en charge des carcinomes thyroïdiens Différenciés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V- Traitement du CMT:</vt:lpstr>
      <vt:lpstr>VI- Traitement du cancer anaplasique: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cancers de la thyroide</dc:title>
  <dc:creator>pc</dc:creator>
  <cp:lastModifiedBy>info</cp:lastModifiedBy>
  <cp:revision>18</cp:revision>
  <dcterms:created xsi:type="dcterms:W3CDTF">2013-05-07T18:05:22Z</dcterms:created>
  <dcterms:modified xsi:type="dcterms:W3CDTF">2013-11-30T16:15:09Z</dcterms:modified>
</cp:coreProperties>
</file>