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7" r:id="rId39"/>
    <p:sldId id="294" r:id="rId40"/>
    <p:sldId id="295" r:id="rId41"/>
    <p:sldId id="296" r:id="rId42"/>
    <p:sldId id="292" r:id="rId43"/>
    <p:sldId id="298" r:id="rId4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25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069B7E9-C235-4C85-8EB4-8DFE0B5E941A}" type="datetimeFigureOut">
              <a:rPr lang="fr-FR" smtClean="0"/>
              <a:pPr/>
              <a:t>14/11/2016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BA99B0-A25D-4165-9784-ADF75CE8857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69B7E9-C235-4C85-8EB4-8DFE0B5E941A}" type="datetimeFigureOut">
              <a:rPr lang="fr-FR" smtClean="0"/>
              <a:pPr/>
              <a:t>14/11/2016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BA99B0-A25D-4165-9784-ADF75CE8857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69B7E9-C235-4C85-8EB4-8DFE0B5E941A}" type="datetimeFigureOut">
              <a:rPr lang="fr-FR" smtClean="0"/>
              <a:pPr/>
              <a:t>14/11/2016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BA99B0-A25D-4165-9784-ADF75CE8857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69B7E9-C235-4C85-8EB4-8DFE0B5E941A}" type="datetimeFigureOut">
              <a:rPr lang="fr-FR" smtClean="0"/>
              <a:pPr/>
              <a:t>14/11/2016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BA99B0-A25D-4165-9784-ADF75CE8857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069B7E9-C235-4C85-8EB4-8DFE0B5E941A}" type="datetimeFigureOut">
              <a:rPr lang="fr-FR" smtClean="0"/>
              <a:pPr/>
              <a:t>14/11/2016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BA99B0-A25D-4165-9784-ADF75CE8857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069B7E9-C235-4C85-8EB4-8DFE0B5E941A}" type="datetimeFigureOut">
              <a:rPr lang="fr-FR" smtClean="0"/>
              <a:pPr/>
              <a:t>14/11/2016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BA99B0-A25D-4165-9784-ADF75CE8857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069B7E9-C235-4C85-8EB4-8DFE0B5E941A}" type="datetimeFigureOut">
              <a:rPr lang="fr-FR" smtClean="0"/>
              <a:pPr/>
              <a:t>14/11/2016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6BA99B0-A25D-4165-9784-ADF75CE8857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069B7E9-C235-4C85-8EB4-8DFE0B5E941A}" type="datetimeFigureOut">
              <a:rPr lang="fr-FR" smtClean="0"/>
              <a:pPr/>
              <a:t>14/11/2016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6BA99B0-A25D-4165-9784-ADF75CE8857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069B7E9-C235-4C85-8EB4-8DFE0B5E941A}" type="datetimeFigureOut">
              <a:rPr lang="fr-FR" smtClean="0"/>
              <a:pPr/>
              <a:t>14/11/2016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6BA99B0-A25D-4165-9784-ADF75CE8857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069B7E9-C235-4C85-8EB4-8DFE0B5E941A}" type="datetimeFigureOut">
              <a:rPr lang="fr-FR" smtClean="0"/>
              <a:pPr/>
              <a:t>14/11/2016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BA99B0-A25D-4165-9784-ADF75CE8857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069B7E9-C235-4C85-8EB4-8DFE0B5E941A}" type="datetimeFigureOut">
              <a:rPr lang="fr-FR" smtClean="0"/>
              <a:pPr/>
              <a:t>14/11/2016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BA99B0-A25D-4165-9784-ADF75CE8857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9B7E9-C235-4C85-8EB4-8DFE0B5E941A}" type="datetimeFigureOut">
              <a:rPr lang="fr-FR" smtClean="0"/>
              <a:pPr/>
              <a:t>14/11/2016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A99B0-A25D-4165-9784-ADF75CE8857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smtClean="0"/>
              <a:t/>
            </a:r>
            <a:br>
              <a:rPr lang="fr-FR" b="1" dirty="0" smtClean="0"/>
            </a:br>
            <a:r>
              <a:rPr lang="fr-FR" b="1" dirty="0" smtClean="0"/>
              <a:t>DELIRES </a:t>
            </a:r>
            <a:r>
              <a:rPr lang="fr-FR" b="1" dirty="0"/>
              <a:t>CHRONIQUES</a:t>
            </a:r>
            <a:r>
              <a:rPr lang="fr-FR" dirty="0"/>
              <a:t> </a:t>
            </a:r>
            <a:r>
              <a:rPr lang="fr-FR" b="1" dirty="0"/>
              <a:t>NON SCHIZOPHRENIQUE</a:t>
            </a:r>
            <a:r>
              <a:rPr lang="fr-FR" dirty="0"/>
              <a:t/>
            </a:r>
            <a:br>
              <a:rPr lang="fr-FR" dirty="0"/>
            </a:br>
            <a:r>
              <a:rPr lang="fr-FR" dirty="0" smtClean="0"/>
              <a:t/>
            </a:r>
            <a:br>
              <a:rPr lang="fr-FR" dirty="0" smtClean="0"/>
            </a:br>
            <a:r>
              <a:rPr lang="fr-FR" dirty="0"/>
              <a:t/>
            </a:r>
            <a:br>
              <a:rPr lang="fr-FR" dirty="0"/>
            </a:br>
            <a:endParaRPr lang="fr-FR" dirty="0"/>
          </a:p>
        </p:txBody>
      </p:sp>
      <p:sp>
        <p:nvSpPr>
          <p:cNvPr id="3" name="Sous-titre 2"/>
          <p:cNvSpPr>
            <a:spLocks noGrp="1"/>
          </p:cNvSpPr>
          <p:nvPr>
            <p:ph type="subTitle" idx="1"/>
          </p:nvPr>
        </p:nvSpPr>
        <p:spPr/>
        <p:txBody>
          <a:bodyPr>
            <a:normAutofit/>
          </a:bodyPr>
          <a:lstStyle/>
          <a:p>
            <a:r>
              <a:rPr lang="fr-FR" sz="2400" dirty="0" smtClean="0"/>
              <a:t>Pr BOUCIF.H</a:t>
            </a:r>
            <a:br>
              <a:rPr lang="fr-FR" sz="2400" dirty="0" smtClean="0"/>
            </a:br>
            <a:r>
              <a:rPr lang="fr-FR" sz="2400" dirty="0" smtClean="0"/>
              <a:t>FACULTE DE MEDECINE TLEMCEN</a:t>
            </a:r>
            <a:endParaRPr lang="fr-FR"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smtClean="0">
                <a:latin typeface="Times New Roman" pitchFamily="18" charset="0"/>
                <a:cs typeface="Times New Roman" pitchFamily="18" charset="0"/>
              </a:rPr>
              <a:t>Délire </a:t>
            </a:r>
            <a:r>
              <a:rPr lang="fr-FR" sz="3600" b="1" dirty="0">
                <a:latin typeface="Times New Roman" pitchFamily="18" charset="0"/>
                <a:cs typeface="Times New Roman" pitchFamily="18" charset="0"/>
              </a:rPr>
              <a:t>d’interprétation </a:t>
            </a:r>
            <a:r>
              <a:rPr lang="fr-FR" sz="3600" b="1" dirty="0" smtClean="0">
                <a:latin typeface="Times New Roman" pitchFamily="18" charset="0"/>
                <a:cs typeface="Times New Roman" pitchFamily="18" charset="0"/>
              </a:rPr>
              <a:t/>
            </a:r>
            <a:br>
              <a:rPr lang="fr-FR" sz="3600" b="1" dirty="0" smtClean="0">
                <a:latin typeface="Times New Roman" pitchFamily="18" charset="0"/>
                <a:cs typeface="Times New Roman" pitchFamily="18" charset="0"/>
              </a:rPr>
            </a:br>
            <a:r>
              <a:rPr lang="fr-FR" sz="3600" b="1" dirty="0" smtClean="0">
                <a:latin typeface="Times New Roman" pitchFamily="18" charset="0"/>
                <a:cs typeface="Times New Roman" pitchFamily="18" charset="0"/>
              </a:rPr>
              <a:t>(</a:t>
            </a:r>
            <a:r>
              <a:rPr lang="fr-FR" sz="3600" b="1" dirty="0">
                <a:latin typeface="Times New Roman" pitchFamily="18" charset="0"/>
                <a:cs typeface="Times New Roman" pitchFamily="18" charset="0"/>
              </a:rPr>
              <a:t>folie raisonnante de sérieux et Cap gras</a:t>
            </a:r>
            <a:r>
              <a:rPr lang="fr-FR" sz="3600" dirty="0"/>
              <a:t>)</a:t>
            </a:r>
          </a:p>
        </p:txBody>
      </p:sp>
      <p:sp>
        <p:nvSpPr>
          <p:cNvPr id="3" name="Espace réservé du contenu 2"/>
          <p:cNvSpPr>
            <a:spLocks noGrp="1"/>
          </p:cNvSpPr>
          <p:nvPr>
            <p:ph idx="1"/>
          </p:nvPr>
        </p:nvSpPr>
        <p:spPr>
          <a:xfrm>
            <a:off x="457200" y="1600200"/>
            <a:ext cx="8229600" cy="4781128"/>
          </a:xfrm>
        </p:spPr>
        <p:txBody>
          <a:bodyPr>
            <a:normAutofit fontScale="92500" lnSpcReduction="10000"/>
          </a:bodyPr>
          <a:lstStyle/>
          <a:p>
            <a:pPr>
              <a:lnSpc>
                <a:spcPct val="150000"/>
              </a:lnSpc>
            </a:pPr>
            <a:r>
              <a:rPr lang="fr-FR" dirty="0">
                <a:latin typeface="Times New Roman" pitchFamily="18" charset="0"/>
                <a:cs typeface="Times New Roman" pitchFamily="18" charset="0"/>
              </a:rPr>
              <a:t>Plusieurs années avant l’apparition du délire s’installe une méfiance, une susceptibilité et des troubles du caractère alimentés par des tracasseries, par des provocations, par des incidents anodins survenant au cours de la vie quotidienne mais chaque fois dramatisées et ressentie comme malveillante</a:t>
            </a:r>
            <a:r>
              <a:rPr lang="fr-FR" dirty="0"/>
              <a:t>.</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Délire d’interprétation</a:t>
            </a:r>
            <a:endParaRPr lang="fr-FR" dirty="0"/>
          </a:p>
        </p:txBody>
      </p:sp>
      <p:sp>
        <p:nvSpPr>
          <p:cNvPr id="3" name="Espace réservé du contenu 2"/>
          <p:cNvSpPr>
            <a:spLocks noGrp="1"/>
          </p:cNvSpPr>
          <p:nvPr>
            <p:ph idx="1"/>
          </p:nvPr>
        </p:nvSpPr>
        <p:spPr/>
        <p:txBody>
          <a:bodyPr>
            <a:normAutofit fontScale="92500" lnSpcReduction="10000"/>
          </a:bodyPr>
          <a:lstStyle/>
          <a:p>
            <a:pPr>
              <a:lnSpc>
                <a:spcPct val="200000"/>
              </a:lnSpc>
            </a:pPr>
            <a:r>
              <a:rPr lang="fr-FR" dirty="0">
                <a:latin typeface="Times New Roman" pitchFamily="18" charset="0"/>
                <a:cs typeface="Times New Roman" pitchFamily="18" charset="0"/>
              </a:rPr>
              <a:t>C’est autour de la quarantaine après un incident, un événement traumatisant que se développe un délire sous une forme explosive aiguë ou </a:t>
            </a:r>
            <a:r>
              <a:rPr lang="fr-FR" dirty="0" err="1">
                <a:latin typeface="Times New Roman" pitchFamily="18" charset="0"/>
                <a:cs typeface="Times New Roman" pitchFamily="18" charset="0"/>
              </a:rPr>
              <a:t>sub</a:t>
            </a:r>
            <a:r>
              <a:rPr lang="fr-FR" dirty="0">
                <a:latin typeface="Times New Roman" pitchFamily="18" charset="0"/>
                <a:cs typeface="Times New Roman" pitchFamily="18" charset="0"/>
              </a:rPr>
              <a:t> aiguë donnant l’aspect d’une expérience délirante primaire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Délire d’interprétation</a:t>
            </a:r>
            <a:endParaRPr lang="fr-FR" dirty="0"/>
          </a:p>
        </p:txBody>
      </p:sp>
      <p:sp>
        <p:nvSpPr>
          <p:cNvPr id="3" name="Espace réservé du contenu 2"/>
          <p:cNvSpPr>
            <a:spLocks noGrp="1"/>
          </p:cNvSpPr>
          <p:nvPr>
            <p:ph idx="1"/>
          </p:nvPr>
        </p:nvSpPr>
        <p:spPr/>
        <p:txBody>
          <a:bodyPr>
            <a:normAutofit fontScale="92500" lnSpcReduction="20000"/>
          </a:bodyPr>
          <a:lstStyle/>
          <a:p>
            <a:pPr lvl="0">
              <a:lnSpc>
                <a:spcPct val="200000"/>
              </a:lnSpc>
            </a:pPr>
            <a:r>
              <a:rPr lang="fr-FR" dirty="0">
                <a:latin typeface="Times New Roman" pitchFamily="18" charset="0"/>
                <a:cs typeface="Times New Roman" pitchFamily="18" charset="0"/>
              </a:rPr>
              <a:t>Organisation d’un délire systématisé en réseau.</a:t>
            </a:r>
          </a:p>
          <a:p>
            <a:pPr lvl="0">
              <a:lnSpc>
                <a:spcPct val="200000"/>
              </a:lnSpc>
            </a:pPr>
            <a:r>
              <a:rPr lang="fr-FR" dirty="0">
                <a:latin typeface="Times New Roman" pitchFamily="18" charset="0"/>
                <a:cs typeface="Times New Roman" pitchFamily="18" charset="0"/>
              </a:rPr>
              <a:t>Le moindre détail est sujet à l’interprétation.</a:t>
            </a:r>
          </a:p>
          <a:p>
            <a:pPr lvl="0">
              <a:lnSpc>
                <a:spcPct val="200000"/>
              </a:lnSpc>
            </a:pPr>
            <a:r>
              <a:rPr lang="fr-FR" dirty="0">
                <a:latin typeface="Times New Roman" pitchFamily="18" charset="0"/>
                <a:cs typeface="Times New Roman" pitchFamily="18" charset="0"/>
              </a:rPr>
              <a:t>L’interprétation demeure le mécanisme délirant prévalent mais des illusions et des hallucinations peuvent s’y associer.</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r>
              <a:rPr lang="fr-FR" b="1" dirty="0" smtClean="0">
                <a:latin typeface="Times New Roman" pitchFamily="18" charset="0"/>
                <a:cs typeface="Times New Roman" pitchFamily="18" charset="0"/>
              </a:rPr>
              <a:t>Délire d’interprétation</a:t>
            </a:r>
            <a:endParaRPr lang="fr-FR" dirty="0"/>
          </a:p>
        </p:txBody>
      </p:sp>
      <p:sp>
        <p:nvSpPr>
          <p:cNvPr id="3" name="Espace réservé du contenu 2"/>
          <p:cNvSpPr>
            <a:spLocks noGrp="1"/>
          </p:cNvSpPr>
          <p:nvPr>
            <p:ph idx="1"/>
          </p:nvPr>
        </p:nvSpPr>
        <p:spPr>
          <a:xfrm>
            <a:off x="457200" y="1124744"/>
            <a:ext cx="8229600" cy="5472608"/>
          </a:xfrm>
        </p:spPr>
        <p:txBody>
          <a:bodyPr>
            <a:normAutofit fontScale="92500" lnSpcReduction="20000"/>
          </a:bodyPr>
          <a:lstStyle/>
          <a:p>
            <a:r>
              <a:rPr lang="fr-FR" dirty="0">
                <a:latin typeface="Times New Roman" pitchFamily="18" charset="0"/>
                <a:cs typeface="Times New Roman" pitchFamily="18" charset="0"/>
              </a:rPr>
              <a:t>Il peut s’agir </a:t>
            </a:r>
            <a:r>
              <a:rPr lang="fr-FR" b="1" u="sng" dirty="0">
                <a:latin typeface="Times New Roman" pitchFamily="18" charset="0"/>
                <a:cs typeface="Times New Roman" pitchFamily="18" charset="0"/>
              </a:rPr>
              <a:t>d’interprétation exogène </a:t>
            </a:r>
            <a:r>
              <a:rPr lang="fr-FR" dirty="0">
                <a:latin typeface="Times New Roman" pitchFamily="18" charset="0"/>
                <a:cs typeface="Times New Roman" pitchFamily="18" charset="0"/>
              </a:rPr>
              <a:t>à partir de perceptions sensorielles (klaxon de voiture), mimique et gestes d’autrui ex : mouvement de la tête du voisin ou d’un passant le désigne comme un salaud)</a:t>
            </a:r>
          </a:p>
          <a:p>
            <a:r>
              <a:rPr lang="fr-FR" dirty="0" smtClean="0">
                <a:latin typeface="Times New Roman" pitchFamily="18" charset="0"/>
                <a:cs typeface="Times New Roman" pitchFamily="18" charset="0"/>
              </a:rPr>
              <a:t>Il </a:t>
            </a:r>
            <a:r>
              <a:rPr lang="fr-FR" dirty="0">
                <a:latin typeface="Times New Roman" pitchFamily="18" charset="0"/>
                <a:cs typeface="Times New Roman" pitchFamily="18" charset="0"/>
              </a:rPr>
              <a:t>peut s’agir </a:t>
            </a:r>
            <a:r>
              <a:rPr lang="fr-FR" b="1" u="sng" dirty="0">
                <a:latin typeface="Times New Roman" pitchFamily="18" charset="0"/>
                <a:cs typeface="Times New Roman" pitchFamily="18" charset="0"/>
              </a:rPr>
              <a:t>d’interprétation endogène </a:t>
            </a:r>
            <a:r>
              <a:rPr lang="fr-FR" dirty="0">
                <a:latin typeface="Times New Roman" pitchFamily="18" charset="0"/>
                <a:cs typeface="Times New Roman" pitchFamily="18" charset="0"/>
              </a:rPr>
              <a:t>à partir de sensation corporelle qui acquiert une signification péjorative.</a:t>
            </a:r>
          </a:p>
          <a:p>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thème les plus fréquents est la persécution mais peuvent s’y associer des thèmes mystique, de grandeur, de jalousie, hypochondriaque.</a:t>
            </a:r>
          </a:p>
          <a:p>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l’adhésion </a:t>
            </a:r>
            <a:r>
              <a:rPr lang="fr-FR" dirty="0">
                <a:latin typeface="Times New Roman" pitchFamily="18" charset="0"/>
                <a:cs typeface="Times New Roman" pitchFamily="18" charset="0"/>
              </a:rPr>
              <a:t>au délire est totale avec possibilité de participation de l’entourage</a:t>
            </a:r>
            <a:r>
              <a:rPr lang="fr-FR" dirty="0"/>
              <a:t>.</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Délire d’interprétation</a:t>
            </a:r>
            <a:endParaRPr lang="fr-FR" dirty="0"/>
          </a:p>
        </p:txBody>
      </p:sp>
      <p:sp>
        <p:nvSpPr>
          <p:cNvPr id="3" name="Espace réservé du contenu 2"/>
          <p:cNvSpPr>
            <a:spLocks noGrp="1"/>
          </p:cNvSpPr>
          <p:nvPr>
            <p:ph idx="1"/>
          </p:nvPr>
        </p:nvSpPr>
        <p:spPr/>
        <p:txBody>
          <a:bodyPr/>
          <a:lstStyle/>
          <a:p>
            <a:pPr>
              <a:buNone/>
            </a:pPr>
            <a:r>
              <a:rPr lang="fr-FR" b="1" dirty="0" smtClean="0"/>
              <a:t>	</a:t>
            </a:r>
            <a:r>
              <a:rPr lang="fr-FR" b="1" u="sng" dirty="0" smtClean="0">
                <a:latin typeface="Times New Roman" pitchFamily="18" charset="0"/>
                <a:cs typeface="Times New Roman" pitchFamily="18" charset="0"/>
              </a:rPr>
              <a:t>Evolution</a:t>
            </a:r>
            <a:r>
              <a:rPr lang="fr-FR" u="sng" dirty="0">
                <a:latin typeface="Times New Roman" pitchFamily="18" charset="0"/>
                <a:cs typeface="Times New Roman" pitchFamily="18" charset="0"/>
              </a:rPr>
              <a:t> </a:t>
            </a:r>
            <a:r>
              <a:rPr lang="fr-FR" dirty="0">
                <a:latin typeface="Times New Roman" pitchFamily="18" charset="0"/>
                <a:cs typeface="Times New Roman" pitchFamily="18" charset="0"/>
              </a:rPr>
              <a:t>:</a:t>
            </a:r>
          </a:p>
          <a:p>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délire se développe par juxtaposition successive, de nouveaux éléments s’ajoutent au précédent, le réseau délirant demeure ainsi indéfini.</a:t>
            </a:r>
          </a:p>
          <a:p>
            <a:r>
              <a:rPr lang="fr-FR" dirty="0">
                <a:latin typeface="Times New Roman" pitchFamily="18" charset="0"/>
                <a:cs typeface="Times New Roman" pitchFamily="18" charset="0"/>
              </a:rPr>
              <a:t>Il y’a possibilité de réactions agressives envers le ou les persécuteurs.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Délire d’interprétation</a:t>
            </a:r>
            <a:endParaRPr lang="fr-FR" dirty="0"/>
          </a:p>
        </p:txBody>
      </p:sp>
      <p:sp>
        <p:nvSpPr>
          <p:cNvPr id="3" name="Espace réservé du contenu 2"/>
          <p:cNvSpPr>
            <a:spLocks noGrp="1"/>
          </p:cNvSpPr>
          <p:nvPr>
            <p:ph idx="1"/>
          </p:nvPr>
        </p:nvSpPr>
        <p:spPr/>
        <p:txBody>
          <a:bodyPr>
            <a:normAutofit fontScale="92500" lnSpcReduction="20000"/>
          </a:bodyPr>
          <a:lstStyle/>
          <a:p>
            <a:pPr>
              <a:lnSpc>
                <a:spcPct val="200000"/>
              </a:lnSpc>
              <a:buNone/>
            </a:pPr>
            <a:r>
              <a:rPr lang="fr-FR" dirty="0" smtClean="0"/>
              <a:t>	</a:t>
            </a:r>
            <a:r>
              <a:rPr lang="fr-FR" b="1" u="sng" dirty="0" smtClean="0">
                <a:latin typeface="Times New Roman" pitchFamily="18" charset="0"/>
                <a:cs typeface="Times New Roman" pitchFamily="18" charset="0"/>
              </a:rPr>
              <a:t> Evolution</a:t>
            </a:r>
            <a:r>
              <a:rPr lang="fr-FR" u="sng"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t>
            </a:r>
            <a:endParaRPr lang="fr-FR" dirty="0" smtClean="0"/>
          </a:p>
          <a:p>
            <a:pPr>
              <a:lnSpc>
                <a:spcPct val="200000"/>
              </a:lnSpc>
              <a:buNone/>
            </a:pP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Sous </a:t>
            </a:r>
            <a:r>
              <a:rPr lang="fr-FR" dirty="0">
                <a:latin typeface="Times New Roman" pitchFamily="18" charset="0"/>
                <a:cs typeface="Times New Roman" pitchFamily="18" charset="0"/>
              </a:rPr>
              <a:t>traitement, les troubles </a:t>
            </a:r>
            <a:r>
              <a:rPr lang="fr-FR" dirty="0" smtClean="0">
                <a:latin typeface="Times New Roman" pitchFamily="18" charset="0"/>
                <a:cs typeface="Times New Roman" pitchFamily="18" charset="0"/>
              </a:rPr>
              <a:t>du comportement </a:t>
            </a:r>
            <a:r>
              <a:rPr lang="fr-FR" dirty="0">
                <a:latin typeface="Times New Roman" pitchFamily="18" charset="0"/>
                <a:cs typeface="Times New Roman" pitchFamily="18" charset="0"/>
              </a:rPr>
              <a:t>s’amendent et l’activité délirante se réduit souvent à </a:t>
            </a:r>
            <a:r>
              <a:rPr lang="fr-FR" dirty="0" err="1">
                <a:latin typeface="Times New Roman" pitchFamily="18" charset="0"/>
                <a:cs typeface="Times New Roman" pitchFamily="18" charset="0"/>
              </a:rPr>
              <a:t>qlq</a:t>
            </a:r>
            <a:r>
              <a:rPr lang="fr-FR" dirty="0">
                <a:latin typeface="Times New Roman" pitchFamily="18" charset="0"/>
                <a:cs typeface="Times New Roman" pitchFamily="18" charset="0"/>
              </a:rPr>
              <a:t> réactions conflictuelles compatibles avec une vie sociale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Times New Roman" pitchFamily="18" charset="0"/>
                <a:cs typeface="Times New Roman" pitchFamily="18" charset="0"/>
              </a:rPr>
              <a:t>les délires passionnels</a:t>
            </a:r>
            <a:r>
              <a:rPr lang="fr-FR" dirty="0"/>
              <a:t> </a:t>
            </a:r>
          </a:p>
        </p:txBody>
      </p:sp>
      <p:sp>
        <p:nvSpPr>
          <p:cNvPr id="3" name="Espace réservé du contenu 2"/>
          <p:cNvSpPr>
            <a:spLocks noGrp="1"/>
          </p:cNvSpPr>
          <p:nvPr>
            <p:ph idx="1"/>
          </p:nvPr>
        </p:nvSpPr>
        <p:spPr/>
        <p:txBody>
          <a:bodyPr>
            <a:normAutofit lnSpcReduction="10000"/>
          </a:bodyPr>
          <a:lstStyle/>
          <a:p>
            <a:r>
              <a:rPr lang="fr-FR" dirty="0">
                <a:latin typeface="Times New Roman" pitchFamily="18" charset="0"/>
                <a:cs typeface="Times New Roman" pitchFamily="18" charset="0"/>
              </a:rPr>
              <a:t>Les psychoses passionnelles sont caractérisées par un postulat initial ou fondamental (l’idée de base sur laquelle repose le délire), dans lequel la passion est l’élément fondamental évoluant en dehors de toute rationalité et d’autocritique.</a:t>
            </a:r>
          </a:p>
          <a:p>
            <a:r>
              <a:rPr lang="fr-FR" dirty="0">
                <a:latin typeface="Times New Roman" pitchFamily="18" charset="0"/>
                <a:cs typeface="Times New Roman" pitchFamily="18" charset="0"/>
              </a:rPr>
              <a:t>La passion pour CLERAUMBAULT est « une émotion intense prolongée sthénique conduisant à passer aux actes. </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les délires passionnels</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lnSpcReduction="10000"/>
          </a:bodyPr>
          <a:lstStyle/>
          <a:p>
            <a:r>
              <a:rPr lang="fr-FR" dirty="0">
                <a:latin typeface="Times New Roman" pitchFamily="18" charset="0"/>
                <a:cs typeface="Times New Roman" pitchFamily="18" charset="0"/>
              </a:rPr>
              <a:t>Ce sont des délires systématisés en secteurs, le malade ne délire que dans le domaine de son désire. La participation émotionnelle et affective est souvent intense.</a:t>
            </a:r>
          </a:p>
          <a:p>
            <a:r>
              <a:rPr lang="fr-FR" dirty="0">
                <a:latin typeface="Times New Roman" pitchFamily="18" charset="0"/>
                <a:cs typeface="Times New Roman" pitchFamily="18" charset="0"/>
              </a:rPr>
              <a:t>On distingue 3 types de psychoses passionnelles :</a:t>
            </a:r>
          </a:p>
          <a:p>
            <a:pPr lvl="1">
              <a:buFont typeface="Wingdings" pitchFamily="2" charset="2"/>
              <a:buChar char="ü"/>
            </a:pP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l’érotomanie</a:t>
            </a:r>
            <a:endParaRPr lang="fr-FR" dirty="0">
              <a:latin typeface="Times New Roman" pitchFamily="18" charset="0"/>
              <a:cs typeface="Times New Roman" pitchFamily="18" charset="0"/>
            </a:endParaRPr>
          </a:p>
          <a:p>
            <a:pPr lvl="1">
              <a:buFont typeface="Wingdings" pitchFamily="2" charset="2"/>
              <a:buChar char="ü"/>
            </a:pP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délire </a:t>
            </a:r>
            <a:r>
              <a:rPr lang="fr-FR" dirty="0">
                <a:latin typeface="Times New Roman" pitchFamily="18" charset="0"/>
                <a:cs typeface="Times New Roman" pitchFamily="18" charset="0"/>
              </a:rPr>
              <a:t>de jalousie.</a:t>
            </a:r>
          </a:p>
          <a:p>
            <a:pPr lvl="1">
              <a:buFont typeface="Wingdings" pitchFamily="2" charset="2"/>
              <a:buChar char="ü"/>
            </a:pP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délire </a:t>
            </a:r>
            <a:r>
              <a:rPr lang="fr-FR" dirty="0">
                <a:latin typeface="Times New Roman" pitchFamily="18" charset="0"/>
                <a:cs typeface="Times New Roman" pitchFamily="18" charset="0"/>
              </a:rPr>
              <a:t>de revendication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les délires passionnels</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L’érotomanie »</a:t>
            </a:r>
            <a:r>
              <a:rPr lang="fr-FR" dirty="0" smtClean="0">
                <a:latin typeface="Times New Roman" pitchFamily="18" charset="0"/>
                <a:cs typeface="Times New Roman" pitchFamily="18" charset="0"/>
              </a:rPr>
              <a:t>  </a:t>
            </a:r>
            <a:endParaRPr lang="fr-FR" dirty="0"/>
          </a:p>
        </p:txBody>
      </p:sp>
      <p:sp>
        <p:nvSpPr>
          <p:cNvPr id="3" name="Espace réservé du contenu 2"/>
          <p:cNvSpPr>
            <a:spLocks noGrp="1"/>
          </p:cNvSpPr>
          <p:nvPr>
            <p:ph idx="1"/>
          </p:nvPr>
        </p:nvSpPr>
        <p:spPr>
          <a:xfrm>
            <a:off x="457200" y="1268760"/>
            <a:ext cx="8229600" cy="5328592"/>
          </a:xfrm>
        </p:spPr>
        <p:txBody>
          <a:bodyPr>
            <a:normAutofit fontScale="92500" lnSpcReduction="10000"/>
          </a:bodyPr>
          <a:lstStyle/>
          <a:p>
            <a:pPr algn="ctr">
              <a:buNone/>
            </a:pPr>
            <a:r>
              <a:rPr lang="fr-FR" b="1"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p>
            <a:pPr algn="ctr">
              <a:buNone/>
            </a:pP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 L’illusion délirante d’être aimé </a:t>
            </a:r>
            <a:r>
              <a:rPr lang="fr-FR" dirty="0" smtClean="0">
                <a:latin typeface="Times New Roman" pitchFamily="18" charset="0"/>
                <a:cs typeface="Times New Roman" pitchFamily="18" charset="0"/>
              </a:rPr>
              <a:t>»,</a:t>
            </a:r>
          </a:p>
          <a:p>
            <a:pPr>
              <a:buNone/>
            </a:pP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évolue en 3 stades :</a:t>
            </a:r>
          </a:p>
          <a:p>
            <a:r>
              <a:rPr lang="fr-FR" b="1" dirty="0" smtClean="0">
                <a:latin typeface="Times New Roman" pitchFamily="18" charset="0"/>
                <a:cs typeface="Times New Roman" pitchFamily="18" charset="0"/>
              </a:rPr>
              <a:t>stade </a:t>
            </a:r>
            <a:r>
              <a:rPr lang="fr-FR" b="1" dirty="0">
                <a:latin typeface="Times New Roman" pitchFamily="18" charset="0"/>
                <a:cs typeface="Times New Roman" pitchFamily="18" charset="0"/>
              </a:rPr>
              <a:t>de l’espoir</a:t>
            </a:r>
            <a:r>
              <a:rPr lang="fr-FR" dirty="0">
                <a:latin typeface="Times New Roman" pitchFamily="18" charset="0"/>
                <a:cs typeface="Times New Roman" pitchFamily="18" charset="0"/>
              </a:rPr>
              <a:t> : ou le sujet souvent de sexe féminin est convaincu que l’autre (l’objet, généralement d’un rang social plus élevé) l’aime.</a:t>
            </a:r>
          </a:p>
          <a:p>
            <a:r>
              <a:rPr lang="fr-FR" dirty="0">
                <a:latin typeface="Times New Roman" pitchFamily="18" charset="0"/>
                <a:cs typeface="Times New Roman" pitchFamily="18" charset="0"/>
              </a:rPr>
              <a:t>Le postulat fondamental : « c’est l’objet qui  a commencé a aimé et qui aime le plus » est rapidement confirmé par des interprétations portant sur le comportement, les motivations de la personne dont se croit aimer le sujet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les délires passionnels</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L’érotomanie » </a:t>
            </a:r>
            <a:br>
              <a:rPr lang="fr-FR" b="1" dirty="0" smtClean="0">
                <a:latin typeface="Times New Roman" pitchFamily="18" charset="0"/>
                <a:cs typeface="Times New Roman" pitchFamily="18" charset="0"/>
              </a:rPr>
            </a:br>
            <a:endParaRPr lang="fr-FR" dirty="0"/>
          </a:p>
        </p:txBody>
      </p:sp>
      <p:sp>
        <p:nvSpPr>
          <p:cNvPr id="3" name="Espace réservé du contenu 2"/>
          <p:cNvSpPr>
            <a:spLocks noGrp="1"/>
          </p:cNvSpPr>
          <p:nvPr>
            <p:ph idx="1"/>
          </p:nvPr>
        </p:nvSpPr>
        <p:spPr/>
        <p:txBody>
          <a:bodyPr/>
          <a:lstStyle/>
          <a:p>
            <a:r>
              <a:rPr lang="fr-FR" b="1" dirty="0">
                <a:latin typeface="Times New Roman" pitchFamily="18" charset="0"/>
                <a:cs typeface="Times New Roman" pitchFamily="18" charset="0"/>
              </a:rPr>
              <a:t>Stade de dépit</a:t>
            </a:r>
            <a:r>
              <a:rPr lang="fr-FR" dirty="0">
                <a:latin typeface="Times New Roman" pitchFamily="18" charset="0"/>
                <a:cs typeface="Times New Roman" pitchFamily="18" charset="0"/>
              </a:rPr>
              <a:t> : ou l’objet ne se manifeste pas (dans la réalité), d’autres idées délirantes (les thèmes dérivés) viennent expliquer son attitude (le sujet soupçonne des pressions de l’entourage, pense que l’objet ne se déclare pas ouvertement par réserve. «  De toute façon le mariage de l’objet est annulé ou n’est pas validé », l’objet ne peut vivre sans lui.</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r>
              <a:rPr lang="fr-FR" dirty="0" smtClean="0">
                <a:latin typeface="Times New Roman" pitchFamily="18" charset="0"/>
                <a:cs typeface="Times New Roman" pitchFamily="18" charset="0"/>
              </a:rPr>
              <a:t>OBJECTIFS</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52736"/>
            <a:ext cx="8229600" cy="5400600"/>
          </a:xfrm>
        </p:spPr>
        <p:txBody>
          <a:bodyPr>
            <a:normAutofit lnSpcReduction="10000"/>
          </a:bodyPr>
          <a:lstStyle/>
          <a:p>
            <a:pPr>
              <a:buNone/>
            </a:pPr>
            <a:r>
              <a:rPr lang="fr-FR" b="1" dirty="0" smtClean="0"/>
              <a:t>	</a:t>
            </a:r>
            <a:r>
              <a:rPr lang="fr-FR" b="1" u="sng" dirty="0" smtClean="0">
                <a:latin typeface="Times New Roman" pitchFamily="18" charset="0"/>
                <a:cs typeface="Times New Roman" pitchFamily="18" charset="0"/>
              </a:rPr>
              <a:t>Objectifs généraux </a:t>
            </a:r>
            <a:r>
              <a:rPr lang="fr-FR" b="1"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Savoir diagnostiquer un délire chronique non schizophrénie</a:t>
            </a:r>
          </a:p>
          <a:p>
            <a:r>
              <a:rPr lang="fr-FR" dirty="0" smtClean="0">
                <a:latin typeface="Times New Roman" pitchFamily="18" charset="0"/>
                <a:cs typeface="Times New Roman" pitchFamily="18" charset="0"/>
              </a:rPr>
              <a:t>savoir faire le diagnostic différentiel </a:t>
            </a:r>
          </a:p>
          <a:p>
            <a:pPr>
              <a:buNone/>
            </a:pPr>
            <a:r>
              <a:rPr lang="fr-FR" b="1" dirty="0" smtClean="0">
                <a:latin typeface="Times New Roman" pitchFamily="18" charset="0"/>
                <a:cs typeface="Times New Roman" pitchFamily="18" charset="0"/>
              </a:rPr>
              <a:t>	</a:t>
            </a:r>
            <a:r>
              <a:rPr lang="fr-FR" b="1" u="sng" dirty="0" smtClean="0">
                <a:latin typeface="Times New Roman" pitchFamily="18" charset="0"/>
                <a:cs typeface="Times New Roman" pitchFamily="18" charset="0"/>
              </a:rPr>
              <a:t>Objectifs spécifiques </a:t>
            </a:r>
            <a:r>
              <a:rPr lang="fr-FR" b="1"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Sémiologie des délires chroniques non schizophrénique</a:t>
            </a:r>
          </a:p>
          <a:p>
            <a:r>
              <a:rPr lang="fr-FR" dirty="0" smtClean="0">
                <a:latin typeface="Times New Roman" pitchFamily="18" charset="0"/>
                <a:cs typeface="Times New Roman" pitchFamily="18" charset="0"/>
              </a:rPr>
              <a:t>Les différents type de délire chronique</a:t>
            </a:r>
          </a:p>
          <a:p>
            <a:r>
              <a:rPr lang="fr-FR" dirty="0" smtClean="0">
                <a:latin typeface="Times New Roman" pitchFamily="18" charset="0"/>
                <a:cs typeface="Times New Roman" pitchFamily="18" charset="0"/>
              </a:rPr>
              <a:t>Les stratégies de soins des délires chroniques non schizophréniques</a:t>
            </a: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les délires passionnels</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L’érotomanie »</a:t>
            </a:r>
            <a:endParaRPr lang="fr-FR" dirty="0"/>
          </a:p>
        </p:txBody>
      </p:sp>
      <p:sp>
        <p:nvSpPr>
          <p:cNvPr id="3" name="Espace réservé du contenu 2"/>
          <p:cNvSpPr>
            <a:spLocks noGrp="1"/>
          </p:cNvSpPr>
          <p:nvPr>
            <p:ph idx="1"/>
          </p:nvPr>
        </p:nvSpPr>
        <p:spPr/>
        <p:txBody>
          <a:bodyPr/>
          <a:lstStyle/>
          <a:p>
            <a:pPr>
              <a:lnSpc>
                <a:spcPct val="200000"/>
              </a:lnSpc>
            </a:pPr>
            <a:r>
              <a:rPr lang="fr-FR" b="1" dirty="0">
                <a:latin typeface="Times New Roman" pitchFamily="18" charset="0"/>
                <a:cs typeface="Times New Roman" pitchFamily="18" charset="0"/>
              </a:rPr>
              <a:t>Stade de rancune</a:t>
            </a:r>
            <a:r>
              <a:rPr lang="fr-FR" dirty="0">
                <a:latin typeface="Times New Roman" pitchFamily="18" charset="0"/>
                <a:cs typeface="Times New Roman" pitchFamily="18" charset="0"/>
              </a:rPr>
              <a:t> : ou les réactions agressives ne sont pas rares, l’objet est poursuivit et harcelé, cela pouvant aboutir à un « drame passionnel ».</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les délires passionnels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délire </a:t>
            </a:r>
            <a:r>
              <a:rPr lang="fr-FR" b="1" dirty="0">
                <a:latin typeface="Times New Roman" pitchFamily="18" charset="0"/>
                <a:cs typeface="Times New Roman" pitchFamily="18" charset="0"/>
              </a:rPr>
              <a:t>de </a:t>
            </a:r>
            <a:r>
              <a:rPr lang="fr-FR" b="1" dirty="0" smtClean="0">
                <a:latin typeface="Times New Roman" pitchFamily="18" charset="0"/>
                <a:cs typeface="Times New Roman" pitchFamily="18" charset="0"/>
              </a:rPr>
              <a:t>jalousie</a:t>
            </a:r>
            <a:r>
              <a:rPr lang="fr-FR" dirty="0" smtClean="0"/>
              <a:t> »</a:t>
            </a:r>
            <a:endParaRPr lang="fr-FR" dirty="0"/>
          </a:p>
        </p:txBody>
      </p:sp>
      <p:sp>
        <p:nvSpPr>
          <p:cNvPr id="3" name="Espace réservé du contenu 2"/>
          <p:cNvSpPr>
            <a:spLocks noGrp="1"/>
          </p:cNvSpPr>
          <p:nvPr>
            <p:ph idx="1"/>
          </p:nvPr>
        </p:nvSpPr>
        <p:spPr>
          <a:xfrm>
            <a:off x="457200" y="1600200"/>
            <a:ext cx="8229600" cy="4709120"/>
          </a:xfrm>
        </p:spPr>
        <p:txBody>
          <a:bodyPr>
            <a:normAutofit fontScale="92500" lnSpcReduction="10000"/>
          </a:bodyPr>
          <a:lstStyle/>
          <a:p>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début peut être brutal, la preuve de l’infidélité du conjoint, le postulat initial va s’appuyer sur un geste, une parole ou un regard.</a:t>
            </a:r>
          </a:p>
          <a:p>
            <a:r>
              <a:rPr lang="fr-FR" dirty="0">
                <a:latin typeface="Times New Roman" pitchFamily="18" charset="0"/>
                <a:cs typeface="Times New Roman" pitchFamily="18" charset="0"/>
              </a:rPr>
              <a:t>La conviction inébranlable d’être trahit va s’enrichir de preuves irréfutables que le délirant va accumuler, fouille de sac, de tiroir, examen de vêtements, du papier, des poches, inspection minutieuse des lieux, interrogatoire inlassable vont se succéder au fils des jours afin de trouver le bien fondé de ces doutes.</a:t>
            </a:r>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les délires passionnels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délire de jalousie</a:t>
            </a:r>
            <a:r>
              <a:rPr lang="fr-FR" dirty="0" smtClean="0"/>
              <a:t> »</a:t>
            </a:r>
            <a:endParaRPr lang="fr-FR" dirty="0"/>
          </a:p>
        </p:txBody>
      </p:sp>
      <p:sp>
        <p:nvSpPr>
          <p:cNvPr id="3" name="Espace réservé du contenu 2"/>
          <p:cNvSpPr>
            <a:spLocks noGrp="1"/>
          </p:cNvSpPr>
          <p:nvPr>
            <p:ph idx="1"/>
          </p:nvPr>
        </p:nvSpPr>
        <p:spPr/>
        <p:txBody>
          <a:bodyPr>
            <a:normAutofit/>
          </a:bodyPr>
          <a:lstStyle/>
          <a:p>
            <a:r>
              <a:rPr lang="fr-FR" dirty="0">
                <a:latin typeface="Times New Roman" pitchFamily="18" charset="0"/>
                <a:cs typeface="Times New Roman" pitchFamily="18" charset="0"/>
              </a:rPr>
              <a:t>Ces harcèlements intensifs peuvent amener le conjoint à avouer des faits non réalisés pensant ainsi diminuer la pression dont il est l’objet.</a:t>
            </a:r>
          </a:p>
          <a:p>
            <a:r>
              <a:rPr lang="fr-FR" dirty="0">
                <a:latin typeface="Times New Roman" pitchFamily="18" charset="0"/>
                <a:cs typeface="Times New Roman" pitchFamily="18" charset="0"/>
              </a:rPr>
              <a:t>Cet aveu va aggraver la situation et augmenter les interrogations et les menaces qui sont alors justifiés aux yeux du patient, qui a une potentialité agressive tout à l’égard de l’objet de sa jalousie que du rival supposé.</a:t>
            </a: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les délires passionnels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a:t>
            </a:r>
            <a:r>
              <a:rPr lang="fr-FR" sz="3600" b="1" dirty="0" smtClean="0">
                <a:latin typeface="Times New Roman" pitchFamily="18" charset="0"/>
                <a:cs typeface="Times New Roman" pitchFamily="18" charset="0"/>
              </a:rPr>
              <a:t>délire </a:t>
            </a:r>
            <a:r>
              <a:rPr lang="fr-FR" sz="3600" b="1" dirty="0">
                <a:latin typeface="Times New Roman" pitchFamily="18" charset="0"/>
                <a:cs typeface="Times New Roman" pitchFamily="18" charset="0"/>
              </a:rPr>
              <a:t>de </a:t>
            </a:r>
            <a:r>
              <a:rPr lang="fr-FR" sz="3600" b="1" dirty="0" smtClean="0">
                <a:latin typeface="Times New Roman" pitchFamily="18" charset="0"/>
                <a:cs typeface="Times New Roman" pitchFamily="18" charset="0"/>
              </a:rPr>
              <a:t>revendication</a:t>
            </a:r>
            <a:r>
              <a:rPr lang="fr-FR"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lnSpcReduction="10000"/>
          </a:bodyPr>
          <a:lstStyle/>
          <a:p>
            <a:r>
              <a:rPr lang="fr-FR" dirty="0">
                <a:latin typeface="Times New Roman" pitchFamily="18" charset="0"/>
                <a:cs typeface="Times New Roman" pitchFamily="18" charset="0"/>
              </a:rPr>
              <a:t>Le délire apparaît chez un paranoïaque à l’occasion d’un préjudice ou d’une injustice vraie ou supposée. </a:t>
            </a:r>
          </a:p>
          <a:p>
            <a:r>
              <a:rPr lang="fr-FR" dirty="0">
                <a:latin typeface="Times New Roman" pitchFamily="18" charset="0"/>
                <a:cs typeface="Times New Roman" pitchFamily="18" charset="0"/>
              </a:rPr>
              <a:t>Le délire est systématisé en secteur et le mécanisme principal est </a:t>
            </a:r>
            <a:r>
              <a:rPr lang="fr-FR" b="1" dirty="0">
                <a:latin typeface="Times New Roman" pitchFamily="18" charset="0"/>
                <a:cs typeface="Times New Roman" pitchFamily="18" charset="0"/>
              </a:rPr>
              <a:t>l’interprétation.</a:t>
            </a:r>
            <a:r>
              <a:rPr lang="fr-FR" dirty="0">
                <a:latin typeface="Times New Roman" pitchFamily="18" charset="0"/>
                <a:cs typeface="Times New Roman" pitchFamily="18" charset="0"/>
              </a:rPr>
              <a:t> </a:t>
            </a:r>
          </a:p>
          <a:p>
            <a:r>
              <a:rPr lang="fr-FR" dirty="0">
                <a:latin typeface="Times New Roman" pitchFamily="18" charset="0"/>
                <a:cs typeface="Times New Roman" pitchFamily="18" charset="0"/>
              </a:rPr>
              <a:t>« Le but est de faire triompher la vérité, réparer le préjudice, punir les responsables et ceci quel que soit le prix à payer et les efforts à déployer ».</a:t>
            </a:r>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les délires passionnels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 </a:t>
            </a:r>
            <a:r>
              <a:rPr lang="fr-FR" sz="3600" b="1" dirty="0" smtClean="0">
                <a:latin typeface="Times New Roman" pitchFamily="18" charset="0"/>
                <a:cs typeface="Times New Roman" pitchFamily="18" charset="0"/>
              </a:rPr>
              <a:t>délire de revendication</a:t>
            </a:r>
            <a:r>
              <a:rPr lang="fr-FR" dirty="0" smtClean="0">
                <a:latin typeface="Times New Roman" pitchFamily="18" charset="0"/>
                <a:cs typeface="Times New Roman" pitchFamily="18" charset="0"/>
              </a:rPr>
              <a:t> »</a:t>
            </a:r>
            <a:endParaRPr lang="fr-FR" dirty="0"/>
          </a:p>
        </p:txBody>
      </p:sp>
      <p:sp>
        <p:nvSpPr>
          <p:cNvPr id="3" name="Espace réservé du contenu 2"/>
          <p:cNvSpPr>
            <a:spLocks noGrp="1"/>
          </p:cNvSpPr>
          <p:nvPr>
            <p:ph idx="1"/>
          </p:nvPr>
        </p:nvSpPr>
        <p:spPr/>
        <p:txBody>
          <a:bodyPr>
            <a:normAutofit fontScale="92500" lnSpcReduction="10000"/>
          </a:bodyPr>
          <a:lstStyle/>
          <a:p>
            <a:pPr>
              <a:lnSpc>
                <a:spcPct val="150000"/>
              </a:lnSpc>
              <a:buFont typeface="Wingdings" pitchFamily="2" charset="2"/>
              <a:buChar char="q"/>
            </a:pPr>
            <a:r>
              <a:rPr lang="fr-FR" dirty="0" smtClean="0">
                <a:latin typeface="Times New Roman" pitchFamily="18" charset="0"/>
                <a:cs typeface="Times New Roman" pitchFamily="18" charset="0"/>
              </a:rPr>
              <a:t>  Quérulents </a:t>
            </a:r>
            <a:r>
              <a:rPr lang="fr-FR" dirty="0">
                <a:latin typeface="Times New Roman" pitchFamily="18" charset="0"/>
                <a:cs typeface="Times New Roman" pitchFamily="18" charset="0"/>
              </a:rPr>
              <a:t>processifs </a:t>
            </a:r>
            <a:endParaRPr lang="fr-FR" dirty="0" smtClean="0">
              <a:latin typeface="Times New Roman" pitchFamily="18" charset="0"/>
              <a:cs typeface="Times New Roman" pitchFamily="18" charset="0"/>
            </a:endParaRPr>
          </a:p>
          <a:p>
            <a:pPr>
              <a:lnSpc>
                <a:spcPct val="150000"/>
              </a:lnSpc>
              <a:buFont typeface="Wingdings" pitchFamily="2" charset="2"/>
              <a:buChar char="q"/>
            </a:pPr>
            <a:r>
              <a:rPr lang="fr-FR" dirty="0" smtClean="0">
                <a:latin typeface="Times New Roman" pitchFamily="18" charset="0"/>
                <a:cs typeface="Times New Roman" pitchFamily="18" charset="0"/>
              </a:rPr>
              <a:t>  Inventeurs </a:t>
            </a:r>
            <a:r>
              <a:rPr lang="fr-FR" dirty="0">
                <a:latin typeface="Times New Roman" pitchFamily="18" charset="0"/>
                <a:cs typeface="Times New Roman" pitchFamily="18" charset="0"/>
              </a:rPr>
              <a:t>méconnus </a:t>
            </a:r>
          </a:p>
          <a:p>
            <a:pPr>
              <a:lnSpc>
                <a:spcPct val="150000"/>
              </a:lnSpc>
              <a:buFont typeface="Wingdings" pitchFamily="2" charset="2"/>
              <a:buChar char="q"/>
            </a:pPr>
            <a:r>
              <a:rPr lang="fr-FR" dirty="0" smtClean="0">
                <a:latin typeface="Times New Roman" pitchFamily="18" charset="0"/>
                <a:cs typeface="Times New Roman" pitchFamily="18" charset="0"/>
              </a:rPr>
              <a:t>  Idéalistes passionnés</a:t>
            </a:r>
            <a:endParaRPr lang="fr-FR" dirty="0">
              <a:latin typeface="Times New Roman" pitchFamily="18" charset="0"/>
              <a:cs typeface="Times New Roman" pitchFamily="18" charset="0"/>
            </a:endParaRPr>
          </a:p>
          <a:p>
            <a:pPr>
              <a:lnSpc>
                <a:spcPct val="150000"/>
              </a:lnSpc>
              <a:buFont typeface="Wingdings" pitchFamily="2" charset="2"/>
              <a:buChar char="q"/>
            </a:pPr>
            <a:r>
              <a:rPr lang="fr-FR" dirty="0" smtClean="0">
                <a:latin typeface="Times New Roman" pitchFamily="18" charset="0"/>
                <a:cs typeface="Times New Roman" pitchFamily="18" charset="0"/>
              </a:rPr>
              <a:t>  Les </a:t>
            </a:r>
            <a:r>
              <a:rPr lang="fr-FR" dirty="0">
                <a:latin typeface="Times New Roman" pitchFamily="18" charset="0"/>
                <a:cs typeface="Times New Roman" pitchFamily="18" charset="0"/>
              </a:rPr>
              <a:t>hypochondriaques délirants </a:t>
            </a:r>
          </a:p>
          <a:p>
            <a:pPr>
              <a:lnSpc>
                <a:spcPct val="150000"/>
              </a:lnSpc>
              <a:buFont typeface="Wingdings" pitchFamily="2" charset="2"/>
              <a:buChar char="q"/>
            </a:pPr>
            <a:r>
              <a:rPr lang="fr-FR" dirty="0" smtClean="0">
                <a:latin typeface="Times New Roman" pitchFamily="18" charset="0"/>
                <a:cs typeface="Times New Roman" pitchFamily="18" charset="0"/>
              </a:rPr>
              <a:t>  Sinistrose </a:t>
            </a:r>
            <a:r>
              <a:rPr lang="fr-FR" dirty="0">
                <a:latin typeface="Times New Roman" pitchFamily="18" charset="0"/>
                <a:cs typeface="Times New Roman" pitchFamily="18" charset="0"/>
              </a:rPr>
              <a:t>délirante </a:t>
            </a:r>
          </a:p>
          <a:p>
            <a:pPr>
              <a:lnSpc>
                <a:spcPct val="150000"/>
              </a:lnSpc>
              <a:buFont typeface="Wingdings" pitchFamily="2" charset="2"/>
              <a:buChar char="q"/>
            </a:pPr>
            <a:r>
              <a:rPr lang="fr-FR" dirty="0" smtClean="0">
                <a:latin typeface="Times New Roman" pitchFamily="18" charset="0"/>
                <a:cs typeface="Times New Roman" pitchFamily="18" charset="0"/>
              </a:rPr>
              <a:t>  Filiations </a:t>
            </a:r>
            <a:r>
              <a:rPr lang="fr-FR" dirty="0">
                <a:latin typeface="Times New Roman" pitchFamily="18" charset="0"/>
                <a:cs typeface="Times New Roman" pitchFamily="18" charset="0"/>
              </a:rPr>
              <a:t>revendiquées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latin typeface="Times New Roman" pitchFamily="18" charset="0"/>
                <a:cs typeface="Times New Roman" pitchFamily="18" charset="0"/>
              </a:rPr>
              <a:t>les délires passionnels </a:t>
            </a:r>
            <a:r>
              <a:rPr lang="fr-FR" sz="2800" b="1" dirty="0" smtClean="0">
                <a:latin typeface="Times New Roman" pitchFamily="18" charset="0"/>
                <a:cs typeface="Times New Roman" pitchFamily="18" charset="0"/>
              </a:rPr>
              <a:t/>
            </a:r>
            <a:br>
              <a:rPr lang="fr-FR" sz="2800" b="1"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 les </a:t>
            </a:r>
            <a:r>
              <a:rPr lang="fr-FR" sz="2800" b="1" dirty="0">
                <a:latin typeface="Times New Roman" pitchFamily="18" charset="0"/>
                <a:cs typeface="Times New Roman" pitchFamily="18" charset="0"/>
              </a:rPr>
              <a:t>délires de relation des sensitifs (Kretschmer</a:t>
            </a:r>
            <a:r>
              <a:rPr lang="fr-FR" sz="2800" b="1" dirty="0" smtClean="0">
                <a:latin typeface="Times New Roman" pitchFamily="18" charset="0"/>
                <a:cs typeface="Times New Roman" pitchFamily="18" charset="0"/>
              </a:rPr>
              <a:t>) »</a:t>
            </a:r>
            <a:r>
              <a:rPr lang="fr-FR" sz="2800" u="sng" dirty="0">
                <a:latin typeface="Times New Roman" pitchFamily="18" charset="0"/>
                <a:cs typeface="Times New Roman" pitchFamily="18" charset="0"/>
              </a:rPr>
              <a:t> </a:t>
            </a:r>
            <a:endParaRPr lang="fr-FR" sz="2800"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sujet est le centre d’une attention particulière (généralement malveillante) de la part d’une personne ou d’un groupe (idée de référence).</a:t>
            </a:r>
          </a:p>
          <a:p>
            <a:r>
              <a:rPr lang="fr-FR" dirty="0">
                <a:latin typeface="Times New Roman" pitchFamily="18" charset="0"/>
                <a:cs typeface="Times New Roman" pitchFamily="18" charset="0"/>
              </a:rPr>
              <a:t>  Ce délire se nourrit d’interprétations délirantes, il n’y a pas classiquement de phénomènes hallucinatoires ni d’automatisme mental.</a:t>
            </a:r>
          </a:p>
          <a:p>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latin typeface="Times New Roman" pitchFamily="18" charset="0"/>
                <a:cs typeface="Times New Roman" pitchFamily="18" charset="0"/>
              </a:rPr>
              <a:t>les délires passionnels </a:t>
            </a:r>
            <a:r>
              <a:rPr lang="fr-FR" sz="2800" b="1" dirty="0" smtClean="0">
                <a:latin typeface="Times New Roman" pitchFamily="18" charset="0"/>
                <a:cs typeface="Times New Roman" pitchFamily="18" charset="0"/>
              </a:rPr>
              <a:t/>
            </a:r>
            <a:br>
              <a:rPr lang="fr-FR" sz="2800" b="1"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 les délires de relation des sensitifs (Kretschmer) »</a:t>
            </a:r>
            <a:endParaRPr lang="fr-FR" sz="2800" dirty="0"/>
          </a:p>
        </p:txBody>
      </p:sp>
      <p:sp>
        <p:nvSpPr>
          <p:cNvPr id="3" name="Espace réservé du contenu 2"/>
          <p:cNvSpPr>
            <a:spLocks noGrp="1"/>
          </p:cNvSpPr>
          <p:nvPr>
            <p:ph idx="1"/>
          </p:nvPr>
        </p:nvSpPr>
        <p:spPr/>
        <p:txBody>
          <a:bodyPr>
            <a:normAutofit fontScale="85000" lnSpcReduction="10000"/>
          </a:bodyPr>
          <a:lstStyle/>
          <a:p>
            <a:r>
              <a:rPr lang="fr-FR" dirty="0">
                <a:latin typeface="Times New Roman" pitchFamily="18" charset="0"/>
                <a:cs typeface="Times New Roman" pitchFamily="18" charset="0"/>
              </a:rPr>
              <a:t>Les sentiments et les idées délirantes sont suspendues à l’événement qui en constitues le centre (il s’agit en général d’un conflit professionnel ou de voisinage, voire d’une simple remarque ressentie comme vexatoire.</a:t>
            </a:r>
          </a:p>
          <a:p>
            <a:r>
              <a:rPr lang="fr-FR" dirty="0">
                <a:latin typeface="Times New Roman" pitchFamily="18" charset="0"/>
                <a:cs typeface="Times New Roman" pitchFamily="18" charset="0"/>
              </a:rPr>
              <a:t>L’évolution est lente, les délires sont peu extensifs.</a:t>
            </a:r>
          </a:p>
          <a:p>
            <a:r>
              <a:rPr lang="fr-FR" dirty="0">
                <a:latin typeface="Times New Roman" pitchFamily="18" charset="0"/>
                <a:cs typeface="Times New Roman" pitchFamily="18" charset="0"/>
              </a:rPr>
              <a:t>La complication dépressive est fréquente et peut donner lieu à des idées suicidaires lorsqu’une anxiété s’y ajoute, l’évolution se fait le plus souvent vers la résorption délirante, sous traitement la guérison est de règle.</a:t>
            </a:r>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u="sng" dirty="0">
                <a:latin typeface="Times New Roman" pitchFamily="18" charset="0"/>
                <a:cs typeface="Times New Roman" pitchFamily="18" charset="0"/>
              </a:rPr>
              <a:t>III-LA PSYCHOSE HALLUCINATOIRE CHRONIQUE (PHC</a:t>
            </a:r>
            <a:r>
              <a:rPr lang="fr-FR" sz="3200" u="sng" dirty="0">
                <a:latin typeface="Times New Roman" pitchFamily="18" charset="0"/>
                <a:cs typeface="Times New Roman" pitchFamily="18" charset="0"/>
              </a:rPr>
              <a:t>) </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340768"/>
            <a:ext cx="8229600" cy="5184576"/>
          </a:xfrm>
        </p:spPr>
        <p:txBody>
          <a:bodyPr>
            <a:normAutofit fontScale="92500" lnSpcReduction="20000"/>
          </a:bodyPr>
          <a:lstStyle/>
          <a:p>
            <a:pPr>
              <a:lnSpc>
                <a:spcPct val="120000"/>
              </a:lnSpc>
            </a:pPr>
            <a:r>
              <a:rPr lang="fr-FR" dirty="0">
                <a:latin typeface="Times New Roman" pitchFamily="18" charset="0"/>
                <a:cs typeface="Times New Roman" pitchFamily="18" charset="0"/>
              </a:rPr>
              <a:t>Ballet (1911) propose d’</a:t>
            </a:r>
            <a:r>
              <a:rPr lang="fr-FR" dirty="0" err="1">
                <a:latin typeface="Times New Roman" pitchFamily="18" charset="0"/>
                <a:cs typeface="Times New Roman" pitchFamily="18" charset="0"/>
              </a:rPr>
              <a:t>invidualiser</a:t>
            </a:r>
            <a:r>
              <a:rPr lang="fr-FR" dirty="0">
                <a:latin typeface="Times New Roman" pitchFamily="18" charset="0"/>
                <a:cs typeface="Times New Roman" pitchFamily="18" charset="0"/>
              </a:rPr>
              <a:t> la PHC du fait de la prévalence du mécanisme </a:t>
            </a:r>
            <a:r>
              <a:rPr lang="fr-FR" dirty="0" smtClean="0">
                <a:latin typeface="Times New Roman" pitchFamily="18" charset="0"/>
                <a:cs typeface="Times New Roman" pitchFamily="18" charset="0"/>
              </a:rPr>
              <a:t>hallucinatoire</a:t>
            </a:r>
          </a:p>
          <a:p>
            <a:pPr>
              <a:lnSpc>
                <a:spcPct val="120000"/>
              </a:lnSpc>
            </a:pPr>
            <a:r>
              <a:rPr lang="fr-FR" dirty="0">
                <a:latin typeface="Times New Roman" pitchFamily="18" charset="0"/>
                <a:cs typeface="Times New Roman" pitchFamily="18" charset="0"/>
              </a:rPr>
              <a:t>Le début </a:t>
            </a:r>
            <a:r>
              <a:rPr lang="fr-FR" dirty="0" smtClean="0">
                <a:latin typeface="Times New Roman" pitchFamily="18" charset="0"/>
                <a:cs typeface="Times New Roman" pitchFamily="18" charset="0"/>
              </a:rPr>
              <a:t>insidieux</a:t>
            </a:r>
            <a:endParaRPr lang="fr-FR" dirty="0">
              <a:latin typeface="Times New Roman" pitchFamily="18" charset="0"/>
              <a:cs typeface="Times New Roman" pitchFamily="18" charset="0"/>
            </a:endParaRPr>
          </a:p>
          <a:p>
            <a:pPr>
              <a:lnSpc>
                <a:spcPct val="120000"/>
              </a:lnSpc>
            </a:pPr>
            <a:r>
              <a:rPr lang="fr-FR" dirty="0">
                <a:latin typeface="Times New Roman" pitchFamily="18" charset="0"/>
                <a:cs typeface="Times New Roman" pitchFamily="18" charset="0"/>
              </a:rPr>
              <a:t>Il s’agit souvent d’un homme entre 30 et 40ans ou une femme de 50ans, chez qui on retrouve dans les mois précédent l’éclosion du délire : des difficultés professionnelles et économiques, perte d’emploi, un déménagement, un changement du statut martial, séparation, veuvage une affection somatique médicale ou chirurgicale.</a:t>
            </a:r>
          </a:p>
          <a:p>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PHC</a:t>
            </a:r>
            <a:endParaRPr lang="fr-FR" dirty="0"/>
          </a:p>
        </p:txBody>
      </p:sp>
      <p:sp>
        <p:nvSpPr>
          <p:cNvPr id="3" name="Espace réservé du contenu 2"/>
          <p:cNvSpPr>
            <a:spLocks noGrp="1"/>
          </p:cNvSpPr>
          <p:nvPr>
            <p:ph idx="1"/>
          </p:nvPr>
        </p:nvSpPr>
        <p:spPr>
          <a:xfrm>
            <a:off x="457200" y="1268760"/>
            <a:ext cx="8229600" cy="5184576"/>
          </a:xfrm>
        </p:spPr>
        <p:txBody>
          <a:bodyPr>
            <a:noAutofit/>
          </a:bodyPr>
          <a:lstStyle/>
          <a:p>
            <a:pPr lvl="0">
              <a:buNone/>
            </a:pPr>
            <a:r>
              <a:rPr lang="fr-FR" sz="2800"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Phase </a:t>
            </a:r>
            <a:r>
              <a:rPr lang="fr-FR" sz="2800" b="1" dirty="0" smtClean="0">
                <a:latin typeface="Times New Roman" pitchFamily="18" charset="0"/>
                <a:cs typeface="Times New Roman" pitchFamily="18" charset="0"/>
              </a:rPr>
              <a:t>d’éta</a:t>
            </a:r>
            <a:r>
              <a:rPr lang="fr-FR" sz="2800" dirty="0" smtClean="0">
                <a:latin typeface="Times New Roman" pitchFamily="18" charset="0"/>
                <a:cs typeface="Times New Roman" pitchFamily="18" charset="0"/>
              </a:rPr>
              <a:t>t :</a:t>
            </a:r>
          </a:p>
          <a:p>
            <a:pPr>
              <a:buNone/>
            </a:pPr>
            <a:r>
              <a:rPr lang="fr-FR" sz="2800" dirty="0" smtClean="0">
                <a:latin typeface="Times New Roman" pitchFamily="18" charset="0"/>
                <a:cs typeface="Times New Roman" pitchFamily="18" charset="0"/>
              </a:rPr>
              <a:t>	Hallucination </a:t>
            </a:r>
            <a:r>
              <a:rPr lang="fr-FR" sz="2800" dirty="0" smtClean="0">
                <a:latin typeface="Times New Roman" pitchFamily="18" charset="0"/>
                <a:cs typeface="Times New Roman" pitchFamily="18" charset="0"/>
              </a:rPr>
              <a:t>psychosensorielle+automatisme mental :</a:t>
            </a:r>
          </a:p>
          <a:p>
            <a:pPr>
              <a:buNone/>
            </a:pPr>
            <a:r>
              <a:rPr lang="fr-FR" sz="2800" dirty="0" smtClean="0">
                <a:latin typeface="Times New Roman" pitchFamily="18" charset="0"/>
                <a:cs typeface="Times New Roman" pitchFamily="18" charset="0"/>
              </a:rPr>
              <a:t>	</a:t>
            </a:r>
            <a:r>
              <a:rPr lang="fr-FR" sz="2800" b="1" u="sng" dirty="0" smtClean="0">
                <a:latin typeface="Times New Roman" pitchFamily="18" charset="0"/>
                <a:cs typeface="Times New Roman" pitchFamily="18" charset="0"/>
              </a:rPr>
              <a:t>Hallucination psychosensorielle</a:t>
            </a:r>
            <a:r>
              <a:rPr lang="fr-FR" sz="2800" dirty="0" smtClean="0">
                <a:latin typeface="Times New Roman" pitchFamily="18" charset="0"/>
                <a:cs typeface="Times New Roman" pitchFamily="18" charset="0"/>
              </a:rPr>
              <a:t> : constantes nécessaires au diagnostic, riche et multiple </a:t>
            </a:r>
            <a:r>
              <a:rPr lang="fr-FR" sz="2800" dirty="0" smtClean="0">
                <a:latin typeface="Times New Roman" pitchFamily="18" charset="0"/>
                <a:cs typeface="Times New Roman" pitchFamily="18" charset="0"/>
              </a:rPr>
              <a:t>:</a:t>
            </a:r>
          </a:p>
          <a:p>
            <a:pPr>
              <a:buNone/>
            </a:pPr>
            <a:r>
              <a:rPr lang="fr-FR" sz="2800"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Auditives élémentaires ou </a:t>
            </a:r>
            <a:r>
              <a:rPr lang="fr-FR" sz="2800" b="1" dirty="0" err="1" smtClean="0">
                <a:latin typeface="Times New Roman" pitchFamily="18" charset="0"/>
                <a:cs typeface="Times New Roman" pitchFamily="18" charset="0"/>
              </a:rPr>
              <a:t>acoustico</a:t>
            </a:r>
            <a:r>
              <a:rPr lang="fr-FR" sz="2800" b="1" dirty="0" smtClean="0">
                <a:latin typeface="Times New Roman" pitchFamily="18" charset="0"/>
                <a:cs typeface="Times New Roman" pitchFamily="18" charset="0"/>
              </a:rPr>
              <a:t>-verbales</a:t>
            </a:r>
            <a:r>
              <a:rPr lang="fr-FR" sz="2800" dirty="0" smtClean="0">
                <a:latin typeface="Times New Roman" pitchFamily="18" charset="0"/>
                <a:cs typeface="Times New Roman" pitchFamily="18" charset="0"/>
              </a:rPr>
              <a:t> : entraînant des conduites </a:t>
            </a:r>
            <a:r>
              <a:rPr lang="fr-FR" sz="2800" dirty="0" smtClean="0">
                <a:latin typeface="Times New Roman" pitchFamily="18" charset="0"/>
                <a:cs typeface="Times New Roman" pitchFamily="18" charset="0"/>
              </a:rPr>
              <a:t>de Défenses</a:t>
            </a:r>
            <a:r>
              <a:rPr lang="fr-FR" sz="2800" dirty="0" smtClean="0">
                <a:latin typeface="Times New Roman" pitchFamily="18" charset="0"/>
                <a:cs typeface="Times New Roman" pitchFamily="18" charset="0"/>
              </a:rPr>
              <a:t> : bouchons dans les oreilles, obturation des ouvertures de l’appartement, gaines isolantes autour des canalisations, radio TV en volume maximal.</a:t>
            </a:r>
          </a:p>
          <a:p>
            <a:pPr>
              <a:buNone/>
            </a:pP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PHC</a:t>
            </a:r>
            <a:endParaRPr lang="fr-FR" dirty="0"/>
          </a:p>
        </p:txBody>
      </p:sp>
      <p:sp>
        <p:nvSpPr>
          <p:cNvPr id="3" name="Espace réservé du contenu 2"/>
          <p:cNvSpPr>
            <a:spLocks noGrp="1"/>
          </p:cNvSpPr>
          <p:nvPr>
            <p:ph idx="1"/>
          </p:nvPr>
        </p:nvSpPr>
        <p:spPr>
          <a:xfrm>
            <a:off x="457200" y="1600200"/>
            <a:ext cx="8507288" cy="4525963"/>
          </a:xfrm>
        </p:spPr>
        <p:txBody>
          <a:bodyPr/>
          <a:lstStyle/>
          <a:p>
            <a:pPr>
              <a:buNone/>
            </a:pPr>
            <a:r>
              <a:rPr lang="fr-FR" dirty="0" smtClean="0">
                <a:latin typeface="Times New Roman" pitchFamily="18" charset="0"/>
                <a:cs typeface="Times New Roman" pitchFamily="18" charset="0"/>
              </a:rPr>
              <a:t>	- </a:t>
            </a:r>
            <a:r>
              <a:rPr lang="fr-FR" b="1" dirty="0" smtClean="0">
                <a:latin typeface="Times New Roman" pitchFamily="18" charset="0"/>
                <a:cs typeface="Times New Roman" pitchFamily="18" charset="0"/>
              </a:rPr>
              <a:t>Cénesthésiques </a:t>
            </a:r>
            <a:r>
              <a:rPr lang="fr-FR" b="1" dirty="0" smtClean="0">
                <a:latin typeface="Times New Roman" pitchFamily="18" charset="0"/>
                <a:cs typeface="Times New Roman" pitchFamily="18" charset="0"/>
              </a:rPr>
              <a:t>tactiles ou génitales</a:t>
            </a:r>
            <a:r>
              <a:rPr lang="fr-FR" dirty="0" smtClean="0">
                <a:latin typeface="Times New Roman" pitchFamily="18" charset="0"/>
                <a:cs typeface="Times New Roman" pitchFamily="18" charset="0"/>
              </a:rPr>
              <a:t> : ( brûlure, picotements, courants électriques, parasites ou insectes rampant sous la peau, frottements, manipulation des régions génito-urinaires, parfois sensation de pénétration de corps étranger dans le vagin.</a:t>
            </a:r>
          </a:p>
          <a:p>
            <a:pPr>
              <a:buNone/>
            </a:pPr>
            <a:r>
              <a:rPr lang="fr-FR" dirty="0" smtClean="0">
                <a:latin typeface="Times New Roman" pitchFamily="18" charset="0"/>
                <a:cs typeface="Times New Roman" pitchFamily="18" charset="0"/>
              </a:rPr>
              <a:t>	</a:t>
            </a:r>
            <a:r>
              <a:rPr lang="fr-FR" u="sng" dirty="0" smtClean="0">
                <a:latin typeface="Times New Roman" pitchFamily="18" charset="0"/>
                <a:cs typeface="Times New Roman" pitchFamily="18" charset="0"/>
              </a:rPr>
              <a:t>Conséquences</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lésions de grattage, lavage fréquent avec des produits toxiques</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Plan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marL="571500" lvl="0" indent="-571500">
              <a:buFont typeface="+mj-lt"/>
              <a:buAutoNum type="romanUcPeriod"/>
            </a:pPr>
            <a:r>
              <a:rPr lang="fr-FR" dirty="0" smtClean="0">
                <a:latin typeface="Times New Roman" pitchFamily="18" charset="0"/>
                <a:cs typeface="Times New Roman" pitchFamily="18" charset="0"/>
              </a:rPr>
              <a:t>GENERALITES</a:t>
            </a:r>
            <a:r>
              <a:rPr lang="fr-FR" dirty="0">
                <a:latin typeface="Times New Roman" pitchFamily="18" charset="0"/>
                <a:cs typeface="Times New Roman" pitchFamily="18" charset="0"/>
              </a:rPr>
              <a:t> </a:t>
            </a:r>
          </a:p>
          <a:p>
            <a:pPr marL="571500" lvl="0" indent="-571500">
              <a:buFont typeface="+mj-lt"/>
              <a:buAutoNum type="romanUcPeriod"/>
            </a:pPr>
            <a:r>
              <a:rPr lang="fr-FR" dirty="0">
                <a:latin typeface="Times New Roman" pitchFamily="18" charset="0"/>
                <a:cs typeface="Times New Roman" pitchFamily="18" charset="0"/>
              </a:rPr>
              <a:t>DELIRES PARANOIQUES</a:t>
            </a:r>
          </a:p>
          <a:p>
            <a:pPr marL="571500" lvl="0" indent="-571500">
              <a:buFont typeface="+mj-lt"/>
              <a:buAutoNum type="romanUcPeriod"/>
            </a:pPr>
            <a:r>
              <a:rPr lang="fr-FR" dirty="0">
                <a:latin typeface="Times New Roman" pitchFamily="18" charset="0"/>
                <a:cs typeface="Times New Roman" pitchFamily="18" charset="0"/>
              </a:rPr>
              <a:t>PSYCHOSE HALLUCINATOIRE CHRONIQUE (PHC)</a:t>
            </a:r>
          </a:p>
          <a:p>
            <a:pPr marL="571500" lvl="0" indent="-571500">
              <a:buFont typeface="+mj-lt"/>
              <a:buAutoNum type="romanUcPeriod"/>
            </a:pPr>
            <a:r>
              <a:rPr lang="fr-FR" dirty="0">
                <a:latin typeface="Times New Roman" pitchFamily="18" charset="0"/>
                <a:cs typeface="Times New Roman" pitchFamily="18" charset="0"/>
              </a:rPr>
              <a:t>PARAPHRENIE</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PHC</a:t>
            </a:r>
            <a:endParaRPr lang="fr-FR" dirty="0"/>
          </a:p>
        </p:txBody>
      </p:sp>
      <p:sp>
        <p:nvSpPr>
          <p:cNvPr id="3" name="Espace réservé du contenu 2"/>
          <p:cNvSpPr>
            <a:spLocks noGrp="1"/>
          </p:cNvSpPr>
          <p:nvPr>
            <p:ph idx="1"/>
          </p:nvPr>
        </p:nvSpPr>
        <p:spPr/>
        <p:txBody>
          <a:bodyPr/>
          <a:lstStyle/>
          <a:p>
            <a:pPr>
              <a:buNone/>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Psychomotrices</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déplacement de membre, soulèvement du corps, mouvements involontaires de la langue et des muscles de la face.</a:t>
            </a:r>
          </a:p>
          <a:p>
            <a:pPr>
              <a:buNone/>
            </a:pPr>
            <a:r>
              <a:rPr lang="fr-FR" dirty="0" smtClean="0">
                <a:latin typeface="Times New Roman" pitchFamily="18" charset="0"/>
                <a:cs typeface="Times New Roman" pitchFamily="18" charset="0"/>
              </a:rPr>
              <a:t>	-  </a:t>
            </a:r>
            <a:r>
              <a:rPr lang="fr-FR" b="1" dirty="0" smtClean="0">
                <a:latin typeface="Times New Roman" pitchFamily="18" charset="0"/>
                <a:cs typeface="Times New Roman" pitchFamily="18" charset="0"/>
              </a:rPr>
              <a:t>Gustatives et olfactives</a:t>
            </a:r>
            <a:r>
              <a:rPr lang="fr-FR" dirty="0" smtClean="0">
                <a:latin typeface="Times New Roman" pitchFamily="18" charset="0"/>
                <a:cs typeface="Times New Roman" pitchFamily="18" charset="0"/>
              </a:rPr>
              <a:t> : (urines, excréments, </a:t>
            </a:r>
            <a:r>
              <a:rPr lang="fr-FR" dirty="0" err="1" smtClean="0">
                <a:latin typeface="Times New Roman" pitchFamily="18" charset="0"/>
                <a:cs typeface="Times New Roman" pitchFamily="18" charset="0"/>
              </a:rPr>
              <a:t>oeufs</a:t>
            </a:r>
            <a:r>
              <a:rPr lang="fr-FR" dirty="0" smtClean="0">
                <a:latin typeface="Times New Roman" pitchFamily="18" charset="0"/>
                <a:cs typeface="Times New Roman" pitchFamily="18" charset="0"/>
              </a:rPr>
              <a:t> pourris, gaz ; essence, goût bizarre de l’alimentation.</a:t>
            </a:r>
          </a:p>
          <a:p>
            <a:pPr>
              <a:buNone/>
            </a:pPr>
            <a:r>
              <a:rPr lang="fr-FR" dirty="0" smtClean="0">
                <a:latin typeface="Times New Roman" pitchFamily="18" charset="0"/>
                <a:cs typeface="Times New Roman" pitchFamily="18" charset="0"/>
              </a:rPr>
              <a:t>	-  </a:t>
            </a:r>
            <a:r>
              <a:rPr lang="fr-FR" b="1" dirty="0" smtClean="0">
                <a:latin typeface="Times New Roman" pitchFamily="18" charset="0"/>
                <a:cs typeface="Times New Roman" pitchFamily="18" charset="0"/>
              </a:rPr>
              <a:t>Visuelles</a:t>
            </a:r>
            <a:r>
              <a:rPr lang="fr-FR" dirty="0" smtClean="0">
                <a:latin typeface="Times New Roman" pitchFamily="18" charset="0"/>
                <a:cs typeface="Times New Roman" pitchFamily="18" charset="0"/>
              </a:rPr>
              <a:t> : diable, fantôme …</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PHC</a:t>
            </a:r>
            <a:endParaRPr lang="fr-FR" dirty="0"/>
          </a:p>
        </p:txBody>
      </p:sp>
      <p:sp>
        <p:nvSpPr>
          <p:cNvPr id="3" name="Espace réservé du contenu 2"/>
          <p:cNvSpPr>
            <a:spLocks noGrp="1"/>
          </p:cNvSpPr>
          <p:nvPr>
            <p:ph idx="1"/>
          </p:nvPr>
        </p:nvSpPr>
        <p:spPr/>
        <p:txBody>
          <a:bodyPr/>
          <a:lstStyle/>
          <a:p>
            <a:pPr>
              <a:buNone/>
            </a:pPr>
            <a:r>
              <a:rPr lang="fr-FR" dirty="0" smtClean="0">
                <a:latin typeface="Times New Roman" pitchFamily="18" charset="0"/>
                <a:cs typeface="Times New Roman" pitchFamily="18" charset="0"/>
              </a:rPr>
              <a:t>	</a:t>
            </a:r>
            <a:r>
              <a:rPr lang="fr-FR" b="1" u="sng" dirty="0" smtClean="0">
                <a:latin typeface="Times New Roman" pitchFamily="18" charset="0"/>
                <a:cs typeface="Times New Roman" pitchFamily="18" charset="0"/>
              </a:rPr>
              <a:t>automatisme </a:t>
            </a:r>
            <a:r>
              <a:rPr lang="fr-FR" b="1" u="sng" dirty="0" smtClean="0">
                <a:latin typeface="Times New Roman" pitchFamily="18" charset="0"/>
                <a:cs typeface="Times New Roman" pitchFamily="18" charset="0"/>
              </a:rPr>
              <a:t>mental :</a:t>
            </a: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-Echo </a:t>
            </a:r>
            <a:r>
              <a:rPr lang="fr-FR" dirty="0" smtClean="0">
                <a:latin typeface="Times New Roman" pitchFamily="18" charset="0"/>
                <a:cs typeface="Times New Roman" pitchFamily="18" charset="0"/>
              </a:rPr>
              <a:t>de la pensée, de la lecture et de l’écriture.</a:t>
            </a:r>
          </a:p>
          <a:p>
            <a:pPr>
              <a:buNone/>
            </a:pPr>
            <a:r>
              <a:rPr lang="fr-FR" dirty="0" smtClean="0">
                <a:latin typeface="Times New Roman" pitchFamily="18" charset="0"/>
                <a:cs typeface="Times New Roman" pitchFamily="18" charset="0"/>
              </a:rPr>
              <a:t>	-Commentaire </a:t>
            </a:r>
            <a:r>
              <a:rPr lang="fr-FR" dirty="0" smtClean="0">
                <a:latin typeface="Times New Roman" pitchFamily="18" charset="0"/>
                <a:cs typeface="Times New Roman" pitchFamily="18" charset="0"/>
              </a:rPr>
              <a:t>des actes.</a:t>
            </a:r>
          </a:p>
          <a:p>
            <a:pPr>
              <a:buNone/>
            </a:pPr>
            <a:r>
              <a:rPr lang="fr-FR" dirty="0" smtClean="0">
                <a:latin typeface="Times New Roman" pitchFamily="18" charset="0"/>
                <a:cs typeface="Times New Roman" pitchFamily="18" charset="0"/>
              </a:rPr>
              <a:t>	-Vol </a:t>
            </a:r>
            <a:r>
              <a:rPr lang="fr-FR" dirty="0" smtClean="0">
                <a:latin typeface="Times New Roman" pitchFamily="18" charset="0"/>
                <a:cs typeface="Times New Roman" pitchFamily="18" charset="0"/>
              </a:rPr>
              <a:t>et </a:t>
            </a:r>
            <a:r>
              <a:rPr lang="fr-FR" dirty="0" err="1" smtClean="0">
                <a:latin typeface="Times New Roman" pitchFamily="18" charset="0"/>
                <a:cs typeface="Times New Roman" pitchFamily="18" charset="0"/>
              </a:rPr>
              <a:t>devinement</a:t>
            </a:r>
            <a:r>
              <a:rPr lang="fr-FR" dirty="0" smtClean="0">
                <a:latin typeface="Times New Roman" pitchFamily="18" charset="0"/>
                <a:cs typeface="Times New Roman" pitchFamily="18" charset="0"/>
              </a:rPr>
              <a:t> de la pensée.</a:t>
            </a:r>
          </a:p>
          <a:p>
            <a:pPr>
              <a:buNone/>
            </a:pPr>
            <a:r>
              <a:rPr lang="fr-FR" dirty="0" smtClean="0">
                <a:latin typeface="Times New Roman" pitchFamily="18" charset="0"/>
                <a:cs typeface="Times New Roman" pitchFamily="18" charset="0"/>
              </a:rPr>
              <a:t>	Les </a:t>
            </a:r>
            <a:r>
              <a:rPr lang="fr-FR" dirty="0" smtClean="0">
                <a:latin typeface="Times New Roman" pitchFamily="18" charset="0"/>
                <a:cs typeface="Times New Roman" pitchFamily="18" charset="0"/>
              </a:rPr>
              <a:t>thèmes sont nombreuse souvent : persécution rarement de grandeur</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PHC</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Évolution</a:t>
            </a:r>
            <a:r>
              <a:rPr lang="fr-FR" dirty="0" smtClean="0">
                <a:latin typeface="Times New Roman" pitchFamily="18" charset="0"/>
                <a:cs typeface="Times New Roman" pitchFamily="18" charset="0"/>
              </a:rPr>
              <a:t> :</a:t>
            </a: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Sous traitement : on assiste à l’extinction des phénomènes hallucinatoires, parfois le noyau délirant persiste(enkystement du délire) permettant une bonne adaptation socioprofessionnelle.</a:t>
            </a:r>
          </a:p>
          <a:p>
            <a:pPr>
              <a:buNone/>
            </a:pPr>
            <a:r>
              <a:rPr lang="fr-FR" dirty="0" smtClean="0">
                <a:latin typeface="Times New Roman" pitchFamily="18" charset="0"/>
                <a:cs typeface="Times New Roman" pitchFamily="18" charset="0"/>
              </a:rPr>
              <a:t>	- Sans traitement</a:t>
            </a:r>
            <a:r>
              <a:rPr lang="fr-FR" dirty="0" smtClean="0">
                <a:latin typeface="Times New Roman" pitchFamily="18" charset="0"/>
                <a:cs typeface="Times New Roman" pitchFamily="18" charset="0"/>
              </a:rPr>
              <a:t> : détérioration relationnelle importante pouvant être responsable d’un isolement social progressif</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latin typeface="Times New Roman" pitchFamily="18" charset="0"/>
                <a:cs typeface="Times New Roman" pitchFamily="18" charset="0"/>
              </a:rPr>
              <a:t>IV-PARAPHRENIE</a:t>
            </a:r>
            <a:r>
              <a:rPr lang="fr-FR" u="sng"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latin typeface="Times New Roman" pitchFamily="18" charset="0"/>
                <a:cs typeface="Times New Roman" pitchFamily="18" charset="0"/>
              </a:rPr>
              <a:t>	Affection </a:t>
            </a:r>
            <a:r>
              <a:rPr lang="fr-FR" dirty="0" smtClean="0">
                <a:latin typeface="Times New Roman" pitchFamily="18" charset="0"/>
                <a:cs typeface="Times New Roman" pitchFamily="18" charset="0"/>
              </a:rPr>
              <a:t>caractérisée par un délire à mécanisme </a:t>
            </a:r>
            <a:r>
              <a:rPr lang="fr-FR" b="1" dirty="0" smtClean="0">
                <a:latin typeface="Times New Roman" pitchFamily="18" charset="0"/>
                <a:cs typeface="Times New Roman" pitchFamily="18" charset="0"/>
              </a:rPr>
              <a:t>imaginatif </a:t>
            </a:r>
            <a:r>
              <a:rPr lang="fr-FR" dirty="0" smtClean="0">
                <a:latin typeface="Times New Roman" pitchFamily="18" charset="0"/>
                <a:cs typeface="Times New Roman" pitchFamily="18" charset="0"/>
              </a:rPr>
              <a:t>prévalent, le délire prend alors l’aspect d’un délire fantastique évoluant parallèlement à une bonne adaptation sociale.</a:t>
            </a: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le début est soit brutal, soit progressif sur des années.</a:t>
            </a: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le mécanisme est imaginatif, parfois des éléments hallucinatoires viennent également alimenter le délire.</a:t>
            </a:r>
          </a:p>
          <a:p>
            <a:pPr lvl="1">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les thèmes sont : délire fantastique, filiation imaginaire, métamorphose et transformation</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latin typeface="Times New Roman" pitchFamily="18" charset="0"/>
                <a:cs typeface="Times New Roman" pitchFamily="18" charset="0"/>
              </a:rPr>
              <a:t>PARAPHRENIE</a:t>
            </a:r>
            <a:endParaRPr lang="fr-FR" dirty="0"/>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		Paraphrénie confabulante</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ou </a:t>
            </a:r>
            <a:r>
              <a:rPr lang="fr-FR" dirty="0" smtClean="0">
                <a:latin typeface="Times New Roman" pitchFamily="18" charset="0"/>
                <a:cs typeface="Times New Roman" pitchFamily="18" charset="0"/>
              </a:rPr>
              <a:t>délire d’imagination, la fabulation s’enrichie de films, de lecture, d’actualité, et les idées de grandeurs font référence à un thème central : filiation royale, héritage fabuleux.</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latin typeface="Times New Roman" pitchFamily="18" charset="0"/>
                <a:cs typeface="Times New Roman" pitchFamily="18" charset="0"/>
              </a:rPr>
              <a:t>PARAPHRENIE</a:t>
            </a:r>
            <a:endParaRPr lang="fr-FR" dirty="0"/>
          </a:p>
        </p:txBody>
      </p:sp>
      <p:sp>
        <p:nvSpPr>
          <p:cNvPr id="3" name="Espace réservé du contenu 2"/>
          <p:cNvSpPr>
            <a:spLocks noGrp="1"/>
          </p:cNvSpPr>
          <p:nvPr>
            <p:ph idx="1"/>
          </p:nvPr>
        </p:nvSpPr>
        <p:spPr>
          <a:xfrm>
            <a:off x="457200" y="1600200"/>
            <a:ext cx="8229600" cy="4853136"/>
          </a:xfrm>
        </p:spPr>
        <p:txBody>
          <a:bodyPr>
            <a:normAutofit fontScale="92500" lnSpcReduction="20000"/>
          </a:bodyPr>
          <a:lstStyle/>
          <a:p>
            <a:pPr algn="ctr">
              <a:buNone/>
            </a:pPr>
            <a:r>
              <a:rPr lang="fr-FR" b="1" dirty="0" smtClean="0">
                <a:latin typeface="Times New Roman" pitchFamily="18" charset="0"/>
                <a:cs typeface="Times New Roman" pitchFamily="18" charset="0"/>
              </a:rPr>
              <a:t>Paraphrénie </a:t>
            </a:r>
            <a:r>
              <a:rPr lang="fr-FR" b="1" dirty="0" smtClean="0">
                <a:latin typeface="Times New Roman" pitchFamily="18" charset="0"/>
                <a:cs typeface="Times New Roman" pitchFamily="18" charset="0"/>
              </a:rPr>
              <a:t>fantastique</a:t>
            </a:r>
            <a:r>
              <a:rPr lang="fr-FR" dirty="0" smtClean="0">
                <a:latin typeface="Times New Roman" pitchFamily="18" charset="0"/>
                <a:cs typeface="Times New Roman" pitchFamily="18" charset="0"/>
              </a:rPr>
              <a:t> : </a:t>
            </a: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qui </a:t>
            </a:r>
            <a:r>
              <a:rPr lang="fr-FR" dirty="0" smtClean="0">
                <a:latin typeface="Times New Roman" pitchFamily="18" charset="0"/>
                <a:cs typeface="Times New Roman" pitchFamily="18" charset="0"/>
              </a:rPr>
              <a:t>donne lieu à une fantastique production délirante avec exaltation de l’humeur, le discours emporté par une imagination débordante et une inspiration sans fin, se perd dans les fantasmes de toute puissance à l’échelle cosmique, des grossesses par milliers, une vie de milliers d’années, fortunes colossales, familiarité avec tous les prophètes et avec Dieu.</a:t>
            </a:r>
          </a:p>
          <a:p>
            <a:r>
              <a:rPr lang="fr-FR" dirty="0" smtClean="0">
                <a:latin typeface="Times New Roman" pitchFamily="18" charset="0"/>
                <a:cs typeface="Times New Roman" pitchFamily="18" charset="0"/>
              </a:rPr>
              <a:t>Cette toute puissance mégalomaniaque peut s’exprimer par la peinture, le dessin, la chanson et l’écriture.</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latin typeface="Times New Roman" pitchFamily="18" charset="0"/>
                <a:cs typeface="Times New Roman" pitchFamily="18" charset="0"/>
              </a:rPr>
              <a:t>PARAPHRENIE</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b="1" dirty="0" smtClean="0">
                <a:latin typeface="Times New Roman" pitchFamily="18" charset="0"/>
                <a:cs typeface="Times New Roman" pitchFamily="18" charset="0"/>
              </a:rPr>
              <a:t>	Evolution</a:t>
            </a:r>
            <a:r>
              <a:rPr lang="fr-FR" b="1" dirty="0" smtClean="0">
                <a:latin typeface="Times New Roman" pitchFamily="18" charset="0"/>
                <a:cs typeface="Times New Roman" pitchFamily="18" charset="0"/>
              </a:rPr>
              <a:t> :</a:t>
            </a:r>
          </a:p>
          <a:p>
            <a:pPr>
              <a:buNone/>
            </a:pPr>
            <a:r>
              <a:rPr lang="fr-FR" dirty="0" smtClean="0">
                <a:latin typeface="Times New Roman" pitchFamily="18" charset="0"/>
                <a:cs typeface="Times New Roman" pitchFamily="18" charset="0"/>
              </a:rPr>
              <a:t>	- Certains </a:t>
            </a:r>
            <a:r>
              <a:rPr lang="fr-FR" dirty="0" smtClean="0">
                <a:latin typeface="Times New Roman" pitchFamily="18" charset="0"/>
                <a:cs typeface="Times New Roman" pitchFamily="18" charset="0"/>
              </a:rPr>
              <a:t>délires ont tendance à progresser autour des thèmes </a:t>
            </a:r>
            <a:r>
              <a:rPr lang="fr-FR" dirty="0" smtClean="0">
                <a:latin typeface="Times New Roman" pitchFamily="18" charset="0"/>
                <a:cs typeface="Times New Roman" pitchFamily="18" charset="0"/>
              </a:rPr>
              <a:t>prévalent, </a:t>
            </a:r>
            <a:r>
              <a:rPr lang="fr-FR" dirty="0" smtClean="0">
                <a:latin typeface="Times New Roman" pitchFamily="18" charset="0"/>
                <a:cs typeface="Times New Roman" pitchFamily="18" charset="0"/>
              </a:rPr>
              <a:t>ils</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s’appauvrissent avec le temps, permettant parfois au patient de prendre une</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certaine distance</a:t>
            </a:r>
            <a:r>
              <a:rPr lang="fr-FR" dirty="0" smtClean="0">
                <a:latin typeface="Times New Roman" pitchFamily="18" charset="0"/>
                <a:cs typeface="Times New Roman" pitchFamily="18" charset="0"/>
              </a:rPr>
              <a:t>.</a:t>
            </a:r>
            <a:endParaRPr lang="fr-FR" b="1"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D’autres évoluant vers la dissociation schizophrénique.</a:t>
            </a:r>
          </a:p>
          <a:p>
            <a:pPr>
              <a:buNone/>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Ces </a:t>
            </a:r>
            <a:r>
              <a:rPr lang="fr-FR" dirty="0" smtClean="0">
                <a:latin typeface="Times New Roman" pitchFamily="18" charset="0"/>
                <a:cs typeface="Times New Roman" pitchFamily="18" charset="0"/>
              </a:rPr>
              <a:t>délires semblent peu sensibles aux traitements neuroleptiques ainsi qu’à l’abord psychothérapique</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latin typeface="Times New Roman" pitchFamily="18" charset="0"/>
                <a:cs typeface="Times New Roman" pitchFamily="18" charset="0"/>
              </a:rPr>
              <a:t>TRAITEMENT </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lnSpcReduction="10000"/>
          </a:bodyPr>
          <a:lstStyle/>
          <a:p>
            <a:r>
              <a:rPr lang="fr-FR" dirty="0" smtClean="0">
                <a:latin typeface="Times New Roman" pitchFamily="18" charset="0"/>
                <a:cs typeface="Times New Roman" pitchFamily="18" charset="0"/>
              </a:rPr>
              <a:t>Si </a:t>
            </a:r>
            <a:r>
              <a:rPr lang="fr-FR" dirty="0" smtClean="0">
                <a:latin typeface="Times New Roman" pitchFamily="18" charset="0"/>
                <a:cs typeface="Times New Roman" pitchFamily="18" charset="0"/>
              </a:rPr>
              <a:t>la chimiothérapie constitue le traitement essentiel permettant l’abord psychothérapique, plusieurs mesures familiales, sociales et institutionnelles sont nécessaire à la prise en charge du délirant chronique.</a:t>
            </a:r>
          </a:p>
          <a:p>
            <a:r>
              <a:rPr lang="fr-FR" dirty="0" smtClean="0">
                <a:latin typeface="Times New Roman" pitchFamily="18" charset="0"/>
                <a:cs typeface="Times New Roman" pitchFamily="18" charset="0"/>
              </a:rPr>
              <a:t>L’exaltation, la </a:t>
            </a:r>
            <a:r>
              <a:rPr lang="fr-FR" dirty="0" err="1" smtClean="0">
                <a:latin typeface="Times New Roman" pitchFamily="18" charset="0"/>
                <a:cs typeface="Times New Roman" pitchFamily="18" charset="0"/>
              </a:rPr>
              <a:t>sthénicité</a:t>
            </a:r>
            <a:r>
              <a:rPr lang="fr-FR" dirty="0" smtClean="0">
                <a:latin typeface="Times New Roman" pitchFamily="18" charset="0"/>
                <a:cs typeface="Times New Roman" pitchFamily="18" charset="0"/>
              </a:rPr>
              <a:t>, les passages aux actes posent toujours le problème du moment ou l’internement psychiatrique devient nécessaire.</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TRAITEMENT </a:t>
            </a:r>
            <a:endParaRPr lang="fr-FR" dirty="0"/>
          </a:p>
        </p:txBody>
      </p:sp>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L’hospitalisation d’un patient souffrant d’idées délirantes chroniques de persécution pose de nombreux problèmes sur le plan thérapeutique car elle accentue le sentiment de persécution et peut aggraver les comportements de revendication, c'est-à-dire à réclamer une réparation disproportionnée d’un préjudice </a:t>
            </a:r>
            <a:r>
              <a:rPr lang="fr-FR" dirty="0" smtClean="0">
                <a:latin typeface="Times New Roman" pitchFamily="18" charset="0"/>
                <a:cs typeface="Times New Roman" pitchFamily="18" charset="0"/>
              </a:rPr>
              <a:t>délirant</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TRAITEMENT </a:t>
            </a:r>
            <a:endParaRPr lang="fr-FR" dirty="0"/>
          </a:p>
        </p:txBody>
      </p:sp>
      <p:sp>
        <p:nvSpPr>
          <p:cNvPr id="3" name="Espace réservé du contenu 2"/>
          <p:cNvSpPr>
            <a:spLocks noGrp="1"/>
          </p:cNvSpPr>
          <p:nvPr>
            <p:ph idx="1"/>
          </p:nvPr>
        </p:nvSpPr>
        <p:spPr>
          <a:xfrm>
            <a:off x="457200" y="1268760"/>
            <a:ext cx="8229600" cy="5328592"/>
          </a:xfrm>
        </p:spPr>
        <p:txBody>
          <a:bodyPr>
            <a:normAutofit fontScale="47500" lnSpcReduction="20000"/>
          </a:bodyPr>
          <a:lstStyle/>
          <a:p>
            <a:pPr>
              <a:buNone/>
            </a:pPr>
            <a:r>
              <a:rPr lang="fr-FR" b="1" dirty="0" smtClean="0">
                <a:latin typeface="Times New Roman" pitchFamily="18" charset="0"/>
                <a:cs typeface="Times New Roman" pitchFamily="18" charset="0"/>
              </a:rPr>
              <a:t>	</a:t>
            </a:r>
            <a:r>
              <a:rPr lang="fr-FR" sz="5900" b="1" dirty="0" smtClean="0">
                <a:latin typeface="Times New Roman" pitchFamily="18" charset="0"/>
                <a:cs typeface="Times New Roman" pitchFamily="18" charset="0"/>
              </a:rPr>
              <a:t>Chimiothérapie</a:t>
            </a:r>
            <a:r>
              <a:rPr lang="fr-FR" sz="5900" b="1" dirty="0" smtClean="0">
                <a:latin typeface="Times New Roman" pitchFamily="18" charset="0"/>
                <a:cs typeface="Times New Roman" pitchFamily="18" charset="0"/>
              </a:rPr>
              <a:t> :</a:t>
            </a:r>
            <a:endParaRPr lang="fr-FR" sz="4000" b="1" dirty="0" smtClean="0">
              <a:latin typeface="Times New Roman" pitchFamily="18" charset="0"/>
              <a:cs typeface="Times New Roman" pitchFamily="18" charset="0"/>
            </a:endParaRPr>
          </a:p>
          <a:p>
            <a:pPr>
              <a:lnSpc>
                <a:spcPct val="120000"/>
              </a:lnSpc>
              <a:buNone/>
            </a:pPr>
            <a:r>
              <a:rPr lang="fr-FR" sz="4000" dirty="0" smtClean="0">
                <a:latin typeface="Times New Roman" pitchFamily="18" charset="0"/>
                <a:cs typeface="Times New Roman" pitchFamily="18" charset="0"/>
              </a:rPr>
              <a:t>	</a:t>
            </a:r>
            <a:r>
              <a:rPr lang="fr-FR" sz="5100" dirty="0" smtClean="0">
                <a:latin typeface="Times New Roman" pitchFamily="18" charset="0"/>
                <a:cs typeface="Times New Roman" pitchFamily="18" charset="0"/>
              </a:rPr>
              <a:t>Tant </a:t>
            </a:r>
            <a:r>
              <a:rPr lang="fr-FR" sz="5100" dirty="0" smtClean="0">
                <a:latin typeface="Times New Roman" pitchFamily="18" charset="0"/>
                <a:cs typeface="Times New Roman" pitchFamily="18" charset="0"/>
              </a:rPr>
              <a:t>que le paranoïaque délirant n’est pas dangereux on peut essayer de le persuader de prendre le traitement en ambulatoire.</a:t>
            </a:r>
          </a:p>
          <a:p>
            <a:pPr>
              <a:lnSpc>
                <a:spcPct val="120000"/>
              </a:lnSpc>
              <a:buNone/>
            </a:pPr>
            <a:r>
              <a:rPr lang="fr-FR" sz="5100" dirty="0" smtClean="0">
                <a:latin typeface="Times New Roman" pitchFamily="18" charset="0"/>
                <a:cs typeface="Times New Roman" pitchFamily="18" charset="0"/>
              </a:rPr>
              <a:t>	 -</a:t>
            </a:r>
            <a:r>
              <a:rPr lang="fr-FR" sz="5100" dirty="0" smtClean="0">
                <a:latin typeface="Times New Roman" pitchFamily="18" charset="0"/>
                <a:cs typeface="Times New Roman" pitchFamily="18" charset="0"/>
              </a:rPr>
              <a:t>Le recours au </a:t>
            </a:r>
            <a:r>
              <a:rPr lang="fr-FR" sz="5100" b="1" dirty="0" smtClean="0">
                <a:latin typeface="Times New Roman" pitchFamily="18" charset="0"/>
                <a:cs typeface="Times New Roman" pitchFamily="18" charset="0"/>
              </a:rPr>
              <a:t>traitement</a:t>
            </a:r>
            <a:r>
              <a:rPr lang="fr-FR" sz="5100" dirty="0" smtClean="0">
                <a:latin typeface="Times New Roman" pitchFamily="18" charset="0"/>
                <a:cs typeface="Times New Roman" pitchFamily="18" charset="0"/>
              </a:rPr>
              <a:t> </a:t>
            </a:r>
            <a:r>
              <a:rPr lang="fr-FR" sz="5100" b="1" dirty="0" smtClean="0">
                <a:latin typeface="Times New Roman" pitchFamily="18" charset="0"/>
                <a:cs typeface="Times New Roman" pitchFamily="18" charset="0"/>
              </a:rPr>
              <a:t>antipsychotique</a:t>
            </a:r>
            <a:r>
              <a:rPr lang="fr-FR" sz="5100" dirty="0" smtClean="0">
                <a:latin typeface="Times New Roman" pitchFamily="18" charset="0"/>
                <a:cs typeface="Times New Roman" pitchFamily="18" charset="0"/>
              </a:rPr>
              <a:t> est </a:t>
            </a:r>
            <a:r>
              <a:rPr lang="fr-FR" sz="5100" dirty="0" smtClean="0">
                <a:latin typeface="Times New Roman" pitchFamily="18" charset="0"/>
                <a:cs typeface="Times New Roman" pitchFamily="18" charset="0"/>
              </a:rPr>
              <a:t>recommandé. </a:t>
            </a:r>
            <a:r>
              <a:rPr lang="fr-FR" sz="5100" dirty="0" smtClean="0">
                <a:latin typeface="Times New Roman" pitchFamily="18" charset="0"/>
                <a:cs typeface="Times New Roman" pitchFamily="18" charset="0"/>
              </a:rPr>
              <a:t>Les mêmes précautions d'emploi que chez les patients souffrant de schizophrénie sont nécessaires. </a:t>
            </a:r>
            <a:endParaRPr lang="fr-FR" sz="5100" dirty="0" smtClean="0">
              <a:latin typeface="Times New Roman" pitchFamily="18" charset="0"/>
              <a:cs typeface="Times New Roman" pitchFamily="18" charset="0"/>
            </a:endParaRPr>
          </a:p>
          <a:p>
            <a:pPr>
              <a:lnSpc>
                <a:spcPct val="120000"/>
              </a:lnSpc>
              <a:buNone/>
            </a:pPr>
            <a:r>
              <a:rPr lang="fr-FR" sz="5100" dirty="0" smtClean="0">
                <a:latin typeface="Times New Roman" pitchFamily="18" charset="0"/>
                <a:cs typeface="Times New Roman" pitchFamily="18" charset="0"/>
              </a:rPr>
              <a:t>	</a:t>
            </a:r>
            <a:r>
              <a:rPr lang="fr-FR" sz="5100" dirty="0" smtClean="0">
                <a:latin typeface="Times New Roman" pitchFamily="18" charset="0"/>
                <a:cs typeface="Times New Roman" pitchFamily="18" charset="0"/>
              </a:rPr>
              <a:t>De </a:t>
            </a:r>
            <a:r>
              <a:rPr lang="fr-FR" sz="5100" dirty="0" smtClean="0">
                <a:latin typeface="Times New Roman" pitchFamily="18" charset="0"/>
                <a:cs typeface="Times New Roman" pitchFamily="18" charset="0"/>
              </a:rPr>
              <a:t>faibles posologies au début de traitement sont le plus souvent recommandées du fait de la grande sensibilité de ces patients aux effets secondaires des médicaments antipsychotiques (syndrome extrapyramidal</a:t>
            </a:r>
            <a:r>
              <a:rPr lang="fr-FR" sz="5100" dirty="0" smtClean="0">
                <a:latin typeface="Times New Roman" pitchFamily="18" charset="0"/>
                <a:cs typeface="Times New Roman" pitchFamily="18" charset="0"/>
              </a:rPr>
              <a:t>).</a:t>
            </a:r>
          </a:p>
          <a:p>
            <a:pPr>
              <a:buNone/>
            </a:pPr>
            <a:r>
              <a:rPr lang="fr-FR" sz="4000" dirty="0" smtClean="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Times New Roman" pitchFamily="18" charset="0"/>
                <a:cs typeface="Times New Roman" pitchFamily="18" charset="0"/>
              </a:rPr>
              <a:t>I/  GENERALITES</a:t>
            </a:r>
            <a:r>
              <a:rPr lang="fr-FR" dirty="0">
                <a:latin typeface="Times New Roman" pitchFamily="18" charset="0"/>
                <a:cs typeface="Times New Roman" pitchFamily="18" charset="0"/>
              </a:rPr>
              <a:t> </a:t>
            </a:r>
          </a:p>
        </p:txBody>
      </p:sp>
      <p:sp>
        <p:nvSpPr>
          <p:cNvPr id="3" name="Espace réservé du contenu 2"/>
          <p:cNvSpPr>
            <a:spLocks noGrp="1"/>
          </p:cNvSpPr>
          <p:nvPr>
            <p:ph idx="1"/>
          </p:nvPr>
        </p:nvSpPr>
        <p:spPr/>
        <p:txBody>
          <a:bodyPr/>
          <a:lstStyle/>
          <a:p>
            <a:pPr>
              <a:buNone/>
            </a:pPr>
            <a:r>
              <a:rPr lang="fr-FR" dirty="0" smtClean="0"/>
              <a:t>	 </a:t>
            </a:r>
            <a:r>
              <a:rPr lang="fr-FR" dirty="0"/>
              <a:t>On entend par syndrome délirant chronique, les états délirants au long court qui se différencient des schizophrénies par l’absence </a:t>
            </a:r>
            <a:r>
              <a:rPr lang="fr-FR" dirty="0" smtClean="0"/>
              <a:t>du</a:t>
            </a:r>
          </a:p>
          <a:p>
            <a:pPr>
              <a:buFont typeface="Wingdings" pitchFamily="2" charset="2"/>
              <a:buChar char="Ø"/>
            </a:pPr>
            <a:r>
              <a:rPr lang="fr-FR" dirty="0" smtClean="0"/>
              <a:t> </a:t>
            </a:r>
            <a:r>
              <a:rPr lang="fr-FR" dirty="0"/>
              <a:t>syndrome dissociatif </a:t>
            </a:r>
            <a:endParaRPr lang="fr-FR" dirty="0" smtClean="0"/>
          </a:p>
          <a:p>
            <a:pPr>
              <a:buFont typeface="Wingdings" pitchFamily="2" charset="2"/>
              <a:buChar char="Ø"/>
            </a:pPr>
            <a:r>
              <a:rPr lang="fr-FR" dirty="0" smtClean="0"/>
              <a:t>détérioration </a:t>
            </a:r>
            <a:r>
              <a:rPr lang="fr-FR" dirty="0"/>
              <a:t>intellectuelle.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TRAITEMENT</a:t>
            </a:r>
            <a:endParaRPr lang="fr-FR" dirty="0"/>
          </a:p>
        </p:txBody>
      </p:sp>
      <p:sp>
        <p:nvSpPr>
          <p:cNvPr id="3" name="Espace réservé du contenu 2"/>
          <p:cNvSpPr>
            <a:spLocks noGrp="1"/>
          </p:cNvSpPr>
          <p:nvPr>
            <p:ph idx="1"/>
          </p:nvPr>
        </p:nvSpPr>
        <p:spPr>
          <a:xfrm>
            <a:off x="0" y="1600200"/>
            <a:ext cx="8820472" cy="4525963"/>
          </a:xfrm>
        </p:spPr>
        <p:txBody>
          <a:bodyPr>
            <a:normAutofit fontScale="92500" lnSpcReduction="20000"/>
          </a:bodyPr>
          <a:lstStyle/>
          <a:p>
            <a:pPr>
              <a:lnSpc>
                <a:spcPct val="150000"/>
              </a:lnSpc>
              <a:buNone/>
            </a:pPr>
            <a:r>
              <a:rPr lang="fr-FR" dirty="0" smtClean="0">
                <a:latin typeface="Times New Roman" pitchFamily="18" charset="0"/>
                <a:cs typeface="Times New Roman" pitchFamily="18" charset="0"/>
              </a:rPr>
              <a:t>	- </a:t>
            </a:r>
            <a:r>
              <a:rPr lang="fr-FR" dirty="0" smtClean="0">
                <a:latin typeface="Times New Roman" pitchFamily="18" charset="0"/>
                <a:cs typeface="Times New Roman" pitchFamily="18" charset="0"/>
              </a:rPr>
              <a:t>Les médicaments antipsychotiques atténuent les convictions délirantes, atténuent l'angoisse et réduisent l'agressivité du </a:t>
            </a:r>
            <a:r>
              <a:rPr lang="fr-FR" dirty="0" smtClean="0">
                <a:latin typeface="Times New Roman" pitchFamily="18" charset="0"/>
                <a:cs typeface="Times New Roman" pitchFamily="18" charset="0"/>
              </a:rPr>
              <a:t>patient</a:t>
            </a:r>
          </a:p>
          <a:p>
            <a:pPr>
              <a:lnSpc>
                <a:spcPct val="150000"/>
              </a:lnSpc>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t>
            </a:r>
            <a:r>
              <a:rPr lang="fr-FR" dirty="0" smtClean="0"/>
              <a:t> </a:t>
            </a:r>
            <a:r>
              <a:rPr lang="fr-FR" dirty="0" smtClean="0">
                <a:latin typeface="Times New Roman" pitchFamily="18" charset="0"/>
                <a:cs typeface="Times New Roman" pitchFamily="18" charset="0"/>
              </a:rPr>
              <a:t>L’association à </a:t>
            </a:r>
            <a:r>
              <a:rPr lang="fr-FR" dirty="0" smtClean="0">
                <a:latin typeface="Times New Roman" pitchFamily="18" charset="0"/>
                <a:cs typeface="Times New Roman" pitchFamily="18" charset="0"/>
              </a:rPr>
              <a:t>un traitement</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antidépresseur</a:t>
            </a:r>
            <a:r>
              <a:rPr lang="fr-FR" dirty="0" smtClean="0">
                <a:latin typeface="Times New Roman" pitchFamily="18" charset="0"/>
                <a:cs typeface="Times New Roman" pitchFamily="18" charset="0"/>
              </a:rPr>
              <a:t> est parfois nécessaire dans les idées délirantes chroniques en cas d’épisode dépressif caractérisé </a:t>
            </a:r>
            <a:r>
              <a:rPr lang="fr-FR" dirty="0" smtClean="0">
                <a:latin typeface="Times New Roman" pitchFamily="18" charset="0"/>
                <a:cs typeface="Times New Roman" pitchFamily="18" charset="0"/>
              </a:rPr>
              <a:t>associé ou dans </a:t>
            </a:r>
            <a:r>
              <a:rPr lang="fr-FR" dirty="0" smtClean="0">
                <a:latin typeface="Times New Roman" pitchFamily="18" charset="0"/>
                <a:cs typeface="Times New Roman" pitchFamily="18" charset="0"/>
              </a:rPr>
              <a:t>les délires sensitifs</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TRAITEMENT</a:t>
            </a:r>
            <a:endParaRPr lang="fr-FR" dirty="0"/>
          </a:p>
        </p:txBody>
      </p:sp>
      <p:sp>
        <p:nvSpPr>
          <p:cNvPr id="3" name="Espace réservé du contenu 2"/>
          <p:cNvSpPr>
            <a:spLocks noGrp="1"/>
          </p:cNvSpPr>
          <p:nvPr>
            <p:ph idx="1"/>
          </p:nvPr>
        </p:nvSpPr>
        <p:spPr/>
        <p:txBody>
          <a:bodyPr/>
          <a:lstStyle/>
          <a:p>
            <a:r>
              <a:rPr lang="fr-FR" dirty="0" smtClean="0">
                <a:latin typeface="Times New Roman" pitchFamily="18" charset="0"/>
                <a:cs typeface="Times New Roman" pitchFamily="18" charset="0"/>
              </a:rPr>
              <a:t>L'essentiel d'une psychothérapie efficace est l'établissement d'un rapport de confiance entre le patient et le thérapeute. </a:t>
            </a: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La </a:t>
            </a:r>
            <a:r>
              <a:rPr lang="fr-FR" dirty="0" smtClean="0">
                <a:latin typeface="Times New Roman" pitchFamily="18" charset="0"/>
                <a:cs typeface="Times New Roman" pitchFamily="18" charset="0"/>
              </a:rPr>
              <a:t>thérapie individuelle semble plus efficace que la thérapie de groupe. </a:t>
            </a: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Les </a:t>
            </a:r>
            <a:r>
              <a:rPr lang="fr-FR" dirty="0" smtClean="0">
                <a:latin typeface="Times New Roman" pitchFamily="18" charset="0"/>
                <a:cs typeface="Times New Roman" pitchFamily="18" charset="0"/>
              </a:rPr>
              <a:t>thérapies de soutien, comportementale ou cognitive, ainsi que la thérapie d’acceptation et d’engagement peuvent être proposées</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Conclusion</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fontScale="92500"/>
          </a:bodyPr>
          <a:lstStyle/>
          <a:p>
            <a:r>
              <a:rPr lang="fr-FR" dirty="0" smtClean="0">
                <a:latin typeface="Times New Roman" pitchFamily="18" charset="0"/>
                <a:cs typeface="Times New Roman" pitchFamily="18" charset="0"/>
              </a:rPr>
              <a:t>Les délires chroniques sont des affections difficiles à diagnostiquer et à traiter</a:t>
            </a:r>
          </a:p>
          <a:p>
            <a:r>
              <a:rPr lang="fr-FR" dirty="0" smtClean="0">
                <a:latin typeface="Times New Roman" pitchFamily="18" charset="0"/>
                <a:cs typeface="Times New Roman" pitchFamily="18" charset="0"/>
              </a:rPr>
              <a:t>Le traitement repose sur l’utilisation des différentes structures de soins selon la situation (hospitalisation en psychiatrie, consultation et soins ambulatoires), d’un traitement antipsychotique et de la psychothérapie dont l’objectif essentiel est l'établissement d'un rapport de confiance entre le patient et le thérapeute</a:t>
            </a:r>
            <a:endParaRPr lang="fr-FR"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smtClean="0"/>
              <a:t>	</a:t>
            </a:r>
          </a:p>
          <a:p>
            <a:pPr>
              <a:buNone/>
            </a:pPr>
            <a:endParaRPr lang="fr-FR" dirty="0" smtClean="0"/>
          </a:p>
          <a:p>
            <a:pPr algn="ctr">
              <a:buNone/>
            </a:pPr>
            <a:r>
              <a:rPr lang="fr-FR" sz="4000" smtClean="0">
                <a:latin typeface="Jokerman" pitchFamily="82" charset="0"/>
              </a:rPr>
              <a:t>MERCI </a:t>
            </a:r>
            <a:r>
              <a:rPr lang="fr-FR" sz="4000" dirty="0" smtClean="0">
                <a:latin typeface="Jokerman" pitchFamily="82" charset="0"/>
              </a:rPr>
              <a:t>POUR </a:t>
            </a:r>
          </a:p>
          <a:p>
            <a:pPr algn="ctr">
              <a:buNone/>
            </a:pPr>
            <a:r>
              <a:rPr lang="fr-FR" sz="4000" dirty="0" smtClean="0">
                <a:latin typeface="Jokerman" pitchFamily="82" charset="0"/>
              </a:rPr>
              <a:t>VOTRE ATTENTION</a:t>
            </a:r>
            <a:endParaRPr lang="fr-FR" sz="4000" dirty="0">
              <a:latin typeface="Jokerman"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GENERALITES</a:t>
            </a:r>
            <a:endParaRPr lang="fr-FR" dirty="0"/>
          </a:p>
        </p:txBody>
      </p:sp>
      <p:sp>
        <p:nvSpPr>
          <p:cNvPr id="3" name="Espace réservé du contenu 2"/>
          <p:cNvSpPr>
            <a:spLocks noGrp="1"/>
          </p:cNvSpPr>
          <p:nvPr>
            <p:ph idx="1"/>
          </p:nvPr>
        </p:nvSpPr>
        <p:spPr/>
        <p:txBody>
          <a:bodyPr/>
          <a:lstStyle/>
          <a:p>
            <a:pPr>
              <a:buNone/>
            </a:pPr>
            <a:r>
              <a:rPr lang="fr-FR" dirty="0" smtClean="0"/>
              <a:t>	</a:t>
            </a:r>
            <a:r>
              <a:rPr lang="fr-FR" dirty="0" smtClean="0">
                <a:latin typeface="Times New Roman" pitchFamily="18" charset="0"/>
                <a:cs typeface="Times New Roman" pitchFamily="18" charset="0"/>
              </a:rPr>
              <a:t>pour </a:t>
            </a:r>
            <a:r>
              <a:rPr lang="fr-FR" dirty="0">
                <a:latin typeface="Times New Roman" pitchFamily="18" charset="0"/>
                <a:cs typeface="Times New Roman" pitchFamily="18" charset="0"/>
              </a:rPr>
              <a:t>que le Dg de délire chronique puisse être retenu, il faut :</a:t>
            </a:r>
          </a:p>
          <a:p>
            <a:r>
              <a:rPr lang="fr-FR" dirty="0" smtClean="0">
                <a:latin typeface="Times New Roman" pitchFamily="18" charset="0"/>
                <a:cs typeface="Times New Roman" pitchFamily="18" charset="0"/>
              </a:rPr>
              <a:t>l’existence </a:t>
            </a:r>
            <a:r>
              <a:rPr lang="fr-FR" dirty="0">
                <a:latin typeface="Times New Roman" pitchFamily="18" charset="0"/>
                <a:cs typeface="Times New Roman" pitchFamily="18" charset="0"/>
              </a:rPr>
              <a:t>d’idées délirantes persistantes (au mois 6mois.</a:t>
            </a:r>
          </a:p>
          <a:p>
            <a:r>
              <a:rPr lang="fr-FR" dirty="0" smtClean="0">
                <a:latin typeface="Times New Roman" pitchFamily="18" charset="0"/>
                <a:cs typeface="Times New Roman" pitchFamily="18" charset="0"/>
              </a:rPr>
              <a:t>absence </a:t>
            </a:r>
            <a:r>
              <a:rPr lang="fr-FR" dirty="0">
                <a:latin typeface="Times New Roman" pitchFamily="18" charset="0"/>
                <a:cs typeface="Times New Roman" pitchFamily="18" charset="0"/>
              </a:rPr>
              <a:t>de syndrome dissociatif et d’évolution déficitaire.</a:t>
            </a:r>
          </a:p>
          <a:p>
            <a:r>
              <a:rPr lang="fr-FR" dirty="0" smtClean="0">
                <a:latin typeface="Times New Roman" pitchFamily="18" charset="0"/>
                <a:cs typeface="Times New Roman" pitchFamily="18" charset="0"/>
              </a:rPr>
              <a:t>un âge </a:t>
            </a:r>
            <a:r>
              <a:rPr lang="fr-FR" dirty="0">
                <a:latin typeface="Times New Roman" pitchFamily="18" charset="0"/>
                <a:cs typeface="Times New Roman" pitchFamily="18" charset="0"/>
              </a:rPr>
              <a:t>supérieur à 35ans.</a:t>
            </a:r>
          </a:p>
          <a:p>
            <a:r>
              <a:rPr lang="fr-FR" dirty="0" smtClean="0">
                <a:latin typeface="Times New Roman" pitchFamily="18" charset="0"/>
                <a:cs typeface="Times New Roman" pitchFamily="18" charset="0"/>
              </a:rPr>
              <a:t>absence </a:t>
            </a:r>
            <a:r>
              <a:rPr lang="fr-FR" dirty="0">
                <a:latin typeface="Times New Roman" pitchFamily="18" charset="0"/>
                <a:cs typeface="Times New Roman" pitchFamily="18" charset="0"/>
              </a:rPr>
              <a:t>de désordre organique ou thymique.</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latin typeface="Times New Roman" pitchFamily="18" charset="0"/>
                <a:cs typeface="Times New Roman" pitchFamily="18" charset="0"/>
              </a:rPr>
              <a:t>classification</a:t>
            </a:r>
            <a:r>
              <a:rPr lang="fr-FR"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buNone/>
            </a:pPr>
            <a:r>
              <a:rPr lang="fr-FR" b="1" dirty="0" smtClean="0"/>
              <a:t>	</a:t>
            </a:r>
            <a:r>
              <a:rPr lang="fr-FR" b="1" dirty="0" smtClean="0">
                <a:latin typeface="Times New Roman" pitchFamily="18" charset="0"/>
                <a:cs typeface="Times New Roman" pitchFamily="18" charset="0"/>
              </a:rPr>
              <a:t>L’école </a:t>
            </a:r>
            <a:r>
              <a:rPr lang="fr-FR" b="1" dirty="0">
                <a:latin typeface="Times New Roman" pitchFamily="18" charset="0"/>
                <a:cs typeface="Times New Roman" pitchFamily="18" charset="0"/>
              </a:rPr>
              <a:t>française </a:t>
            </a:r>
            <a:r>
              <a:rPr lang="fr-FR" dirty="0">
                <a:latin typeface="Times New Roman" pitchFamily="18" charset="0"/>
                <a:cs typeface="Times New Roman" pitchFamily="18" charset="0"/>
              </a:rPr>
              <a:t>reconnaît habituellement 3 types :</a:t>
            </a:r>
          </a:p>
          <a:p>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délire </a:t>
            </a:r>
            <a:r>
              <a:rPr lang="fr-FR" dirty="0">
                <a:latin typeface="Times New Roman" pitchFamily="18" charset="0"/>
                <a:cs typeface="Times New Roman" pitchFamily="18" charset="0"/>
              </a:rPr>
              <a:t>chronique paranoïaque.</a:t>
            </a:r>
          </a:p>
          <a:p>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psychose </a:t>
            </a:r>
            <a:r>
              <a:rPr lang="fr-FR" dirty="0">
                <a:latin typeface="Times New Roman" pitchFamily="18" charset="0"/>
                <a:cs typeface="Times New Roman" pitchFamily="18" charset="0"/>
              </a:rPr>
              <a:t>hallucinatoire chronique (PHC.</a:t>
            </a:r>
          </a:p>
          <a:p>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paraphrénie.</a:t>
            </a:r>
          </a:p>
          <a:p>
            <a:pPr>
              <a:buNone/>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L’école anglo-saxon (DSM)</a:t>
            </a:r>
          </a:p>
          <a:p>
            <a:pPr>
              <a:buNone/>
            </a:pP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Troubles délirants »</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Épidémiologie</a:t>
            </a:r>
            <a:r>
              <a:rPr lang="fr-FR" dirty="0" smtClean="0"/>
              <a:t> :</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sz="4000" dirty="0" smtClean="0">
                <a:latin typeface="Times New Roman" pitchFamily="18" charset="0"/>
                <a:cs typeface="Times New Roman" pitchFamily="18" charset="0"/>
              </a:rPr>
              <a:t>Ces </a:t>
            </a:r>
            <a:r>
              <a:rPr lang="fr-FR" sz="4000" dirty="0">
                <a:latin typeface="Times New Roman" pitchFamily="18" charset="0"/>
                <a:cs typeface="Times New Roman" pitchFamily="18" charset="0"/>
              </a:rPr>
              <a:t>états délirants représentent prés de 10% des admissions dans les hôpitaux </a:t>
            </a:r>
            <a:r>
              <a:rPr lang="fr-FR" sz="4000" dirty="0" smtClean="0">
                <a:latin typeface="Times New Roman" pitchFamily="18" charset="0"/>
                <a:cs typeface="Times New Roman" pitchFamily="18" charset="0"/>
              </a:rPr>
              <a:t>psychiatriques</a:t>
            </a:r>
          </a:p>
          <a:p>
            <a:r>
              <a:rPr lang="fr-FR" sz="4000" dirty="0" smtClean="0">
                <a:latin typeface="Times New Roman" pitchFamily="18" charset="0"/>
                <a:cs typeface="Times New Roman" pitchFamily="18" charset="0"/>
              </a:rPr>
              <a:t>mais </a:t>
            </a:r>
            <a:r>
              <a:rPr lang="fr-FR" sz="4000" dirty="0">
                <a:latin typeface="Times New Roman" pitchFamily="18" charset="0"/>
                <a:cs typeface="Times New Roman" pitchFamily="18" charset="0"/>
              </a:rPr>
              <a:t>de nombreux malades refusent tout traitement vivant leur conflit permanent avec leur entourage familial et social.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II-LES DELIRES PARANOIAQUES</a:t>
            </a:r>
            <a:endParaRPr lang="fr-FR" dirty="0"/>
          </a:p>
        </p:txBody>
      </p:sp>
      <p:sp>
        <p:nvSpPr>
          <p:cNvPr id="3" name="Espace réservé du contenu 2"/>
          <p:cNvSpPr>
            <a:spLocks noGrp="1"/>
          </p:cNvSpPr>
          <p:nvPr>
            <p:ph idx="1"/>
          </p:nvPr>
        </p:nvSpPr>
        <p:spPr/>
        <p:txBody>
          <a:bodyPr/>
          <a:lstStyle/>
          <a:p>
            <a:pPr>
              <a:buNone/>
            </a:pPr>
            <a:r>
              <a:rPr lang="fr-FR" dirty="0" smtClean="0"/>
              <a:t>	Ils </a:t>
            </a:r>
            <a:r>
              <a:rPr lang="fr-FR" dirty="0"/>
              <a:t>se développent souvent sur une personnalité paranoïaque </a:t>
            </a:r>
            <a:r>
              <a:rPr lang="fr-FR" dirty="0" smtClean="0"/>
              <a:t>malgré </a:t>
            </a:r>
            <a:r>
              <a:rPr lang="fr-FR" dirty="0"/>
              <a:t>les variétés des thèmes et des mécanismes en cause qui donnent lieu à un polymorphisme clinique et évolutif, ils sont regroupés en 3 groupes:</a:t>
            </a:r>
          </a:p>
          <a:p>
            <a:pPr lvl="0">
              <a:buFont typeface="Wingdings" pitchFamily="2" charset="2"/>
              <a:buChar char="Ø"/>
            </a:pPr>
            <a:r>
              <a:rPr lang="fr-FR" dirty="0"/>
              <a:t>Délire d’interprétation.</a:t>
            </a:r>
          </a:p>
          <a:p>
            <a:pPr lvl="0">
              <a:buFont typeface="Wingdings" pitchFamily="2" charset="2"/>
              <a:buChar char="Ø"/>
            </a:pPr>
            <a:r>
              <a:rPr lang="fr-FR" dirty="0"/>
              <a:t>Délire passionnel</a:t>
            </a:r>
          </a:p>
          <a:p>
            <a:pPr lvl="0">
              <a:buFont typeface="Wingdings" pitchFamily="2" charset="2"/>
              <a:buChar char="Ø"/>
            </a:pPr>
            <a:r>
              <a:rPr lang="fr-FR" dirty="0"/>
              <a:t>Délire de relation.</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La personnalité paranoïaque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196752"/>
            <a:ext cx="8229600" cy="5400600"/>
          </a:xfrm>
        </p:spPr>
        <p:txBody>
          <a:bodyPr>
            <a:normAutofit fontScale="77500" lnSpcReduction="20000"/>
          </a:bodyPr>
          <a:lstStyle/>
          <a:p>
            <a:r>
              <a:rPr lang="fr-FR" sz="3400" b="1" u="sng" dirty="0" smtClean="0">
                <a:latin typeface="Times New Roman" pitchFamily="18" charset="0"/>
                <a:cs typeface="Times New Roman" pitchFamily="18" charset="0"/>
              </a:rPr>
              <a:t>l’orgueil</a:t>
            </a:r>
            <a:r>
              <a:rPr lang="fr-FR" sz="3400" b="1" dirty="0">
                <a:latin typeface="Times New Roman" pitchFamily="18" charset="0"/>
                <a:cs typeface="Times New Roman" pitchFamily="18" charset="0"/>
              </a:rPr>
              <a:t> </a:t>
            </a:r>
            <a:r>
              <a:rPr lang="fr-FR" sz="3400" dirty="0">
                <a:latin typeface="Times New Roman" pitchFamily="18" charset="0"/>
                <a:cs typeface="Times New Roman" pitchFamily="18" charset="0"/>
              </a:rPr>
              <a:t>: le paranoïaque montre un égocentrisme forcené, une tendance à surévaluer sa propre importance.</a:t>
            </a:r>
          </a:p>
          <a:p>
            <a:r>
              <a:rPr lang="fr-FR" sz="3400" b="1" u="sng" dirty="0" smtClean="0">
                <a:latin typeface="Times New Roman" pitchFamily="18" charset="0"/>
                <a:cs typeface="Times New Roman" pitchFamily="18" charset="0"/>
              </a:rPr>
              <a:t>méfiance</a:t>
            </a:r>
            <a:r>
              <a:rPr lang="fr-FR" sz="3400" b="1" u="sng" dirty="0">
                <a:latin typeface="Times New Roman" pitchFamily="18" charset="0"/>
                <a:cs typeface="Times New Roman" pitchFamily="18" charset="0"/>
              </a:rPr>
              <a:t> : </a:t>
            </a:r>
            <a:r>
              <a:rPr lang="fr-FR" sz="3400" dirty="0">
                <a:latin typeface="Times New Roman" pitchFamily="18" charset="0"/>
                <a:cs typeface="Times New Roman" pitchFamily="18" charset="0"/>
              </a:rPr>
              <a:t>attitude permanente de suspicion, crainte exagérée de l’agressivité d’autrui, mise à distance de l’interlocuteur, soit par une agressivité tantôt direct, tantôt déguisée.</a:t>
            </a:r>
          </a:p>
          <a:p>
            <a:r>
              <a:rPr lang="fr-FR" sz="3400" b="1" u="sng" dirty="0" smtClean="0">
                <a:latin typeface="Times New Roman" pitchFamily="18" charset="0"/>
                <a:cs typeface="Times New Roman" pitchFamily="18" charset="0"/>
              </a:rPr>
              <a:t>la </a:t>
            </a:r>
            <a:r>
              <a:rPr lang="fr-FR" sz="3400" b="1" u="sng" dirty="0">
                <a:latin typeface="Times New Roman" pitchFamily="18" charset="0"/>
                <a:cs typeface="Times New Roman" pitchFamily="18" charset="0"/>
              </a:rPr>
              <a:t>psychorigidité</a:t>
            </a:r>
            <a:r>
              <a:rPr lang="fr-FR" sz="3400" dirty="0">
                <a:latin typeface="Times New Roman" pitchFamily="18" charset="0"/>
                <a:cs typeface="Times New Roman" pitchFamily="18" charset="0"/>
              </a:rPr>
              <a:t> : autoritarisme, froideur affective, entêtement, tendance rancunières tenaces, incapacité de mettre en cause son propre système de valeur et donc d’être ouvert à celui d’autrui.</a:t>
            </a:r>
          </a:p>
          <a:p>
            <a:r>
              <a:rPr lang="fr-FR" sz="3400" b="1" u="sng" dirty="0" smtClean="0">
                <a:latin typeface="Times New Roman" pitchFamily="18" charset="0"/>
                <a:cs typeface="Times New Roman" pitchFamily="18" charset="0"/>
              </a:rPr>
              <a:t>fausseté </a:t>
            </a:r>
            <a:r>
              <a:rPr lang="fr-FR" sz="3400" b="1" u="sng" dirty="0">
                <a:latin typeface="Times New Roman" pitchFamily="18" charset="0"/>
                <a:cs typeface="Times New Roman" pitchFamily="18" charset="0"/>
              </a:rPr>
              <a:t>du jugement</a:t>
            </a:r>
            <a:r>
              <a:rPr lang="fr-FR" sz="3400" dirty="0">
                <a:latin typeface="Times New Roman" pitchFamily="18" charset="0"/>
                <a:cs typeface="Times New Roman" pitchFamily="18" charset="0"/>
              </a:rPr>
              <a:t> : le paranoïaque raisonne juste sur des prémisses fausses, ce point de départ erroné lui paraît évident en raison d’un a priori affectif qu’il est incapable de remettre en cause.</a:t>
            </a:r>
          </a:p>
          <a:p>
            <a:pPr algn="ctr">
              <a:buNone/>
            </a:pPr>
            <a:r>
              <a:rPr lang="fr-FR" sz="3400" dirty="0" smtClean="0">
                <a:latin typeface="Times New Roman" pitchFamily="18" charset="0"/>
                <a:cs typeface="Times New Roman" pitchFamily="18" charset="0"/>
              </a:rPr>
              <a:t>	« La </a:t>
            </a:r>
            <a:r>
              <a:rPr lang="fr-FR" sz="3400" dirty="0">
                <a:latin typeface="Times New Roman" pitchFamily="18" charset="0"/>
                <a:cs typeface="Times New Roman" pitchFamily="18" charset="0"/>
              </a:rPr>
              <a:t>logique du paranoïaque  est faussée par la </a:t>
            </a:r>
            <a:r>
              <a:rPr lang="fr-FR" sz="3400" dirty="0" smtClean="0">
                <a:latin typeface="Times New Roman" pitchFamily="18" charset="0"/>
                <a:cs typeface="Times New Roman" pitchFamily="18" charset="0"/>
              </a:rPr>
              <a:t>passion »</a:t>
            </a:r>
            <a:endParaRPr lang="fr-FR" sz="3400" dirty="0">
              <a:latin typeface="Times New Roman" pitchFamily="18" charset="0"/>
              <a:cs typeface="Times New Roman" pitchFamily="18" charset="0"/>
            </a:endParaRPr>
          </a:p>
          <a:p>
            <a:endParaRPr lang="fr-FR" sz="3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877</Words>
  <Application>Microsoft Office PowerPoint</Application>
  <PresentationFormat>Affichage à l'écran (4:3)</PresentationFormat>
  <Paragraphs>178</Paragraphs>
  <Slides>43</Slides>
  <Notes>0</Notes>
  <HiddenSlides>0</HiddenSlides>
  <MMClips>0</MMClips>
  <ScaleCrop>false</ScaleCrop>
  <HeadingPairs>
    <vt:vector size="4" baseType="variant">
      <vt:variant>
        <vt:lpstr>Thème</vt:lpstr>
      </vt:variant>
      <vt:variant>
        <vt:i4>1</vt:i4>
      </vt:variant>
      <vt:variant>
        <vt:lpstr>Titres des diapositives</vt:lpstr>
      </vt:variant>
      <vt:variant>
        <vt:i4>43</vt:i4>
      </vt:variant>
    </vt:vector>
  </HeadingPairs>
  <TitlesOfParts>
    <vt:vector size="44" baseType="lpstr">
      <vt:lpstr>Thème Office</vt:lpstr>
      <vt:lpstr> DELIRES CHRONIQUES NON SCHIZOPHRENIQUE   </vt:lpstr>
      <vt:lpstr>OBJECTIFS</vt:lpstr>
      <vt:lpstr>Plan  </vt:lpstr>
      <vt:lpstr>I/  GENERALITES </vt:lpstr>
      <vt:lpstr>GENERALITES</vt:lpstr>
      <vt:lpstr>classification </vt:lpstr>
      <vt:lpstr> Épidémiologie : </vt:lpstr>
      <vt:lpstr>II-LES DELIRES PARANOIAQUES</vt:lpstr>
      <vt:lpstr>La personnalité paranoïaque</vt:lpstr>
      <vt:lpstr>Délire d’interprétation  (folie raisonnante de sérieux et Cap gras)</vt:lpstr>
      <vt:lpstr>Délire d’interprétation</vt:lpstr>
      <vt:lpstr>Délire d’interprétation</vt:lpstr>
      <vt:lpstr>Délire d’interprétation</vt:lpstr>
      <vt:lpstr>Délire d’interprétation</vt:lpstr>
      <vt:lpstr>Délire d’interprétation</vt:lpstr>
      <vt:lpstr>les délires passionnels </vt:lpstr>
      <vt:lpstr>les délires passionnels</vt:lpstr>
      <vt:lpstr>les délires passionnels «  L’érotomanie »  </vt:lpstr>
      <vt:lpstr> les délires passionnels «  L’érotomanie »  </vt:lpstr>
      <vt:lpstr>les délires passionnels «  L’érotomanie »</vt:lpstr>
      <vt:lpstr>les délires passionnels  « délire de jalousie »</vt:lpstr>
      <vt:lpstr>les délires passionnels  « délire de jalousie »</vt:lpstr>
      <vt:lpstr>les délires passionnels  « délire de revendication »</vt:lpstr>
      <vt:lpstr>les délires passionnels  « délire de revendication »</vt:lpstr>
      <vt:lpstr>les délires passionnels  « les délires de relation des sensitifs (Kretschmer) » </vt:lpstr>
      <vt:lpstr>les délires passionnels  « les délires de relation des sensitifs (Kretschmer) »</vt:lpstr>
      <vt:lpstr>III-LA PSYCHOSE HALLUCINATOIRE CHRONIQUE (PHC) </vt:lpstr>
      <vt:lpstr>PHC</vt:lpstr>
      <vt:lpstr>PHC</vt:lpstr>
      <vt:lpstr>PHC</vt:lpstr>
      <vt:lpstr>PHC</vt:lpstr>
      <vt:lpstr>PHC</vt:lpstr>
      <vt:lpstr>IV-PARAPHRENIE </vt:lpstr>
      <vt:lpstr>PARAPHRENIE</vt:lpstr>
      <vt:lpstr>PARAPHRENIE</vt:lpstr>
      <vt:lpstr>PARAPHRENIE</vt:lpstr>
      <vt:lpstr>TRAITEMENT </vt:lpstr>
      <vt:lpstr>TRAITEMENT </vt:lpstr>
      <vt:lpstr>TRAITEMENT </vt:lpstr>
      <vt:lpstr>TRAITEMENT</vt:lpstr>
      <vt:lpstr>TRAITEMENT</vt:lpstr>
      <vt:lpstr>Conclusion</vt:lpstr>
      <vt:lpstr>Diapositive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DELIRES CHRONIQUES NON SCHIZOPHRENIQUE  Pr BOUCIF.H FACULTE DE MEDECINE TLEMCEN</dc:title>
  <dc:creator>hassane</dc:creator>
  <cp:lastModifiedBy>hassane</cp:lastModifiedBy>
  <cp:revision>158</cp:revision>
  <dcterms:created xsi:type="dcterms:W3CDTF">2016-11-13T15:32:35Z</dcterms:created>
  <dcterms:modified xsi:type="dcterms:W3CDTF">2016-11-14T20:25:09Z</dcterms:modified>
</cp:coreProperties>
</file>