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77" r:id="rId5"/>
    <p:sldId id="275" r:id="rId6"/>
    <p:sldId id="263" r:id="rId7"/>
    <p:sldId id="264" r:id="rId8"/>
    <p:sldId id="259" r:id="rId9"/>
    <p:sldId id="260" r:id="rId10"/>
    <p:sldId id="271" r:id="rId11"/>
    <p:sldId id="274" r:id="rId12"/>
    <p:sldId id="261" r:id="rId13"/>
    <p:sldId id="278" r:id="rId14"/>
    <p:sldId id="265" r:id="rId15"/>
    <p:sldId id="266" r:id="rId16"/>
    <p:sldId id="262" r:id="rId17"/>
    <p:sldId id="267" r:id="rId18"/>
    <p:sldId id="279" r:id="rId19"/>
    <p:sldId id="280" r:id="rId20"/>
    <p:sldId id="268" r:id="rId21"/>
    <p:sldId id="269" r:id="rId22"/>
    <p:sldId id="281" r:id="rId23"/>
    <p:sldId id="270" r:id="rId24"/>
    <p:sldId id="282" r:id="rId25"/>
    <p:sldId id="283" r:id="rId26"/>
    <p:sldId id="285" r:id="rId27"/>
    <p:sldId id="284" r:id="rId28"/>
    <p:sldId id="286" r:id="rId29"/>
    <p:sldId id="287" r:id="rId30"/>
    <p:sldId id="292" r:id="rId31"/>
    <p:sldId id="293" r:id="rId32"/>
    <p:sldId id="294" r:id="rId33"/>
    <p:sldId id="288" r:id="rId34"/>
    <p:sldId id="273" r:id="rId35"/>
    <p:sldId id="289" r:id="rId36"/>
    <p:sldId id="290" r:id="rId37"/>
    <p:sldId id="291"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F254F240-1A6C-4968-A5B2-65415421F747}" type="datetimeFigureOut">
              <a:rPr lang="fr-FR" smtClean="0"/>
              <a:pPr/>
              <a:t>29/09/2015</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C8193C38-4787-4D72-A007-60A3E507513F}"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254F240-1A6C-4968-A5B2-65415421F747}" type="datetimeFigureOut">
              <a:rPr lang="fr-FR" smtClean="0"/>
              <a:pPr/>
              <a:t>29/09/2015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8193C38-4787-4D72-A007-60A3E507513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254F240-1A6C-4968-A5B2-65415421F747}" type="datetimeFigureOut">
              <a:rPr lang="fr-FR" smtClean="0"/>
              <a:pPr/>
              <a:t>29/09/2015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8193C38-4787-4D72-A007-60A3E507513F}"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
          <p:cNvSpPr>
            <a:spLocks noGrp="1" noChangeArrowheads="1"/>
          </p:cNvSpPr>
          <p:nvPr>
            <p:ph type="dt" sz="half"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4F92E92E-341D-484A-B9DF-0DF68F4ADABF}" type="slidenum">
              <a:rPr lang="fr-FR"/>
              <a:pPr>
                <a:defRPr/>
              </a:pPr>
              <a:t>‹N°›</a:t>
            </a:fld>
            <a:endParaRPr lang="fr-FR"/>
          </a:p>
        </p:txBody>
      </p:sp>
      <p:sp>
        <p:nvSpPr>
          <p:cNvPr id="7" name="Rectangle 14"/>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254F240-1A6C-4968-A5B2-65415421F747}" type="datetimeFigureOut">
              <a:rPr lang="fr-FR" smtClean="0"/>
              <a:pPr/>
              <a:t>29/09/2015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8193C38-4787-4D72-A007-60A3E507513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F254F240-1A6C-4968-A5B2-65415421F747}" type="datetimeFigureOut">
              <a:rPr lang="fr-FR" smtClean="0"/>
              <a:pPr/>
              <a:t>29/09/2015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8193C38-4787-4D72-A007-60A3E507513F}"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254F240-1A6C-4968-A5B2-65415421F747}" type="datetimeFigureOut">
              <a:rPr lang="fr-FR" smtClean="0"/>
              <a:pPr/>
              <a:t>29/09/2015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8193C38-4787-4D72-A007-60A3E507513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F254F240-1A6C-4968-A5B2-65415421F747}" type="datetimeFigureOut">
              <a:rPr lang="fr-FR" smtClean="0"/>
              <a:pPr/>
              <a:t>29/09/2015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8193C38-4787-4D72-A007-60A3E507513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F254F240-1A6C-4968-A5B2-65415421F747}" type="datetimeFigureOut">
              <a:rPr lang="fr-FR" smtClean="0"/>
              <a:pPr/>
              <a:t>29/09/2015</a:t>
            </a:fld>
            <a:endParaRPr lang="fr-FR"/>
          </a:p>
        </p:txBody>
      </p:sp>
      <p:sp>
        <p:nvSpPr>
          <p:cNvPr id="8" name="Espace réservé du numéro de diapositive 7"/>
          <p:cNvSpPr>
            <a:spLocks noGrp="1"/>
          </p:cNvSpPr>
          <p:nvPr>
            <p:ph type="sldNum" sz="quarter" idx="11"/>
          </p:nvPr>
        </p:nvSpPr>
        <p:spPr/>
        <p:txBody>
          <a:bodyPr/>
          <a:lstStyle/>
          <a:p>
            <a:fld id="{C8193C38-4787-4D72-A007-60A3E507513F}" type="slidenum">
              <a:rPr lang="fr-FR" smtClean="0"/>
              <a:pPr/>
              <a:t>‹N°›</a:t>
            </a:fld>
            <a:endParaRPr lang="fr-FR"/>
          </a:p>
        </p:txBody>
      </p:sp>
      <p:sp>
        <p:nvSpPr>
          <p:cNvPr id="9" name="Espace réservé du pied de page 8"/>
          <p:cNvSpPr>
            <a:spLocks noGrp="1"/>
          </p:cNvSpPr>
          <p:nvPr>
            <p:ph type="ftr" sz="quarter" idx="12"/>
          </p:nvPr>
        </p:nvSpPr>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254F240-1A6C-4968-A5B2-65415421F747}" type="datetimeFigureOut">
              <a:rPr lang="fr-FR" smtClean="0"/>
              <a:pPr/>
              <a:t>29/09/2015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8193C38-4787-4D72-A007-60A3E507513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254F240-1A6C-4968-A5B2-65415421F747}" type="datetimeFigureOut">
              <a:rPr lang="fr-FR" smtClean="0"/>
              <a:pPr/>
              <a:t>29/09/2015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156448" y="6422064"/>
            <a:ext cx="762000" cy="365125"/>
          </a:xfrm>
        </p:spPr>
        <p:txBody>
          <a:bodyPr/>
          <a:lstStyle/>
          <a:p>
            <a:fld id="{C8193C38-4787-4D72-A007-60A3E507513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F254F240-1A6C-4968-A5B2-65415421F747}" type="datetimeFigureOut">
              <a:rPr lang="fr-FR" smtClean="0"/>
              <a:pPr/>
              <a:t>29/09/2015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8193C38-4787-4D72-A007-60A3E507513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254F240-1A6C-4968-A5B2-65415421F747}" type="datetimeFigureOut">
              <a:rPr lang="fr-FR" smtClean="0"/>
              <a:pPr/>
              <a:t>29/09/2015</a:t>
            </a:fld>
            <a:endParaRPr lang="fr-FR"/>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FR"/>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8193C38-4787-4D72-A007-60A3E507513F}"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73760" y="2862064"/>
            <a:ext cx="7470648" cy="1143000"/>
          </a:xfrm>
        </p:spPr>
        <p:txBody>
          <a:bodyPr>
            <a:noAutofit/>
          </a:bodyPr>
          <a:lstStyle/>
          <a:p>
            <a:pPr algn="ctr"/>
            <a:r>
              <a:rPr lang="fr-FR" sz="8000" b="1" dirty="0" smtClean="0">
                <a:solidFill>
                  <a:srgbClr val="FFFF00"/>
                </a:solidFill>
              </a:rPr>
              <a:t>LE CŒUR</a:t>
            </a:r>
            <a:r>
              <a:rPr lang="fr-FR" sz="8000" dirty="0" smtClean="0">
                <a:solidFill>
                  <a:srgbClr val="FFFF00"/>
                </a:solidFill>
              </a:rPr>
              <a:t/>
            </a:r>
            <a:br>
              <a:rPr lang="fr-FR" sz="8000" dirty="0" smtClean="0">
                <a:solidFill>
                  <a:srgbClr val="FFFF00"/>
                </a:solidFill>
              </a:rPr>
            </a:br>
            <a:endParaRPr lang="fr-FR" sz="8000"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0"/>
            <a:ext cx="9144000" cy="6453336"/>
          </a:xfrm>
          <a:prstGeom prst="rect">
            <a:avLst/>
          </a:prstGeom>
          <a:noFill/>
          <a:ln w="9525">
            <a:noFill/>
            <a:miter lim="800000"/>
            <a:headEnd/>
            <a:tailEnd/>
          </a:ln>
        </p:spPr>
      </p:pic>
      <p:sp>
        <p:nvSpPr>
          <p:cNvPr id="3" name="Rectangle 2"/>
          <p:cNvSpPr/>
          <p:nvPr/>
        </p:nvSpPr>
        <p:spPr>
          <a:xfrm>
            <a:off x="-36512" y="6525344"/>
            <a:ext cx="9180512" cy="369332"/>
          </a:xfrm>
          <a:prstGeom prst="rect">
            <a:avLst/>
          </a:prstGeom>
        </p:spPr>
        <p:txBody>
          <a:bodyPr wrap="square">
            <a:spAutoFit/>
          </a:bodyPr>
          <a:lstStyle/>
          <a:p>
            <a:r>
              <a:rPr lang="fr-FR" dirty="0" smtClean="0">
                <a:solidFill>
                  <a:schemeClr val="bg1"/>
                </a:solidFill>
              </a:rPr>
              <a:t>http://www.chups.jussieu.fr/polys/histo/histoP2/POLY.Chp.2.2.3.html</a:t>
            </a:r>
            <a:endParaRPr lang="fr-FR"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Users\client\Pictures\00008560.jpg"/>
          <p:cNvPicPr>
            <a:picLocks noGrp="1" noChangeAspect="1" noChangeArrowheads="1"/>
          </p:cNvPicPr>
          <p:nvPr>
            <p:ph idx="1"/>
          </p:nvPr>
        </p:nvPicPr>
        <p:blipFill>
          <a:blip r:embed="rId2" cstate="print"/>
          <a:srcRect/>
          <a:stretch>
            <a:fillRect/>
          </a:stretch>
        </p:blipFill>
        <p:spPr bwMode="auto">
          <a:xfrm>
            <a:off x="0" y="0"/>
            <a:ext cx="9144000" cy="5517232"/>
          </a:xfrm>
          <a:prstGeom prst="rect">
            <a:avLst/>
          </a:prstGeom>
          <a:noFill/>
        </p:spPr>
      </p:pic>
      <p:sp>
        <p:nvSpPr>
          <p:cNvPr id="6" name="Rectangle 5"/>
          <p:cNvSpPr/>
          <p:nvPr/>
        </p:nvSpPr>
        <p:spPr>
          <a:xfrm>
            <a:off x="0" y="5589240"/>
            <a:ext cx="9144000" cy="1200329"/>
          </a:xfrm>
          <a:prstGeom prst="rect">
            <a:avLst/>
          </a:prstGeom>
        </p:spPr>
        <p:txBody>
          <a:bodyPr wrap="square">
            <a:spAutoFit/>
          </a:bodyPr>
          <a:lstStyle/>
          <a:p>
            <a:r>
              <a:rPr lang="fr-FR" b="1" dirty="0" smtClean="0">
                <a:solidFill>
                  <a:srgbClr val="FFFF00"/>
                </a:solidFill>
              </a:rPr>
              <a:t>L’endocarde est composé d'un endothélium, épithélium pavimenteux simple et de son chorion conjonctif. Les cellules endothéliales sont aplaties et leurs noyaux font saillie dans la cavité. Le chorion contient des fibres collagènes, quelques fibres élastiques et quelques cellules musculaires lisses.</a:t>
            </a:r>
            <a:endParaRPr lang="fr-FR" b="1" dirty="0">
              <a:solidFill>
                <a:srgbClr val="FFFF00"/>
              </a:solidFill>
            </a:endParaRPr>
          </a:p>
        </p:txBody>
      </p:sp>
      <p:sp>
        <p:nvSpPr>
          <p:cNvPr id="7" name="Rectangle 6"/>
          <p:cNvSpPr/>
          <p:nvPr/>
        </p:nvSpPr>
        <p:spPr>
          <a:xfrm>
            <a:off x="5148064" y="5219908"/>
            <a:ext cx="4031938" cy="369332"/>
          </a:xfrm>
          <a:prstGeom prst="rect">
            <a:avLst/>
          </a:prstGeom>
        </p:spPr>
        <p:txBody>
          <a:bodyPr wrap="none">
            <a:spAutoFit/>
          </a:bodyPr>
          <a:lstStyle/>
          <a:p>
            <a:r>
              <a:rPr lang="fr-FR" dirty="0" smtClean="0">
                <a:solidFill>
                  <a:schemeClr val="bg1"/>
                </a:solidFill>
              </a:rPr>
              <a:t>http://www.isto.ucl.ac.be/safe/circ.htm</a:t>
            </a:r>
            <a:endParaRPr lang="fr-FR"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solidFill>
                  <a:srgbClr val="FFFF00"/>
                </a:solidFill>
              </a:rPr>
              <a:t>Le myocarde </a:t>
            </a:r>
            <a:endParaRPr lang="fr-FR" dirty="0">
              <a:solidFill>
                <a:srgbClr val="FFFF00"/>
              </a:solidFill>
            </a:endParaRPr>
          </a:p>
        </p:txBody>
      </p:sp>
      <p:sp>
        <p:nvSpPr>
          <p:cNvPr id="3" name="Espace réservé du contenu 2"/>
          <p:cNvSpPr>
            <a:spLocks noGrp="1"/>
          </p:cNvSpPr>
          <p:nvPr>
            <p:ph idx="1"/>
          </p:nvPr>
        </p:nvSpPr>
        <p:spPr/>
        <p:txBody>
          <a:bodyPr/>
          <a:lstStyle/>
          <a:p>
            <a:pPr>
              <a:buNone/>
            </a:pPr>
            <a:r>
              <a:rPr lang="fr-FR" dirty="0" smtClean="0">
                <a:solidFill>
                  <a:srgbClr val="FFFF00"/>
                </a:solidFill>
              </a:rPr>
              <a:t>Il existe 3 types de cardiomyocytes : </a:t>
            </a:r>
          </a:p>
          <a:p>
            <a:pPr>
              <a:buNone/>
            </a:pPr>
            <a:endParaRPr lang="fr-FR" dirty="0" smtClean="0">
              <a:solidFill>
                <a:srgbClr val="FFFF00"/>
              </a:solidFill>
            </a:endParaRPr>
          </a:p>
          <a:p>
            <a:r>
              <a:rPr lang="fr-FR" dirty="0" smtClean="0">
                <a:solidFill>
                  <a:srgbClr val="FFFF00"/>
                </a:solidFill>
              </a:rPr>
              <a:t>les cardiomyocytes contractiles, </a:t>
            </a:r>
          </a:p>
          <a:p>
            <a:r>
              <a:rPr lang="fr-FR" dirty="0" smtClean="0">
                <a:solidFill>
                  <a:srgbClr val="FFFF00"/>
                </a:solidFill>
              </a:rPr>
              <a:t>les cellules cardionectrices.</a:t>
            </a:r>
          </a:p>
          <a:p>
            <a:r>
              <a:rPr lang="fr-FR" dirty="0" smtClean="0">
                <a:solidFill>
                  <a:srgbClr val="FFFF00"/>
                </a:solidFill>
              </a:rPr>
              <a:t>les cellules myoendocrines </a:t>
            </a:r>
          </a:p>
          <a:p>
            <a:endParaRPr lang="fr-FR" dirty="0">
              <a:solidFill>
                <a:srgbClr val="FFFF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FFFF00"/>
                </a:solidFill>
              </a:rPr>
              <a:t>Les cardiomyocytes contractiles </a:t>
            </a:r>
            <a:endParaRPr lang="fr-FR" dirty="0">
              <a:solidFill>
                <a:srgbClr val="FFFF00"/>
              </a:solidFill>
            </a:endParaRPr>
          </a:p>
        </p:txBody>
      </p:sp>
      <p:sp>
        <p:nvSpPr>
          <p:cNvPr id="3" name="Espace réservé du contenu 2"/>
          <p:cNvSpPr>
            <a:spLocks noGrp="1"/>
          </p:cNvSpPr>
          <p:nvPr>
            <p:ph idx="1"/>
          </p:nvPr>
        </p:nvSpPr>
        <p:spPr/>
        <p:txBody>
          <a:bodyPr>
            <a:normAutofit fontScale="92500" lnSpcReduction="10000"/>
          </a:bodyPr>
          <a:lstStyle/>
          <a:p>
            <a:r>
              <a:rPr lang="fr-FR" dirty="0" smtClean="0">
                <a:solidFill>
                  <a:srgbClr val="FFFF00"/>
                </a:solidFill>
              </a:rPr>
              <a:t>Les cardiomyocytes contractiles ont une forme de cylindre </a:t>
            </a:r>
          </a:p>
          <a:p>
            <a:r>
              <a:rPr lang="fr-FR" dirty="0" smtClean="0">
                <a:solidFill>
                  <a:srgbClr val="FFFF00"/>
                </a:solidFill>
              </a:rPr>
              <a:t>Chaque cardiomyocyte (100 µ × 50 µ environ) possède un noyau central, unique et allongé dans le sens du grand axe de la cellule. Les myofibrilles divergent autour du noyau et laissent, comme dans la cellule musculaire lisse, une région axiale fusiforme dépourvue de matériel contractile et contenant divers organites cytoplasmiques. </a:t>
            </a:r>
          </a:p>
          <a:p>
            <a:endParaRPr lang="fr-FR" dirty="0">
              <a:solidFill>
                <a:srgbClr val="FFFF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525344"/>
          </a:xfrm>
          <a:prstGeom prst="rect">
            <a:avLst/>
          </a:prstGeom>
          <a:noFill/>
          <a:ln w="9525">
            <a:noFill/>
            <a:miter lim="800000"/>
            <a:headEnd/>
            <a:tailEnd/>
          </a:ln>
        </p:spPr>
      </p:pic>
      <p:sp>
        <p:nvSpPr>
          <p:cNvPr id="3" name="Rectangle 2"/>
          <p:cNvSpPr/>
          <p:nvPr/>
        </p:nvSpPr>
        <p:spPr>
          <a:xfrm>
            <a:off x="0" y="6516052"/>
            <a:ext cx="9144000" cy="369332"/>
          </a:xfrm>
          <a:prstGeom prst="rect">
            <a:avLst/>
          </a:prstGeom>
        </p:spPr>
        <p:txBody>
          <a:bodyPr wrap="square">
            <a:spAutoFit/>
          </a:bodyPr>
          <a:lstStyle/>
          <a:p>
            <a:r>
              <a:rPr lang="fr-FR" dirty="0" smtClean="0">
                <a:solidFill>
                  <a:schemeClr val="bg1"/>
                </a:solidFill>
              </a:rPr>
              <a:t>http://www.chups.jussieu.fr/polys/histo/histoP2/POLY.Chp.2.2.2.html</a:t>
            </a:r>
            <a:endParaRPr lang="fr-FR"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
            <a:ext cx="9144000" cy="6381327"/>
          </a:xfrm>
          <a:prstGeom prst="rect">
            <a:avLst/>
          </a:prstGeom>
          <a:noFill/>
          <a:ln w="9525">
            <a:noFill/>
            <a:miter lim="800000"/>
            <a:headEnd/>
            <a:tailEnd/>
          </a:ln>
        </p:spPr>
      </p:pic>
      <p:sp>
        <p:nvSpPr>
          <p:cNvPr id="3" name="Rectangle 2"/>
          <p:cNvSpPr/>
          <p:nvPr/>
        </p:nvSpPr>
        <p:spPr>
          <a:xfrm>
            <a:off x="251520" y="6516052"/>
            <a:ext cx="8892480" cy="369332"/>
          </a:xfrm>
          <a:prstGeom prst="rect">
            <a:avLst/>
          </a:prstGeom>
        </p:spPr>
        <p:txBody>
          <a:bodyPr wrap="square">
            <a:spAutoFit/>
          </a:bodyPr>
          <a:lstStyle/>
          <a:p>
            <a:r>
              <a:rPr lang="fr-FR" dirty="0" smtClean="0">
                <a:solidFill>
                  <a:schemeClr val="bg1"/>
                </a:solidFill>
              </a:rPr>
              <a:t>http://www.chups.jussieu.fr/polys/histo/histoP2/POLY.Chp.2.2.2.html</a:t>
            </a:r>
            <a:endParaRPr lang="fr-FR"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7236296" cy="6895738"/>
          </a:xfrm>
          <a:prstGeom prst="rect">
            <a:avLst/>
          </a:prstGeom>
          <a:noFill/>
          <a:ln w="9525">
            <a:noFill/>
            <a:miter lim="800000"/>
            <a:headEnd/>
            <a:tailEnd/>
          </a:ln>
        </p:spPr>
      </p:pic>
      <p:sp>
        <p:nvSpPr>
          <p:cNvPr id="5" name="Rectangle 4"/>
          <p:cNvSpPr/>
          <p:nvPr/>
        </p:nvSpPr>
        <p:spPr>
          <a:xfrm>
            <a:off x="7308304" y="5373216"/>
            <a:ext cx="1656184" cy="1477328"/>
          </a:xfrm>
          <a:prstGeom prst="rect">
            <a:avLst/>
          </a:prstGeom>
        </p:spPr>
        <p:txBody>
          <a:bodyPr wrap="square">
            <a:spAutoFit/>
          </a:bodyPr>
          <a:lstStyle/>
          <a:p>
            <a:r>
              <a:rPr lang="fr-FR" dirty="0" smtClean="0">
                <a:solidFill>
                  <a:schemeClr val="bg1"/>
                </a:solidFill>
              </a:rPr>
              <a:t>http://www.chups.jussieu.fr/polys/histo/histoP2/POLY.Chp.2.2.2.html</a:t>
            </a:r>
            <a:endParaRPr lang="fr-FR"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07504" y="0"/>
            <a:ext cx="8884955" cy="6525344"/>
          </a:xfrm>
          <a:prstGeom prst="rect">
            <a:avLst/>
          </a:prstGeom>
          <a:noFill/>
          <a:ln w="9525">
            <a:noFill/>
            <a:miter lim="800000"/>
            <a:headEnd/>
            <a:tailEnd/>
          </a:ln>
        </p:spPr>
      </p:pic>
      <p:sp>
        <p:nvSpPr>
          <p:cNvPr id="3" name="Rectangle 2"/>
          <p:cNvSpPr/>
          <p:nvPr/>
        </p:nvSpPr>
        <p:spPr>
          <a:xfrm>
            <a:off x="0" y="6588060"/>
            <a:ext cx="9144000" cy="369332"/>
          </a:xfrm>
          <a:prstGeom prst="rect">
            <a:avLst/>
          </a:prstGeom>
        </p:spPr>
        <p:txBody>
          <a:bodyPr wrap="square">
            <a:spAutoFit/>
          </a:bodyPr>
          <a:lstStyle/>
          <a:p>
            <a:r>
              <a:rPr lang="fr-FR" dirty="0" smtClean="0">
                <a:solidFill>
                  <a:schemeClr val="bg1"/>
                </a:solidFill>
              </a:rPr>
              <a:t>http://www.chups.jussieu.fr/polys/histo/histoP2/POLY.Chp.2.2.2.html</a:t>
            </a:r>
            <a:endParaRPr lang="fr-FR"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FFFF00"/>
                </a:solidFill>
              </a:rPr>
              <a:t>Les cellules cardionectrices </a:t>
            </a:r>
            <a:endParaRPr lang="fr-FR" dirty="0">
              <a:solidFill>
                <a:srgbClr val="FFFF00"/>
              </a:solidFill>
            </a:endParaRPr>
          </a:p>
        </p:txBody>
      </p:sp>
      <p:sp>
        <p:nvSpPr>
          <p:cNvPr id="3" name="Espace réservé du contenu 2"/>
          <p:cNvSpPr>
            <a:spLocks noGrp="1"/>
          </p:cNvSpPr>
          <p:nvPr>
            <p:ph idx="1"/>
          </p:nvPr>
        </p:nvSpPr>
        <p:spPr/>
        <p:txBody>
          <a:bodyPr/>
          <a:lstStyle/>
          <a:p>
            <a:r>
              <a:rPr lang="fr-FR" dirty="0" smtClean="0">
                <a:solidFill>
                  <a:srgbClr val="FFFF00"/>
                </a:solidFill>
              </a:rPr>
              <a:t>Ce sont des cardiomyocytes modifiés qui constituent le système de conduction rapide du myocarde : système </a:t>
            </a:r>
            <a:r>
              <a:rPr lang="fr-FR" dirty="0" err="1" smtClean="0">
                <a:solidFill>
                  <a:srgbClr val="FFFF00"/>
                </a:solidFill>
              </a:rPr>
              <a:t>cardionecteur</a:t>
            </a:r>
            <a:r>
              <a:rPr lang="fr-FR" dirty="0" smtClean="0">
                <a:solidFill>
                  <a:srgbClr val="FFFF00"/>
                </a:solidFill>
              </a:rPr>
              <a:t>. Ces cellules sont spécialisées dans l'initiation et la conduction de l'excitation.</a:t>
            </a:r>
          </a:p>
          <a:p>
            <a:endParaRPr lang="fr-FR" dirty="0">
              <a:solidFill>
                <a:srgbClr val="FFF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4" name="Rectangle 4"/>
          <p:cNvSpPr>
            <a:spLocks noGrp="1" noRot="1" noChangeArrowheads="1"/>
          </p:cNvSpPr>
          <p:nvPr>
            <p:ph type="title"/>
          </p:nvPr>
        </p:nvSpPr>
        <p:spPr/>
        <p:txBody>
          <a:bodyPr/>
          <a:lstStyle/>
          <a:p>
            <a:pPr eaLnBrk="1" hangingPunct="1">
              <a:defRPr/>
            </a:pPr>
            <a:r>
              <a:rPr lang="fr-FR" smtClean="0">
                <a:solidFill>
                  <a:srgbClr val="FFFF00"/>
                </a:solidFill>
              </a:rPr>
              <a:t>LE TISSU NODAL</a:t>
            </a:r>
          </a:p>
        </p:txBody>
      </p:sp>
      <p:sp>
        <p:nvSpPr>
          <p:cNvPr id="199685" name="Rectangle 5"/>
          <p:cNvSpPr>
            <a:spLocks noGrp="1" noChangeArrowheads="1"/>
          </p:cNvSpPr>
          <p:nvPr>
            <p:ph type="body" sz="half" idx="1"/>
          </p:nvPr>
        </p:nvSpPr>
        <p:spPr/>
        <p:txBody>
          <a:bodyPr>
            <a:normAutofit fontScale="92500"/>
          </a:bodyPr>
          <a:lstStyle/>
          <a:p>
            <a:pPr eaLnBrk="1" hangingPunct="1">
              <a:buFont typeface="Wingdings" pitchFamily="2" charset="2"/>
              <a:buNone/>
              <a:defRPr/>
            </a:pPr>
            <a:r>
              <a:rPr lang="fr-FR" sz="2400" b="1" smtClean="0">
                <a:solidFill>
                  <a:srgbClr val="FFFF00"/>
                </a:solidFill>
              </a:rPr>
              <a:t>Le tissu nodal est représenté par:</a:t>
            </a:r>
          </a:p>
          <a:p>
            <a:pPr eaLnBrk="1" hangingPunct="1">
              <a:defRPr/>
            </a:pPr>
            <a:r>
              <a:rPr lang="fr-FR" sz="2400" b="1" smtClean="0">
                <a:solidFill>
                  <a:srgbClr val="FFFF00"/>
                </a:solidFill>
              </a:rPr>
              <a:t>1:nœud sino-auriculaire de Keith et Flack</a:t>
            </a:r>
          </a:p>
          <a:p>
            <a:pPr eaLnBrk="1" hangingPunct="1">
              <a:defRPr/>
            </a:pPr>
            <a:r>
              <a:rPr lang="fr-FR" sz="2400" b="1" smtClean="0">
                <a:solidFill>
                  <a:srgbClr val="FFFF00"/>
                </a:solidFill>
              </a:rPr>
              <a:t>2:nœud atrio-ventriculaire d’Aschoff-Tawara</a:t>
            </a:r>
          </a:p>
          <a:p>
            <a:pPr eaLnBrk="1" hangingPunct="1">
              <a:defRPr/>
            </a:pPr>
            <a:r>
              <a:rPr lang="fr-FR" sz="2400" b="1" smtClean="0">
                <a:solidFill>
                  <a:srgbClr val="FFFF00"/>
                </a:solidFill>
              </a:rPr>
              <a:t>3:faisceau de His</a:t>
            </a:r>
          </a:p>
          <a:p>
            <a:pPr eaLnBrk="1" hangingPunct="1">
              <a:defRPr/>
            </a:pPr>
            <a:r>
              <a:rPr lang="fr-FR" sz="2400" b="1" smtClean="0">
                <a:solidFill>
                  <a:srgbClr val="FFFF00"/>
                </a:solidFill>
              </a:rPr>
              <a:t>4,5,6: Branche droite et gauche du faisceau de His</a:t>
            </a:r>
          </a:p>
          <a:p>
            <a:pPr eaLnBrk="1" hangingPunct="1">
              <a:defRPr/>
            </a:pPr>
            <a:r>
              <a:rPr lang="fr-FR" sz="2400" b="1" smtClean="0">
                <a:solidFill>
                  <a:srgbClr val="FFFF00"/>
                </a:solidFill>
              </a:rPr>
              <a:t>7: Réseau de Purkinje</a:t>
            </a:r>
          </a:p>
          <a:p>
            <a:pPr eaLnBrk="1" hangingPunct="1">
              <a:defRPr/>
            </a:pPr>
            <a:endParaRPr lang="fr-FR" sz="2400" b="1" smtClean="0">
              <a:solidFill>
                <a:srgbClr val="FFFF00"/>
              </a:solidFill>
            </a:endParaRPr>
          </a:p>
        </p:txBody>
      </p:sp>
      <p:pic>
        <p:nvPicPr>
          <p:cNvPr id="97284" name="Picture 7" descr="tissu nodal"/>
          <p:cNvPicPr>
            <a:picLocks noGrp="1" noChangeAspect="1" noChangeArrowheads="1"/>
          </p:cNvPicPr>
          <p:nvPr>
            <p:ph sz="half" idx="2"/>
          </p:nvPr>
        </p:nvPicPr>
        <p:blipFill>
          <a:blip r:embed="rId2" cstate="print"/>
          <a:srcRect/>
          <a:stretch>
            <a:fillRect/>
          </a:stretch>
        </p:blipFill>
        <p:spPr>
          <a:xfrm>
            <a:off x="4687888" y="1474788"/>
            <a:ext cx="4064000" cy="516731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FF00"/>
                </a:solidFill>
              </a:rPr>
              <a:t>LE CŒUR</a:t>
            </a:r>
            <a:endParaRPr lang="fr-FR" dirty="0">
              <a:solidFill>
                <a:srgbClr val="FFFF00"/>
              </a:solidFill>
            </a:endParaRPr>
          </a:p>
        </p:txBody>
      </p:sp>
      <p:sp>
        <p:nvSpPr>
          <p:cNvPr id="3" name="Espace réservé du contenu 2"/>
          <p:cNvSpPr>
            <a:spLocks noGrp="1"/>
          </p:cNvSpPr>
          <p:nvPr>
            <p:ph idx="1"/>
          </p:nvPr>
        </p:nvSpPr>
        <p:spPr>
          <a:xfrm>
            <a:off x="457200" y="1600200"/>
            <a:ext cx="8686800" cy="4525963"/>
          </a:xfrm>
        </p:spPr>
        <p:txBody>
          <a:bodyPr>
            <a:normAutofit fontScale="85000" lnSpcReduction="20000"/>
          </a:bodyPr>
          <a:lstStyle/>
          <a:p>
            <a:pPr>
              <a:buNone/>
            </a:pPr>
            <a:r>
              <a:rPr lang="fr-FR" b="1" dirty="0" smtClean="0">
                <a:solidFill>
                  <a:srgbClr val="FFFF00"/>
                </a:solidFill>
              </a:rPr>
              <a:t>1. INTRODUCTION</a:t>
            </a:r>
          </a:p>
          <a:p>
            <a:pPr>
              <a:buNone/>
            </a:pPr>
            <a:r>
              <a:rPr lang="fr-FR" b="1" dirty="0" smtClean="0">
                <a:solidFill>
                  <a:srgbClr val="FFFF00"/>
                </a:solidFill>
              </a:rPr>
              <a:t>2. STRUCTURE DE LA PAROI CARDIAQUE </a:t>
            </a:r>
          </a:p>
          <a:p>
            <a:pPr>
              <a:buNone/>
            </a:pPr>
            <a:r>
              <a:rPr lang="fr-FR" b="1" dirty="0" smtClean="0">
                <a:solidFill>
                  <a:srgbClr val="FFFF00"/>
                </a:solidFill>
              </a:rPr>
              <a:t>	2.1L’endocarde</a:t>
            </a:r>
          </a:p>
          <a:p>
            <a:pPr>
              <a:buNone/>
            </a:pPr>
            <a:r>
              <a:rPr lang="fr-FR" b="1" dirty="0" smtClean="0">
                <a:solidFill>
                  <a:srgbClr val="FFFF00"/>
                </a:solidFill>
              </a:rPr>
              <a:t>	2.2Le myocarde </a:t>
            </a:r>
          </a:p>
          <a:p>
            <a:pPr lvl="1">
              <a:buNone/>
            </a:pPr>
            <a:r>
              <a:rPr lang="fr-FR" b="1" dirty="0" smtClean="0">
                <a:solidFill>
                  <a:srgbClr val="FFFF00"/>
                </a:solidFill>
              </a:rPr>
              <a:t>	2.2.1 Les cardiomyocytes contractiles </a:t>
            </a:r>
          </a:p>
          <a:p>
            <a:pPr lvl="1">
              <a:buNone/>
            </a:pPr>
            <a:r>
              <a:rPr lang="fr-FR" b="1" dirty="0" smtClean="0">
                <a:solidFill>
                  <a:srgbClr val="FFFF00"/>
                </a:solidFill>
              </a:rPr>
              <a:t>	2.2.2 Les cellules cardionectrices </a:t>
            </a:r>
          </a:p>
          <a:p>
            <a:pPr lvl="1">
              <a:buNone/>
            </a:pPr>
            <a:r>
              <a:rPr lang="fr-FR" b="1" dirty="0" smtClean="0">
                <a:solidFill>
                  <a:srgbClr val="FFFF00"/>
                </a:solidFill>
              </a:rPr>
              <a:t>	2.2.3 Les cellules myoendocrines </a:t>
            </a:r>
          </a:p>
          <a:p>
            <a:pPr>
              <a:buNone/>
            </a:pPr>
            <a:r>
              <a:rPr lang="fr-FR" b="1" dirty="0" smtClean="0">
                <a:solidFill>
                  <a:srgbClr val="FFFF00"/>
                </a:solidFill>
              </a:rPr>
              <a:t>	2.3le péricarde </a:t>
            </a:r>
          </a:p>
          <a:p>
            <a:pPr>
              <a:buNone/>
            </a:pPr>
            <a:r>
              <a:rPr lang="fr-FR" b="1" dirty="0" smtClean="0">
                <a:solidFill>
                  <a:srgbClr val="FFFF00"/>
                </a:solidFill>
              </a:rPr>
              <a:t>	2.4Les valvules </a:t>
            </a:r>
          </a:p>
          <a:p>
            <a:pPr lvl="0">
              <a:buNone/>
            </a:pPr>
            <a:r>
              <a:rPr lang="fr-FR" b="1" dirty="0" smtClean="0">
                <a:solidFill>
                  <a:srgbClr val="FFFF00"/>
                </a:solidFill>
              </a:rPr>
              <a:t>3. VASCULARISATION </a:t>
            </a:r>
          </a:p>
          <a:p>
            <a:pPr lvl="0">
              <a:buNone/>
            </a:pPr>
            <a:r>
              <a:rPr lang="fr-FR" b="1" dirty="0" smtClean="0">
                <a:solidFill>
                  <a:srgbClr val="FFFF00"/>
                </a:solidFill>
              </a:rPr>
              <a:t>4. INNERVATION </a:t>
            </a:r>
          </a:p>
          <a:p>
            <a:endParaRPr lang="fr-FR" b="1" dirty="0" smtClean="0">
              <a:solidFill>
                <a:srgbClr val="FFFF00"/>
              </a:solidFill>
            </a:endParaRPr>
          </a:p>
          <a:p>
            <a:endParaRPr lang="fr-FR" b="1" dirty="0">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309320"/>
          </a:xfrm>
          <a:prstGeom prst="rect">
            <a:avLst/>
          </a:prstGeom>
          <a:noFill/>
          <a:ln w="9525">
            <a:noFill/>
            <a:miter lim="800000"/>
            <a:headEnd/>
            <a:tailEnd/>
          </a:ln>
        </p:spPr>
      </p:pic>
      <p:sp>
        <p:nvSpPr>
          <p:cNvPr id="3" name="Rectangle 2"/>
          <p:cNvSpPr/>
          <p:nvPr/>
        </p:nvSpPr>
        <p:spPr>
          <a:xfrm>
            <a:off x="0" y="6488668"/>
            <a:ext cx="9144000" cy="369332"/>
          </a:xfrm>
          <a:prstGeom prst="rect">
            <a:avLst/>
          </a:prstGeom>
        </p:spPr>
        <p:txBody>
          <a:bodyPr wrap="square">
            <a:spAutoFit/>
          </a:bodyPr>
          <a:lstStyle/>
          <a:p>
            <a:r>
              <a:rPr lang="fr-FR" dirty="0" smtClean="0">
                <a:solidFill>
                  <a:schemeClr val="bg1"/>
                </a:solidFill>
              </a:rPr>
              <a:t>http://www.chups.jussieu.fr/polys/histo/histoP2/POLY.Chp.2.2.2.2.html</a:t>
            </a:r>
            <a:endParaRPr lang="fr-FR"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9144000" cy="6525344"/>
          </a:xfrm>
          <a:prstGeom prst="rect">
            <a:avLst/>
          </a:prstGeom>
          <a:noFill/>
          <a:ln w="9525">
            <a:noFill/>
            <a:miter lim="800000"/>
            <a:headEnd/>
            <a:tailEnd/>
          </a:ln>
        </p:spPr>
      </p:pic>
      <p:sp>
        <p:nvSpPr>
          <p:cNvPr id="3" name="Rectangle 2"/>
          <p:cNvSpPr/>
          <p:nvPr/>
        </p:nvSpPr>
        <p:spPr>
          <a:xfrm>
            <a:off x="0" y="6525344"/>
            <a:ext cx="9144000" cy="369332"/>
          </a:xfrm>
          <a:prstGeom prst="rect">
            <a:avLst/>
          </a:prstGeom>
        </p:spPr>
        <p:txBody>
          <a:bodyPr wrap="square">
            <a:spAutoFit/>
          </a:bodyPr>
          <a:lstStyle/>
          <a:p>
            <a:r>
              <a:rPr lang="fr-FR" dirty="0" smtClean="0">
                <a:solidFill>
                  <a:schemeClr val="bg1"/>
                </a:solidFill>
              </a:rPr>
              <a:t>http://www.chups.jussieu.fr/polys/histo/histoP2/POLY.Chp.2.2.2.2.html</a:t>
            </a:r>
            <a:endParaRPr lang="fr-FR"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FFFF00"/>
                </a:solidFill>
              </a:rPr>
              <a:t>Les cellules myoendocrines </a:t>
            </a:r>
            <a:endParaRPr lang="fr-FR" dirty="0">
              <a:solidFill>
                <a:srgbClr val="FFFF00"/>
              </a:solidFill>
            </a:endParaRPr>
          </a:p>
        </p:txBody>
      </p:sp>
      <p:sp>
        <p:nvSpPr>
          <p:cNvPr id="3" name="Espace réservé du contenu 2"/>
          <p:cNvSpPr>
            <a:spLocks noGrp="1"/>
          </p:cNvSpPr>
          <p:nvPr>
            <p:ph idx="1"/>
          </p:nvPr>
        </p:nvSpPr>
        <p:spPr>
          <a:xfrm>
            <a:off x="179512" y="1600200"/>
            <a:ext cx="8686800" cy="4525963"/>
          </a:xfrm>
        </p:spPr>
        <p:txBody>
          <a:bodyPr>
            <a:normAutofit lnSpcReduction="10000"/>
          </a:bodyPr>
          <a:lstStyle/>
          <a:p>
            <a:r>
              <a:rPr lang="fr-FR" dirty="0" smtClean="0">
                <a:solidFill>
                  <a:srgbClr val="FFFF00"/>
                </a:solidFill>
              </a:rPr>
              <a:t>Pauvres en myofibrilles, ces cardiomyocytes ont aussi et surtout une fonction endocrine. </a:t>
            </a:r>
          </a:p>
          <a:p>
            <a:r>
              <a:rPr lang="fr-FR" dirty="0" smtClean="0">
                <a:solidFill>
                  <a:srgbClr val="FFFF00"/>
                </a:solidFill>
              </a:rPr>
              <a:t>Ils contiennent de nombreux grains de sécrétion disposés de part et d'autre du noyau et sont sphériques et assez denses en microscopie électronique. </a:t>
            </a:r>
          </a:p>
          <a:p>
            <a:r>
              <a:rPr lang="fr-FR" dirty="0" smtClean="0">
                <a:solidFill>
                  <a:srgbClr val="FFFF00"/>
                </a:solidFill>
              </a:rPr>
              <a:t>Ces vésicules contiennent un des trois peptides </a:t>
            </a:r>
            <a:r>
              <a:rPr lang="fr-FR" dirty="0" err="1" smtClean="0">
                <a:solidFill>
                  <a:srgbClr val="FFFF00"/>
                </a:solidFill>
              </a:rPr>
              <a:t>natriurétiques</a:t>
            </a:r>
            <a:r>
              <a:rPr lang="fr-FR" dirty="0" smtClean="0">
                <a:solidFill>
                  <a:srgbClr val="FFFF00"/>
                </a:solidFill>
              </a:rPr>
              <a:t> (de types A, B, C) collectivement connus sous le nom de « facteur ou hormone ou peptide auriculaire </a:t>
            </a:r>
            <a:r>
              <a:rPr lang="fr-FR" dirty="0" err="1" smtClean="0">
                <a:solidFill>
                  <a:srgbClr val="FFFF00"/>
                </a:solidFill>
              </a:rPr>
              <a:t>natriurétique</a:t>
            </a:r>
            <a:r>
              <a:rPr lang="fr-FR" dirty="0" smtClean="0">
                <a:solidFill>
                  <a:srgbClr val="FFFF00"/>
                </a:solidFill>
              </a:rPr>
              <a:t> ».</a:t>
            </a:r>
          </a:p>
          <a:p>
            <a:endParaRPr lang="fr-FR" dirty="0">
              <a:solidFill>
                <a:srgbClr val="FFFF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44000" cy="6453336"/>
          </a:xfrm>
          <a:prstGeom prst="rect">
            <a:avLst/>
          </a:prstGeom>
          <a:noFill/>
          <a:ln w="9525">
            <a:noFill/>
            <a:miter lim="800000"/>
            <a:headEnd/>
            <a:tailEnd/>
          </a:ln>
        </p:spPr>
      </p:pic>
      <p:sp>
        <p:nvSpPr>
          <p:cNvPr id="3" name="Rectangle 2"/>
          <p:cNvSpPr/>
          <p:nvPr/>
        </p:nvSpPr>
        <p:spPr>
          <a:xfrm>
            <a:off x="0" y="6516052"/>
            <a:ext cx="9144000" cy="369332"/>
          </a:xfrm>
          <a:prstGeom prst="rect">
            <a:avLst/>
          </a:prstGeom>
        </p:spPr>
        <p:txBody>
          <a:bodyPr wrap="square">
            <a:spAutoFit/>
          </a:bodyPr>
          <a:lstStyle/>
          <a:p>
            <a:r>
              <a:rPr lang="fr-FR" dirty="0" smtClean="0">
                <a:solidFill>
                  <a:schemeClr val="bg1"/>
                </a:solidFill>
              </a:rPr>
              <a:t>http://www.chups.jussieu.fr/polys/histo/histoP2/POLY.Chp.2.2.2.2.html</a:t>
            </a:r>
            <a:endParaRPr lang="fr-FR"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FF00"/>
                </a:solidFill>
              </a:rPr>
              <a:t>le péricarde </a:t>
            </a:r>
            <a:endParaRPr lang="fr-FR" dirty="0">
              <a:solidFill>
                <a:srgbClr val="FFFF00"/>
              </a:solidFill>
            </a:endParaRPr>
          </a:p>
        </p:txBody>
      </p:sp>
      <p:sp>
        <p:nvSpPr>
          <p:cNvPr id="3" name="Espace réservé du contenu 2"/>
          <p:cNvSpPr>
            <a:spLocks noGrp="1"/>
          </p:cNvSpPr>
          <p:nvPr>
            <p:ph idx="1"/>
          </p:nvPr>
        </p:nvSpPr>
        <p:spPr/>
        <p:txBody>
          <a:bodyPr>
            <a:noAutofit/>
          </a:bodyPr>
          <a:lstStyle/>
          <a:p>
            <a:r>
              <a:rPr lang="fr-FR" sz="3200" dirty="0" smtClean="0">
                <a:solidFill>
                  <a:srgbClr val="FFFF00"/>
                </a:solidFill>
              </a:rPr>
              <a:t>Il comporte deux feuillets séparés par la cavité péricardique.</a:t>
            </a:r>
            <a:endParaRPr lang="fr-FR" sz="2800" dirty="0" smtClean="0">
              <a:solidFill>
                <a:srgbClr val="FFFF00"/>
              </a:solidFill>
            </a:endParaRPr>
          </a:p>
          <a:p>
            <a:pPr>
              <a:buNone/>
            </a:pPr>
            <a:r>
              <a:rPr lang="fr-FR" sz="3200" dirty="0" smtClean="0">
                <a:solidFill>
                  <a:srgbClr val="FFFF00"/>
                </a:solidFill>
              </a:rPr>
              <a:t> </a:t>
            </a:r>
            <a:endParaRPr lang="fr-FR" sz="2800" dirty="0" smtClean="0">
              <a:solidFill>
                <a:srgbClr val="FFFF00"/>
              </a:solidFill>
            </a:endParaRPr>
          </a:p>
          <a:p>
            <a:endParaRPr lang="fr-FR" sz="2800" dirty="0">
              <a:solidFill>
                <a:srgbClr val="FFFF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800" dirty="0" smtClean="0">
                <a:solidFill>
                  <a:srgbClr val="FFFF00"/>
                </a:solidFill>
              </a:rPr>
              <a:t>Feuillet viscéral ou épicarde</a:t>
            </a:r>
            <a:endParaRPr lang="fr-FR" dirty="0"/>
          </a:p>
        </p:txBody>
      </p:sp>
      <p:sp>
        <p:nvSpPr>
          <p:cNvPr id="3" name="Espace réservé du contenu 2"/>
          <p:cNvSpPr>
            <a:spLocks noGrp="1"/>
          </p:cNvSpPr>
          <p:nvPr>
            <p:ph idx="1"/>
          </p:nvPr>
        </p:nvSpPr>
        <p:spPr/>
        <p:txBody>
          <a:bodyPr>
            <a:normAutofit fontScale="92500" lnSpcReduction="20000"/>
          </a:bodyPr>
          <a:lstStyle/>
          <a:p>
            <a:pPr>
              <a:buNone/>
            </a:pPr>
            <a:r>
              <a:rPr lang="fr-FR" sz="3200" dirty="0" smtClean="0">
                <a:solidFill>
                  <a:srgbClr val="FFFF00"/>
                </a:solidFill>
              </a:rPr>
              <a:t>Il comprend:</a:t>
            </a:r>
          </a:p>
          <a:p>
            <a:r>
              <a:rPr lang="fr-FR" sz="3200" dirty="0" smtClean="0">
                <a:solidFill>
                  <a:srgbClr val="FFFF00"/>
                </a:solidFill>
              </a:rPr>
              <a:t>Un mésothélium formé de cellules aplaties.</a:t>
            </a:r>
            <a:endParaRPr lang="fr-FR" sz="2800" dirty="0" smtClean="0">
              <a:solidFill>
                <a:srgbClr val="FFFF00"/>
              </a:solidFill>
            </a:endParaRPr>
          </a:p>
          <a:p>
            <a:r>
              <a:rPr lang="fr-FR" sz="3200" dirty="0" smtClean="0">
                <a:solidFill>
                  <a:srgbClr val="FFFF00"/>
                </a:solidFill>
              </a:rPr>
              <a:t>Une couche sous-</a:t>
            </a:r>
            <a:r>
              <a:rPr lang="fr-FR" sz="3200" dirty="0" err="1" smtClean="0">
                <a:solidFill>
                  <a:srgbClr val="FFFF00"/>
                </a:solidFill>
              </a:rPr>
              <a:t>mésothéliale</a:t>
            </a:r>
            <a:r>
              <a:rPr lang="fr-FR" sz="3200" dirty="0" smtClean="0">
                <a:solidFill>
                  <a:srgbClr val="FFFF00"/>
                </a:solidFill>
              </a:rPr>
              <a:t>, lame conjonctive riche en fibres élastiques.</a:t>
            </a:r>
            <a:endParaRPr lang="fr-FR" sz="2800" dirty="0" smtClean="0">
              <a:solidFill>
                <a:srgbClr val="FFFF00"/>
              </a:solidFill>
            </a:endParaRPr>
          </a:p>
          <a:p>
            <a:r>
              <a:rPr lang="fr-FR" sz="3200" dirty="0" smtClean="0">
                <a:solidFill>
                  <a:srgbClr val="FFFF00"/>
                </a:solidFill>
              </a:rPr>
              <a:t>Une couche sous-</a:t>
            </a:r>
            <a:r>
              <a:rPr lang="fr-FR" sz="3200" dirty="0" err="1" smtClean="0">
                <a:solidFill>
                  <a:srgbClr val="FFFF00"/>
                </a:solidFill>
              </a:rPr>
              <a:t>épicardique</a:t>
            </a:r>
            <a:r>
              <a:rPr lang="fr-FR" sz="3200" dirty="0" smtClean="0">
                <a:solidFill>
                  <a:srgbClr val="FFFF00"/>
                </a:solidFill>
              </a:rPr>
              <a:t> qui assure la jonction avec le myocarde : elle est constituée de tissu conjonctif lâche et de lobules adipeux. Elle renferme des vaisseaux coronaires et des fibres nerveuses sensibles. </a:t>
            </a:r>
            <a:endParaRPr lang="fr-FR" sz="2800" dirty="0" smtClean="0">
              <a:solidFill>
                <a:srgbClr val="FFFF00"/>
              </a:solidFill>
            </a:endParaRPr>
          </a:p>
          <a:p>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0"/>
            <a:ext cx="9143999" cy="6381328"/>
          </a:xfrm>
          <a:prstGeom prst="rect">
            <a:avLst/>
          </a:prstGeom>
          <a:noFill/>
          <a:ln w="9525">
            <a:noFill/>
            <a:miter lim="800000"/>
            <a:headEnd/>
            <a:tailEnd/>
          </a:ln>
        </p:spPr>
      </p:pic>
      <p:sp>
        <p:nvSpPr>
          <p:cNvPr id="3" name="Rectangle 2"/>
          <p:cNvSpPr/>
          <p:nvPr/>
        </p:nvSpPr>
        <p:spPr>
          <a:xfrm>
            <a:off x="0" y="6516052"/>
            <a:ext cx="9144000" cy="369332"/>
          </a:xfrm>
          <a:prstGeom prst="rect">
            <a:avLst/>
          </a:prstGeom>
        </p:spPr>
        <p:txBody>
          <a:bodyPr wrap="square">
            <a:spAutoFit/>
          </a:bodyPr>
          <a:lstStyle/>
          <a:p>
            <a:r>
              <a:rPr lang="fr-FR" dirty="0" smtClean="0">
                <a:solidFill>
                  <a:schemeClr val="bg1"/>
                </a:solidFill>
              </a:rPr>
              <a:t>http://www.chups.jussieu.fr/polys/histo/histoP2/POLY.Chp.2.2.3.html</a:t>
            </a:r>
            <a:endParaRPr lang="fr-FR"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dirty="0" smtClean="0">
                <a:solidFill>
                  <a:srgbClr val="FFFF00"/>
                </a:solidFill>
              </a:rPr>
              <a:t>Feuillet pariétal</a:t>
            </a:r>
            <a:endParaRPr lang="fr-FR" dirty="0"/>
          </a:p>
        </p:txBody>
      </p:sp>
      <p:sp>
        <p:nvSpPr>
          <p:cNvPr id="3" name="Espace réservé du contenu 2"/>
          <p:cNvSpPr>
            <a:spLocks noGrp="1"/>
          </p:cNvSpPr>
          <p:nvPr>
            <p:ph idx="1"/>
          </p:nvPr>
        </p:nvSpPr>
        <p:spPr/>
        <p:txBody>
          <a:bodyPr/>
          <a:lstStyle/>
          <a:p>
            <a:r>
              <a:rPr lang="fr-FR" sz="3200" dirty="0" smtClean="0">
                <a:solidFill>
                  <a:srgbClr val="FFFF00"/>
                </a:solidFill>
              </a:rPr>
              <a:t>C’est un sac </a:t>
            </a:r>
            <a:r>
              <a:rPr lang="fr-FR" sz="3200" dirty="0" err="1" smtClean="0">
                <a:solidFill>
                  <a:srgbClr val="FFFF00"/>
                </a:solidFill>
              </a:rPr>
              <a:t>fibro</a:t>
            </a:r>
            <a:r>
              <a:rPr lang="fr-FR" sz="3200" dirty="0" smtClean="0">
                <a:solidFill>
                  <a:srgbClr val="FFFF00"/>
                </a:solidFill>
              </a:rPr>
              <a:t>-adipeux épais, recouvert du côté interne par le mésothélium.</a:t>
            </a:r>
            <a:endParaRPr lang="fr-FR" sz="2800" dirty="0" smtClean="0">
              <a:solidFill>
                <a:srgbClr val="FFFF00"/>
              </a:solidFill>
            </a:endParaRPr>
          </a:p>
          <a:p>
            <a:endParaRPr lang="fr-FR" sz="2800" dirty="0" smtClean="0">
              <a:solidFill>
                <a:srgbClr val="FFFF00"/>
              </a:solidFill>
            </a:endParaRPr>
          </a:p>
          <a:p>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age 5" descr="pericarde"/>
          <p:cNvPicPr>
            <a:picLocks noChangeAspect="1" noChangeArrowheads="1"/>
          </p:cNvPicPr>
          <p:nvPr/>
        </p:nvPicPr>
        <p:blipFill>
          <a:blip r:embed="rId2" cstate="print"/>
          <a:srcRect/>
          <a:stretch>
            <a:fillRect/>
          </a:stretch>
        </p:blipFill>
        <p:spPr bwMode="auto">
          <a:xfrm>
            <a:off x="0" y="0"/>
            <a:ext cx="9144000" cy="696780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FFFF00"/>
                </a:solidFill>
              </a:rPr>
              <a:t>INTRODUCTION</a:t>
            </a:r>
            <a:br>
              <a:rPr lang="fr-FR" b="1" dirty="0" smtClean="0">
                <a:solidFill>
                  <a:srgbClr val="FFFF00"/>
                </a:solidFill>
              </a:rPr>
            </a:br>
            <a:endParaRPr lang="fr-FR" dirty="0">
              <a:solidFill>
                <a:srgbClr val="FFFF00"/>
              </a:solidFill>
            </a:endParaRPr>
          </a:p>
        </p:txBody>
      </p:sp>
      <p:sp>
        <p:nvSpPr>
          <p:cNvPr id="3" name="Espace réservé du contenu 2"/>
          <p:cNvSpPr>
            <a:spLocks noGrp="1"/>
          </p:cNvSpPr>
          <p:nvPr>
            <p:ph idx="1"/>
          </p:nvPr>
        </p:nvSpPr>
        <p:spPr>
          <a:xfrm>
            <a:off x="611560" y="1556792"/>
            <a:ext cx="8532440" cy="4525963"/>
          </a:xfrm>
        </p:spPr>
        <p:txBody>
          <a:bodyPr>
            <a:noAutofit/>
          </a:bodyPr>
          <a:lstStyle/>
          <a:p>
            <a:r>
              <a:rPr lang="fr-FR" sz="2400" dirty="0" smtClean="0">
                <a:solidFill>
                  <a:srgbClr val="FFFF00"/>
                </a:solidFill>
              </a:rPr>
              <a:t>Le cœur comporte quatre cavités : deux oreillettes et deux ventricules.</a:t>
            </a:r>
          </a:p>
          <a:p>
            <a:r>
              <a:rPr lang="fr-FR" sz="2400" dirty="0" smtClean="0">
                <a:solidFill>
                  <a:srgbClr val="FFFF00"/>
                </a:solidFill>
              </a:rPr>
              <a:t>Les oreillettes communiquent avec les ventricules par les orifices auriculo-ventriculaires pourvus de valvules, l’une double (bicuspide ou mitrale) à gauche, l’autre triple (tricuspide) à droite.</a:t>
            </a:r>
          </a:p>
          <a:p>
            <a:endParaRPr lang="fr-FR" sz="2400" dirty="0">
              <a:solidFill>
                <a:srgbClr val="FFFF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FF00"/>
                </a:solidFill>
              </a:rPr>
              <a:t>Les </a:t>
            </a:r>
            <a:r>
              <a:rPr lang="fr-FR" b="1" dirty="0" smtClean="0">
                <a:solidFill>
                  <a:srgbClr val="FFFF00"/>
                </a:solidFill>
              </a:rPr>
              <a:t>valves</a:t>
            </a:r>
            <a:r>
              <a:rPr lang="fr-FR" b="1" dirty="0" smtClean="0">
                <a:solidFill>
                  <a:srgbClr val="FFFF00"/>
                </a:solidFill>
              </a:rPr>
              <a:t> </a:t>
            </a:r>
            <a:r>
              <a:rPr lang="fr-FR" b="1" dirty="0" smtClean="0">
                <a:solidFill>
                  <a:srgbClr val="FFFF00"/>
                </a:solidFill>
              </a:rPr>
              <a:t>cardiaques</a:t>
            </a:r>
            <a:endParaRPr lang="fr-FR" dirty="0">
              <a:solidFill>
                <a:srgbClr val="FFFF00"/>
              </a:solidFill>
            </a:endParaRPr>
          </a:p>
        </p:txBody>
      </p:sp>
      <p:sp>
        <p:nvSpPr>
          <p:cNvPr id="3" name="Espace réservé du contenu 2"/>
          <p:cNvSpPr>
            <a:spLocks noGrp="1"/>
          </p:cNvSpPr>
          <p:nvPr>
            <p:ph idx="1"/>
          </p:nvPr>
        </p:nvSpPr>
        <p:spPr/>
        <p:txBody>
          <a:bodyPr>
            <a:normAutofit fontScale="92500" lnSpcReduction="10000"/>
          </a:bodyPr>
          <a:lstStyle/>
          <a:p>
            <a:r>
              <a:rPr lang="fr-FR" dirty="0" smtClean="0">
                <a:solidFill>
                  <a:srgbClr val="FFFF00"/>
                </a:solidFill>
              </a:rPr>
              <a:t>Elles sont formées par un repli de l’endocarde qui recouvre une lame fibreuse ou chondroides.</a:t>
            </a:r>
          </a:p>
          <a:p>
            <a:r>
              <a:rPr lang="fr-FR" dirty="0" smtClean="0">
                <a:solidFill>
                  <a:srgbClr val="FFFF00"/>
                </a:solidFill>
              </a:rPr>
              <a:t>La lame fibreuse se rattache aux anneaux fibreux du squelette cardiaque et se prolonge par les cordages tendineux des valvules auriculo-ventriculaires.</a:t>
            </a:r>
          </a:p>
          <a:p>
            <a:r>
              <a:rPr lang="fr-FR" dirty="0" smtClean="0">
                <a:solidFill>
                  <a:srgbClr val="FFFF00"/>
                </a:solidFill>
              </a:rPr>
              <a:t>Quelques fibres myocardiques pénètrent dans la couche sous-endocardique des valvules auriculo-ventriculaires.</a:t>
            </a:r>
          </a:p>
          <a:p>
            <a:endParaRPr lang="fr-FR" dirty="0">
              <a:solidFill>
                <a:srgbClr val="FFFF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octorette.info/images/sante-beaute/Maladies_cardiaques/Valve_normale.jpg"/>
          <p:cNvPicPr>
            <a:picLocks noChangeAspect="1" noChangeArrowheads="1"/>
          </p:cNvPicPr>
          <p:nvPr/>
        </p:nvPicPr>
        <p:blipFill>
          <a:blip r:embed="rId2" cstate="print"/>
          <a:srcRect/>
          <a:stretch>
            <a:fillRect/>
          </a:stretch>
        </p:blipFill>
        <p:spPr bwMode="auto">
          <a:xfrm>
            <a:off x="0" y="0"/>
            <a:ext cx="9144000" cy="6381328"/>
          </a:xfrm>
          <a:prstGeom prst="rect">
            <a:avLst/>
          </a:prstGeom>
          <a:noFill/>
        </p:spPr>
      </p:pic>
      <p:sp>
        <p:nvSpPr>
          <p:cNvPr id="3" name="Rectangle 2"/>
          <p:cNvSpPr/>
          <p:nvPr/>
        </p:nvSpPr>
        <p:spPr>
          <a:xfrm>
            <a:off x="0" y="6488668"/>
            <a:ext cx="9144000" cy="369332"/>
          </a:xfrm>
          <a:prstGeom prst="rect">
            <a:avLst/>
          </a:prstGeom>
        </p:spPr>
        <p:txBody>
          <a:bodyPr wrap="square">
            <a:spAutoFit/>
          </a:bodyPr>
          <a:lstStyle/>
          <a:p>
            <a:r>
              <a:rPr lang="fr-FR" dirty="0" smtClean="0">
                <a:solidFill>
                  <a:schemeClr val="bg1"/>
                </a:solidFill>
              </a:rPr>
              <a:t>http://www.doctorette.info/images/sante-beaute/Maladies_cardiaques/Valve_normale.jpg</a:t>
            </a:r>
            <a:endParaRPr lang="fr-FR"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i.skyrock.net/1770/88861770/pics/3216779997_1_2_Qi2M8v41.png"/>
          <p:cNvPicPr>
            <a:picLocks noChangeAspect="1" noChangeArrowheads="1"/>
          </p:cNvPicPr>
          <p:nvPr/>
        </p:nvPicPr>
        <p:blipFill>
          <a:blip r:embed="rId2" cstate="print"/>
          <a:srcRect/>
          <a:stretch>
            <a:fillRect/>
          </a:stretch>
        </p:blipFill>
        <p:spPr bwMode="auto">
          <a:xfrm>
            <a:off x="0" y="0"/>
            <a:ext cx="9144000" cy="6381328"/>
          </a:xfrm>
          <a:prstGeom prst="rect">
            <a:avLst/>
          </a:prstGeom>
          <a:noFill/>
        </p:spPr>
      </p:pic>
      <p:sp>
        <p:nvSpPr>
          <p:cNvPr id="3" name="Rectangle 2"/>
          <p:cNvSpPr/>
          <p:nvPr/>
        </p:nvSpPr>
        <p:spPr>
          <a:xfrm>
            <a:off x="0" y="6516052"/>
            <a:ext cx="9144000" cy="369332"/>
          </a:xfrm>
          <a:prstGeom prst="rect">
            <a:avLst/>
          </a:prstGeom>
        </p:spPr>
        <p:txBody>
          <a:bodyPr wrap="square">
            <a:spAutoFit/>
          </a:bodyPr>
          <a:lstStyle/>
          <a:p>
            <a:r>
              <a:rPr lang="fr-FR" dirty="0" smtClean="0">
                <a:solidFill>
                  <a:schemeClr val="bg1"/>
                </a:solidFill>
              </a:rPr>
              <a:t>http://i.skyrock.net/1770/88861770/pics/3216779997_1_2_Qi2M8v41.png</a:t>
            </a:r>
            <a:endParaRPr lang="fr-FR"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FFFF00"/>
                </a:solidFill>
              </a:rPr>
              <a:t>La vascularisation sanguine </a:t>
            </a:r>
            <a:endParaRPr lang="fr-FR" dirty="0">
              <a:solidFill>
                <a:srgbClr val="FFFF00"/>
              </a:solidFill>
            </a:endParaRPr>
          </a:p>
        </p:txBody>
      </p:sp>
      <p:sp>
        <p:nvSpPr>
          <p:cNvPr id="3" name="Espace réservé du contenu 2"/>
          <p:cNvSpPr>
            <a:spLocks noGrp="1"/>
          </p:cNvSpPr>
          <p:nvPr>
            <p:ph idx="1"/>
          </p:nvPr>
        </p:nvSpPr>
        <p:spPr/>
        <p:txBody>
          <a:bodyPr>
            <a:normAutofit fontScale="85000" lnSpcReduction="10000"/>
          </a:bodyPr>
          <a:lstStyle/>
          <a:p>
            <a:r>
              <a:rPr lang="fr-FR" dirty="0" smtClean="0">
                <a:solidFill>
                  <a:srgbClr val="FFFF00"/>
                </a:solidFill>
              </a:rPr>
              <a:t>La vascularisation myocardique est de type terminal et spécifiquement organisée : les artères coronaires et leurs divisions cheminent au niveau de l'épicarde et adressent vers le myocarde des branches « perforantes » à disposition perpendiculaire. </a:t>
            </a:r>
          </a:p>
          <a:p>
            <a:r>
              <a:rPr lang="fr-FR" dirty="0" smtClean="0">
                <a:solidFill>
                  <a:srgbClr val="FFFF00"/>
                </a:solidFill>
              </a:rPr>
              <a:t>Celles-ci, reprenant une orientation longitudinale (c'est à dire dans le sens des contingents musculaires) se distribuent en un réseau d'artères myocardiques terminales qui s'ouvrent sur les réseaux capillaires du muscle cardiaque.</a:t>
            </a:r>
          </a:p>
          <a:p>
            <a:endParaRPr lang="fr-FR" dirty="0">
              <a:solidFill>
                <a:srgbClr val="FFFF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0"/>
            <a:ext cx="9144000" cy="6597352"/>
          </a:xfrm>
          <a:prstGeom prst="rect">
            <a:avLst/>
          </a:prstGeom>
          <a:noFill/>
          <a:ln w="9525">
            <a:noFill/>
            <a:miter lim="800000"/>
            <a:headEnd/>
            <a:tailEnd/>
          </a:ln>
        </p:spPr>
      </p:pic>
      <p:sp>
        <p:nvSpPr>
          <p:cNvPr id="3" name="Rectangle 2"/>
          <p:cNvSpPr/>
          <p:nvPr/>
        </p:nvSpPr>
        <p:spPr>
          <a:xfrm>
            <a:off x="0" y="6588060"/>
            <a:ext cx="9144000" cy="369332"/>
          </a:xfrm>
          <a:prstGeom prst="rect">
            <a:avLst/>
          </a:prstGeom>
        </p:spPr>
        <p:txBody>
          <a:bodyPr wrap="square">
            <a:spAutoFit/>
          </a:bodyPr>
          <a:lstStyle/>
          <a:p>
            <a:r>
              <a:rPr lang="fr-FR" dirty="0" smtClean="0">
                <a:solidFill>
                  <a:schemeClr val="bg1"/>
                </a:solidFill>
              </a:rPr>
              <a:t>http://www.chups.jussieu.fr/polys/histo/histoP2/POLY.Chp.2.2.3.html</a:t>
            </a:r>
            <a:endParaRPr lang="fr-FR"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686800" cy="1143000"/>
          </a:xfrm>
        </p:spPr>
        <p:txBody>
          <a:bodyPr>
            <a:normAutofit fontScale="90000"/>
          </a:bodyPr>
          <a:lstStyle/>
          <a:p>
            <a:r>
              <a:rPr lang="fr-FR" b="1" dirty="0" smtClean="0">
                <a:solidFill>
                  <a:srgbClr val="FFFF00"/>
                </a:solidFill>
              </a:rPr>
              <a:t>La vascularisation lymphatique </a:t>
            </a:r>
            <a:endParaRPr lang="fr-FR" dirty="0">
              <a:solidFill>
                <a:srgbClr val="FFFF00"/>
              </a:solidFill>
            </a:endParaRPr>
          </a:p>
        </p:txBody>
      </p:sp>
      <p:sp>
        <p:nvSpPr>
          <p:cNvPr id="3" name="Espace réservé du contenu 2"/>
          <p:cNvSpPr>
            <a:spLocks noGrp="1"/>
          </p:cNvSpPr>
          <p:nvPr>
            <p:ph idx="1"/>
          </p:nvPr>
        </p:nvSpPr>
        <p:spPr/>
        <p:txBody>
          <a:bodyPr/>
          <a:lstStyle/>
          <a:p>
            <a:r>
              <a:rPr lang="fr-FR" dirty="0" smtClean="0">
                <a:solidFill>
                  <a:srgbClr val="FFFF00"/>
                </a:solidFill>
              </a:rPr>
              <a:t>Elle est développée. On retrouve des capillaires lymphatiques dans le conjonctif des trois couches de la paroi cardiaque.</a:t>
            </a:r>
          </a:p>
          <a:p>
            <a:r>
              <a:rPr lang="fr-FR" dirty="0" smtClean="0">
                <a:solidFill>
                  <a:srgbClr val="FFFF00"/>
                </a:solidFill>
              </a:rPr>
              <a:t>Les vaisseaux lymphatiques cheminent parallèlement aux vaisseaux sanguins.</a:t>
            </a:r>
          </a:p>
          <a:p>
            <a:endParaRPr lang="fr-FR" dirty="0">
              <a:solidFill>
                <a:srgbClr val="FFFF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FF00"/>
                </a:solidFill>
              </a:rPr>
              <a:t>INNERVATION </a:t>
            </a:r>
            <a:endParaRPr lang="fr-FR" dirty="0">
              <a:solidFill>
                <a:srgbClr val="FFFF00"/>
              </a:solidFill>
            </a:endParaRPr>
          </a:p>
        </p:txBody>
      </p:sp>
      <p:sp>
        <p:nvSpPr>
          <p:cNvPr id="3" name="Espace réservé du contenu 2"/>
          <p:cNvSpPr>
            <a:spLocks noGrp="1"/>
          </p:cNvSpPr>
          <p:nvPr>
            <p:ph idx="1"/>
          </p:nvPr>
        </p:nvSpPr>
        <p:spPr/>
        <p:txBody>
          <a:bodyPr>
            <a:normAutofit fontScale="77500" lnSpcReduction="20000"/>
          </a:bodyPr>
          <a:lstStyle/>
          <a:p>
            <a:r>
              <a:rPr lang="fr-FR" dirty="0" smtClean="0">
                <a:solidFill>
                  <a:srgbClr val="FFFF00"/>
                </a:solidFill>
              </a:rPr>
              <a:t>Elle est assurée par le système nerveux autonome et est double, ortho- et parasympathique.</a:t>
            </a:r>
          </a:p>
          <a:p>
            <a:r>
              <a:rPr lang="fr-FR" dirty="0" smtClean="0">
                <a:solidFill>
                  <a:srgbClr val="FFFF00"/>
                </a:solidFill>
              </a:rPr>
              <a:t>Il existe une innervation sensitive intéressant l’endocarde et le péricarde.</a:t>
            </a:r>
          </a:p>
          <a:p>
            <a:r>
              <a:rPr lang="fr-FR" dirty="0" smtClean="0">
                <a:solidFill>
                  <a:srgbClr val="FFFF00"/>
                </a:solidFill>
              </a:rPr>
              <a:t>L’innervation agit sur le rythme cardiaque, mais ne déclenche pas les contractions qui sont commandées par les nœuds, fonctionnant de façon autonome.</a:t>
            </a:r>
          </a:p>
          <a:p>
            <a:r>
              <a:rPr lang="fr-FR" dirty="0" smtClean="0">
                <a:solidFill>
                  <a:srgbClr val="FFFF00"/>
                </a:solidFill>
              </a:rPr>
              <a:t>Les fibres orthosympathiques sont cardio-accélératrices et augmentent la force de contraction.</a:t>
            </a:r>
          </a:p>
          <a:p>
            <a:r>
              <a:rPr lang="fr-FR" dirty="0" smtClean="0">
                <a:solidFill>
                  <a:srgbClr val="FFFF00"/>
                </a:solidFill>
              </a:rPr>
              <a:t>Les parasympathiques ralentissent le cœur. </a:t>
            </a:r>
          </a:p>
          <a:p>
            <a:endParaRPr lang="fr-FR" dirty="0">
              <a:solidFill>
                <a:srgbClr val="FFFF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3.e-monsite.com/2011/02/05/01/resize_550_550/innervation.jpg"/>
          <p:cNvPicPr>
            <a:picLocks noChangeAspect="1" noChangeArrowheads="1"/>
          </p:cNvPicPr>
          <p:nvPr/>
        </p:nvPicPr>
        <p:blipFill>
          <a:blip r:embed="rId2" cstate="print"/>
          <a:srcRect/>
          <a:stretch>
            <a:fillRect/>
          </a:stretch>
        </p:blipFill>
        <p:spPr bwMode="auto">
          <a:xfrm>
            <a:off x="0" y="0"/>
            <a:ext cx="9144000" cy="6453336"/>
          </a:xfrm>
          <a:prstGeom prst="rect">
            <a:avLst/>
          </a:prstGeom>
          <a:noFill/>
        </p:spPr>
      </p:pic>
      <p:sp>
        <p:nvSpPr>
          <p:cNvPr id="3" name="Rectangle 2"/>
          <p:cNvSpPr/>
          <p:nvPr/>
        </p:nvSpPr>
        <p:spPr>
          <a:xfrm>
            <a:off x="0" y="6525344"/>
            <a:ext cx="9144000" cy="369332"/>
          </a:xfrm>
          <a:prstGeom prst="rect">
            <a:avLst/>
          </a:prstGeom>
        </p:spPr>
        <p:txBody>
          <a:bodyPr wrap="square">
            <a:spAutoFit/>
          </a:bodyPr>
          <a:lstStyle/>
          <a:p>
            <a:r>
              <a:rPr lang="fr-FR" b="1" dirty="0" smtClean="0">
                <a:solidFill>
                  <a:schemeClr val="bg1"/>
                </a:solidFill>
              </a:rPr>
              <a:t>http://s3.e-monsite.com/2011/02/05/01/resize_550_550//innervation.jpg</a:t>
            </a:r>
            <a:endParaRPr lang="fr-FR"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20000"/>
          </a:bodyPr>
          <a:lstStyle/>
          <a:p>
            <a:r>
              <a:rPr lang="fr-FR" sz="3200" dirty="0" smtClean="0">
                <a:solidFill>
                  <a:srgbClr val="FFFF00"/>
                </a:solidFill>
              </a:rPr>
              <a:t>Le cœur est un moteur et une pompe qui collecte, propulse et distribue le sang.</a:t>
            </a:r>
          </a:p>
          <a:p>
            <a:r>
              <a:rPr lang="fr-FR" sz="3200" dirty="0" smtClean="0">
                <a:solidFill>
                  <a:srgbClr val="FFFF00"/>
                </a:solidFill>
              </a:rPr>
              <a:t>Le sang veineux, amené dans l’oreillette droite par les veines caves supérieure et inférieure, est envoyé dans le ventricule droit, puis dans l’artère pulmonaire et les poumons.</a:t>
            </a:r>
          </a:p>
          <a:p>
            <a:r>
              <a:rPr lang="fr-FR" sz="3200" dirty="0" smtClean="0">
                <a:solidFill>
                  <a:srgbClr val="FFFF00"/>
                </a:solidFill>
              </a:rPr>
              <a:t>Le sang réoxygéné est ramené par les veines pulmonaires dans l’oreillette gauche puis dans le ventricule gauche et, de là, à travers l’aorte et ses branches, envoyé vers la périphérie.</a:t>
            </a:r>
          </a:p>
          <a:p>
            <a:endParaRPr lang="fr-FR" dirty="0"/>
          </a:p>
        </p:txBody>
      </p:sp>
      <p:sp>
        <p:nvSpPr>
          <p:cNvPr id="4" name="Titre 1"/>
          <p:cNvSpPr>
            <a:spLocks noGrp="1"/>
          </p:cNvSpPr>
          <p:nvPr>
            <p:ph type="title"/>
          </p:nvPr>
        </p:nvSpPr>
        <p:spPr/>
        <p:txBody>
          <a:bodyPr>
            <a:normAutofit fontScale="90000"/>
          </a:bodyPr>
          <a:lstStyle/>
          <a:p>
            <a:r>
              <a:rPr lang="fr-FR" b="1" dirty="0" smtClean="0">
                <a:solidFill>
                  <a:srgbClr val="FFFF00"/>
                </a:solidFill>
              </a:rPr>
              <a:t>INTRODUCTION</a:t>
            </a:r>
            <a:br>
              <a:rPr lang="fr-FR" b="1" dirty="0" smtClean="0">
                <a:solidFill>
                  <a:srgbClr val="FFFF00"/>
                </a:solidFill>
              </a:rPr>
            </a:br>
            <a:endParaRPr lang="fr-FR" dirty="0">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5364088" y="315416"/>
            <a:ext cx="3657600" cy="6858000"/>
          </a:xfrm>
        </p:spPr>
        <p:txBody>
          <a:bodyPr>
            <a:normAutofit fontScale="92500" lnSpcReduction="20000"/>
          </a:bodyPr>
          <a:lstStyle/>
          <a:p>
            <a:r>
              <a:rPr lang="fr-FR" b="1" dirty="0" smtClean="0">
                <a:solidFill>
                  <a:srgbClr val="FFFF00"/>
                </a:solidFill>
              </a:rPr>
              <a:t>L'oreillette gauche</a:t>
            </a:r>
            <a:r>
              <a:rPr lang="fr-FR" dirty="0" smtClean="0">
                <a:solidFill>
                  <a:srgbClr val="FFFF00"/>
                </a:solidFill>
              </a:rPr>
              <a:t> (1)</a:t>
            </a:r>
          </a:p>
          <a:p>
            <a:r>
              <a:rPr lang="fr-FR" b="1" dirty="0" smtClean="0">
                <a:solidFill>
                  <a:srgbClr val="FFFF00"/>
                </a:solidFill>
              </a:rPr>
              <a:t>l'oreillette droite</a:t>
            </a:r>
            <a:r>
              <a:rPr lang="fr-FR" dirty="0" smtClean="0">
                <a:solidFill>
                  <a:srgbClr val="FFFF00"/>
                </a:solidFill>
              </a:rPr>
              <a:t> (2)</a:t>
            </a:r>
          </a:p>
          <a:p>
            <a:r>
              <a:rPr lang="fr-FR" dirty="0" smtClean="0">
                <a:solidFill>
                  <a:srgbClr val="FFFF00"/>
                </a:solidFill>
              </a:rPr>
              <a:t>le </a:t>
            </a:r>
            <a:r>
              <a:rPr lang="fr-FR" b="1" dirty="0" smtClean="0">
                <a:solidFill>
                  <a:srgbClr val="FFFF00"/>
                </a:solidFill>
              </a:rPr>
              <a:t>ventricule gauche</a:t>
            </a:r>
            <a:r>
              <a:rPr lang="fr-FR" dirty="0" smtClean="0">
                <a:solidFill>
                  <a:srgbClr val="FFFF00"/>
                </a:solidFill>
              </a:rPr>
              <a:t> (3)</a:t>
            </a:r>
          </a:p>
          <a:p>
            <a:r>
              <a:rPr lang="fr-FR" dirty="0" smtClean="0">
                <a:solidFill>
                  <a:srgbClr val="FFFF00"/>
                </a:solidFill>
              </a:rPr>
              <a:t>le </a:t>
            </a:r>
            <a:r>
              <a:rPr lang="fr-FR" b="1" dirty="0" smtClean="0">
                <a:solidFill>
                  <a:srgbClr val="FFFF00"/>
                </a:solidFill>
              </a:rPr>
              <a:t>ventricule droit</a:t>
            </a:r>
            <a:r>
              <a:rPr lang="fr-FR" dirty="0" smtClean="0">
                <a:solidFill>
                  <a:srgbClr val="FFFF00"/>
                </a:solidFill>
              </a:rPr>
              <a:t> (4)</a:t>
            </a:r>
          </a:p>
          <a:p>
            <a:r>
              <a:rPr lang="fr-FR" dirty="0" smtClean="0">
                <a:solidFill>
                  <a:srgbClr val="FFFF00"/>
                </a:solidFill>
              </a:rPr>
              <a:t>le </a:t>
            </a:r>
            <a:r>
              <a:rPr lang="fr-FR" b="1" dirty="0" smtClean="0">
                <a:solidFill>
                  <a:srgbClr val="FFFF00"/>
                </a:solidFill>
              </a:rPr>
              <a:t>septum </a:t>
            </a:r>
            <a:r>
              <a:rPr lang="fr-FR" b="1" dirty="0" err="1" smtClean="0">
                <a:solidFill>
                  <a:srgbClr val="FFFF00"/>
                </a:solidFill>
              </a:rPr>
              <a:t>interventriculaire</a:t>
            </a:r>
            <a:r>
              <a:rPr lang="fr-FR" dirty="0" smtClean="0">
                <a:solidFill>
                  <a:srgbClr val="FFFF00"/>
                </a:solidFill>
              </a:rPr>
              <a:t> (5)</a:t>
            </a:r>
          </a:p>
          <a:p>
            <a:r>
              <a:rPr lang="fr-FR" dirty="0" smtClean="0">
                <a:solidFill>
                  <a:srgbClr val="FFFF00"/>
                </a:solidFill>
              </a:rPr>
              <a:t>les </a:t>
            </a:r>
            <a:r>
              <a:rPr lang="fr-FR" b="1" dirty="0" smtClean="0">
                <a:solidFill>
                  <a:srgbClr val="FFFF00"/>
                </a:solidFill>
              </a:rPr>
              <a:t>veines caves</a:t>
            </a:r>
            <a:r>
              <a:rPr lang="fr-FR" dirty="0" smtClean="0">
                <a:solidFill>
                  <a:srgbClr val="FFFF00"/>
                </a:solidFill>
              </a:rPr>
              <a:t> inférieure (6)</a:t>
            </a:r>
          </a:p>
          <a:p>
            <a:r>
              <a:rPr lang="fr-FR" dirty="0" smtClean="0">
                <a:solidFill>
                  <a:srgbClr val="FFFF00"/>
                </a:solidFill>
              </a:rPr>
              <a:t>les </a:t>
            </a:r>
            <a:r>
              <a:rPr lang="fr-FR" b="1" dirty="0" smtClean="0">
                <a:solidFill>
                  <a:srgbClr val="FFFF00"/>
                </a:solidFill>
              </a:rPr>
              <a:t>veines caves </a:t>
            </a:r>
            <a:r>
              <a:rPr lang="fr-FR" dirty="0" smtClean="0">
                <a:solidFill>
                  <a:srgbClr val="FFFF00"/>
                </a:solidFill>
              </a:rPr>
              <a:t>supérieure (7)</a:t>
            </a:r>
          </a:p>
          <a:p>
            <a:r>
              <a:rPr lang="fr-FR" b="1" dirty="0" smtClean="0">
                <a:solidFill>
                  <a:srgbClr val="FFFF00"/>
                </a:solidFill>
              </a:rPr>
              <a:t>l'artère pulmonaire</a:t>
            </a:r>
            <a:r>
              <a:rPr lang="fr-FR" dirty="0" smtClean="0">
                <a:solidFill>
                  <a:srgbClr val="FFFF00"/>
                </a:solidFill>
              </a:rPr>
              <a:t> (8)</a:t>
            </a:r>
          </a:p>
          <a:p>
            <a:r>
              <a:rPr lang="fr-FR" dirty="0" smtClean="0">
                <a:solidFill>
                  <a:srgbClr val="FFFF00"/>
                </a:solidFill>
              </a:rPr>
              <a:t>les quatre </a:t>
            </a:r>
            <a:r>
              <a:rPr lang="fr-FR" b="1" dirty="0" smtClean="0">
                <a:solidFill>
                  <a:srgbClr val="FFFF00"/>
                </a:solidFill>
              </a:rPr>
              <a:t>veines pulmonaires</a:t>
            </a:r>
            <a:r>
              <a:rPr lang="fr-FR" dirty="0" smtClean="0">
                <a:solidFill>
                  <a:srgbClr val="FFFF00"/>
                </a:solidFill>
              </a:rPr>
              <a:t> (9)</a:t>
            </a:r>
          </a:p>
          <a:p>
            <a:r>
              <a:rPr lang="fr-FR" b="1" dirty="0" smtClean="0">
                <a:solidFill>
                  <a:srgbClr val="FFFF00"/>
                </a:solidFill>
              </a:rPr>
              <a:t>l'aorte et ses nombreuses branches</a:t>
            </a:r>
            <a:r>
              <a:rPr lang="fr-FR" dirty="0" smtClean="0">
                <a:solidFill>
                  <a:srgbClr val="FFFF00"/>
                </a:solidFill>
              </a:rPr>
              <a:t> (10).</a:t>
            </a:r>
          </a:p>
          <a:p>
            <a:endParaRPr lang="fr-FR" dirty="0">
              <a:solidFill>
                <a:srgbClr val="FFFF00"/>
              </a:solidFill>
            </a:endParaRPr>
          </a:p>
        </p:txBody>
      </p:sp>
      <p:pic>
        <p:nvPicPr>
          <p:cNvPr id="32770" name="Picture 2" descr="C:\Users\client\Pictures\00008510.jpg"/>
          <p:cNvPicPr>
            <a:picLocks noGrp="1" noChangeAspect="1" noChangeArrowheads="1"/>
          </p:cNvPicPr>
          <p:nvPr>
            <p:ph sz="half" idx="1"/>
          </p:nvPr>
        </p:nvPicPr>
        <p:blipFill>
          <a:blip r:embed="rId2" cstate="print"/>
          <a:srcRect/>
          <a:stretch>
            <a:fillRect/>
          </a:stretch>
        </p:blipFill>
        <p:spPr bwMode="auto">
          <a:xfrm>
            <a:off x="0" y="0"/>
            <a:ext cx="5292080" cy="6525344"/>
          </a:xfrm>
          <a:prstGeom prst="rect">
            <a:avLst/>
          </a:prstGeom>
          <a:noFill/>
        </p:spPr>
      </p:pic>
      <p:sp>
        <p:nvSpPr>
          <p:cNvPr id="6" name="Rectangle 5"/>
          <p:cNvSpPr/>
          <p:nvPr/>
        </p:nvSpPr>
        <p:spPr>
          <a:xfrm>
            <a:off x="-36512" y="6516052"/>
            <a:ext cx="4031938" cy="369332"/>
          </a:xfrm>
          <a:prstGeom prst="rect">
            <a:avLst/>
          </a:prstGeom>
        </p:spPr>
        <p:txBody>
          <a:bodyPr wrap="none">
            <a:spAutoFit/>
          </a:bodyPr>
          <a:lstStyle/>
          <a:p>
            <a:r>
              <a:rPr lang="fr-FR" dirty="0" smtClean="0">
                <a:solidFill>
                  <a:schemeClr val="bg1"/>
                </a:solidFill>
              </a:rPr>
              <a:t>http://www.isto.ucl.ac.be/safe/circ.htm</a:t>
            </a:r>
            <a:endParaRPr lang="fr-FR"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3999" cy="6453336"/>
          </a:xfrm>
          <a:prstGeom prst="rect">
            <a:avLst/>
          </a:prstGeom>
          <a:noFill/>
          <a:ln w="9525">
            <a:noFill/>
            <a:miter lim="800000"/>
            <a:headEnd/>
            <a:tailEnd/>
          </a:ln>
        </p:spPr>
      </p:pic>
      <p:sp>
        <p:nvSpPr>
          <p:cNvPr id="3" name="Rectangle 2"/>
          <p:cNvSpPr/>
          <p:nvPr/>
        </p:nvSpPr>
        <p:spPr>
          <a:xfrm>
            <a:off x="-36512" y="6525344"/>
            <a:ext cx="9180512" cy="369332"/>
          </a:xfrm>
          <a:prstGeom prst="rect">
            <a:avLst/>
          </a:prstGeom>
        </p:spPr>
        <p:txBody>
          <a:bodyPr wrap="square">
            <a:spAutoFit/>
          </a:bodyPr>
          <a:lstStyle/>
          <a:p>
            <a:r>
              <a:rPr lang="fr-FR" dirty="0" smtClean="0">
                <a:solidFill>
                  <a:schemeClr val="bg1"/>
                </a:solidFill>
              </a:rPr>
              <a:t>http://www.chups.jussieu.fr/polys/histo/histoP2/POLY.Chp.2.2.html</a:t>
            </a:r>
            <a:endParaRPr lang="fr-FR"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453335"/>
          </a:xfrm>
          <a:prstGeom prst="rect">
            <a:avLst/>
          </a:prstGeom>
          <a:noFill/>
          <a:ln w="9525">
            <a:noFill/>
            <a:miter lim="800000"/>
            <a:headEnd/>
            <a:tailEnd/>
          </a:ln>
        </p:spPr>
      </p:pic>
      <p:sp>
        <p:nvSpPr>
          <p:cNvPr id="3" name="Rectangle 2"/>
          <p:cNvSpPr/>
          <p:nvPr/>
        </p:nvSpPr>
        <p:spPr>
          <a:xfrm>
            <a:off x="35496" y="6516052"/>
            <a:ext cx="9108504" cy="369332"/>
          </a:xfrm>
          <a:prstGeom prst="rect">
            <a:avLst/>
          </a:prstGeom>
        </p:spPr>
        <p:txBody>
          <a:bodyPr wrap="square">
            <a:spAutoFit/>
          </a:bodyPr>
          <a:lstStyle/>
          <a:p>
            <a:r>
              <a:rPr lang="fr-FR" dirty="0" smtClean="0">
                <a:solidFill>
                  <a:schemeClr val="bg1"/>
                </a:solidFill>
              </a:rPr>
              <a:t>http://www.chups.jussieu.fr/polys/histo/histoP2/POLY.Chp.2.2.html</a:t>
            </a:r>
            <a:endParaRPr lang="fr-FR"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FFFF00"/>
                </a:solidFill>
              </a:rPr>
              <a:t>STRUCTURE DE LA PAROI CARDIAQUE</a:t>
            </a:r>
            <a:endParaRPr lang="fr-FR" dirty="0">
              <a:solidFill>
                <a:srgbClr val="FFFF00"/>
              </a:solidFill>
            </a:endParaRPr>
          </a:p>
        </p:txBody>
      </p:sp>
      <p:sp>
        <p:nvSpPr>
          <p:cNvPr id="4" name="Espace réservé du contenu 2"/>
          <p:cNvSpPr>
            <a:spLocks noGrp="1"/>
          </p:cNvSpPr>
          <p:nvPr>
            <p:ph idx="1"/>
          </p:nvPr>
        </p:nvSpPr>
        <p:spPr/>
        <p:txBody>
          <a:bodyPr/>
          <a:lstStyle/>
          <a:p>
            <a:pPr>
              <a:buNone/>
            </a:pPr>
            <a:r>
              <a:rPr lang="fr-FR" dirty="0" smtClean="0">
                <a:solidFill>
                  <a:srgbClr val="FFFF00"/>
                </a:solidFill>
              </a:rPr>
              <a:t>La paroi du cœur comprend trois couches :</a:t>
            </a:r>
          </a:p>
          <a:p>
            <a:pPr>
              <a:buNone/>
            </a:pPr>
            <a:endParaRPr lang="fr-FR" dirty="0" smtClean="0">
              <a:solidFill>
                <a:srgbClr val="FFFF00"/>
              </a:solidFill>
            </a:endParaRPr>
          </a:p>
          <a:p>
            <a:pPr lvl="0"/>
            <a:r>
              <a:rPr lang="fr-FR" dirty="0" smtClean="0">
                <a:solidFill>
                  <a:srgbClr val="FFFF00"/>
                </a:solidFill>
              </a:rPr>
              <a:t>L’endocarde.</a:t>
            </a:r>
          </a:p>
          <a:p>
            <a:pPr lvl="0"/>
            <a:r>
              <a:rPr lang="fr-FR" dirty="0" smtClean="0">
                <a:solidFill>
                  <a:srgbClr val="FFFF00"/>
                </a:solidFill>
              </a:rPr>
              <a:t>Le myocarde.</a:t>
            </a:r>
          </a:p>
          <a:p>
            <a:pPr lvl="0"/>
            <a:r>
              <a:rPr lang="fr-FR" dirty="0" smtClean="0">
                <a:solidFill>
                  <a:srgbClr val="FFFF00"/>
                </a:solidFill>
              </a:rPr>
              <a:t>Le péricarde.</a:t>
            </a:r>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solidFill>
                  <a:srgbClr val="FFFF00"/>
                </a:solidFill>
              </a:rPr>
              <a:t>L’endocarde</a:t>
            </a:r>
            <a:endParaRPr lang="fr-FR" dirty="0">
              <a:solidFill>
                <a:srgbClr val="FFFF00"/>
              </a:solidFill>
            </a:endParaRPr>
          </a:p>
        </p:txBody>
      </p:sp>
      <p:sp>
        <p:nvSpPr>
          <p:cNvPr id="3" name="Espace réservé du contenu 2"/>
          <p:cNvSpPr>
            <a:spLocks noGrp="1"/>
          </p:cNvSpPr>
          <p:nvPr>
            <p:ph idx="1"/>
          </p:nvPr>
        </p:nvSpPr>
        <p:spPr>
          <a:xfrm>
            <a:off x="457200" y="1600200"/>
            <a:ext cx="8435280" cy="4525963"/>
          </a:xfrm>
        </p:spPr>
        <p:txBody>
          <a:bodyPr>
            <a:normAutofit fontScale="70000" lnSpcReduction="20000"/>
          </a:bodyPr>
          <a:lstStyle/>
          <a:p>
            <a:pPr>
              <a:buNone/>
            </a:pPr>
            <a:r>
              <a:rPr lang="fr-FR" dirty="0" smtClean="0">
                <a:solidFill>
                  <a:srgbClr val="FFFF00"/>
                </a:solidFill>
              </a:rPr>
              <a:t>Il comprend trois couches :</a:t>
            </a:r>
          </a:p>
          <a:p>
            <a:pPr lvl="0"/>
            <a:r>
              <a:rPr lang="fr-FR" dirty="0" smtClean="0">
                <a:solidFill>
                  <a:srgbClr val="FFFF00"/>
                </a:solidFill>
              </a:rPr>
              <a:t>L’endothélium : c’est un épithélium simple qui repose sur la basale.</a:t>
            </a:r>
          </a:p>
          <a:p>
            <a:pPr lvl="0"/>
            <a:r>
              <a:rPr lang="fr-FR" dirty="0" smtClean="0">
                <a:solidFill>
                  <a:srgbClr val="FFFF00"/>
                </a:solidFill>
              </a:rPr>
              <a:t>La couche sous-endothéliale (striée) : formée de tissu conjonctif dense. Elle est constituée d’une lame collagène sous-endothéliale avec, en dessous, des faisceaux collagènes associés à des fibres élastiques.</a:t>
            </a:r>
          </a:p>
          <a:p>
            <a:pPr>
              <a:buNone/>
            </a:pPr>
            <a:r>
              <a:rPr lang="fr-FR" dirty="0" smtClean="0">
                <a:solidFill>
                  <a:srgbClr val="FFFF00"/>
                </a:solidFill>
              </a:rPr>
              <a:t>Elle contient quelques fibres musculaires lisses.</a:t>
            </a:r>
          </a:p>
          <a:p>
            <a:pPr>
              <a:buNone/>
            </a:pPr>
            <a:r>
              <a:rPr lang="fr-FR" dirty="0" smtClean="0">
                <a:solidFill>
                  <a:srgbClr val="FFFF00"/>
                </a:solidFill>
              </a:rPr>
              <a:t>C’est le siège des réactions inflammatoires de l’endocardite.</a:t>
            </a:r>
          </a:p>
          <a:p>
            <a:pPr>
              <a:buNone/>
            </a:pPr>
            <a:endParaRPr lang="fr-FR" dirty="0" smtClean="0">
              <a:solidFill>
                <a:srgbClr val="FFFF00"/>
              </a:solidFill>
            </a:endParaRPr>
          </a:p>
          <a:p>
            <a:pPr lvl="0"/>
            <a:r>
              <a:rPr lang="fr-FR" dirty="0" smtClean="0">
                <a:solidFill>
                  <a:srgbClr val="FFFF00"/>
                </a:solidFill>
              </a:rPr>
              <a:t>La couche élastique sous-endocardique : c’est une lame </a:t>
            </a:r>
            <a:r>
              <a:rPr lang="fr-FR" dirty="0" err="1" smtClean="0">
                <a:solidFill>
                  <a:srgbClr val="FFFF00"/>
                </a:solidFill>
              </a:rPr>
              <a:t>fibro</a:t>
            </a:r>
            <a:r>
              <a:rPr lang="fr-FR" dirty="0" smtClean="0">
                <a:solidFill>
                  <a:srgbClr val="FFFF00"/>
                </a:solidFill>
              </a:rPr>
              <a:t>-élastique épaisse, formé de faisceaux élastiques et collagènes.</a:t>
            </a:r>
          </a:p>
          <a:p>
            <a:pPr>
              <a:buNone/>
            </a:pPr>
            <a:r>
              <a:rPr lang="fr-FR" dirty="0" smtClean="0">
                <a:solidFill>
                  <a:srgbClr val="FFFF00"/>
                </a:solidFill>
              </a:rPr>
              <a:t>Cette couche assure la résistance mécanique de l’endocarde. Elle renferme des vaisseaux, des nerfs et quelques branches du système de conduction.</a:t>
            </a:r>
          </a:p>
          <a:p>
            <a:endParaRPr lang="fr-FR" dirty="0">
              <a:solidFill>
                <a:srgbClr val="FFFF00"/>
              </a:solidFill>
            </a:endParaRPr>
          </a:p>
        </p:txBody>
      </p:sp>
    </p:spTree>
  </p:cSld>
  <p:clrMapOvr>
    <a:masterClrMapping/>
  </p:clrMapOvr>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212</TotalTime>
  <Words>804</Words>
  <Application>Microsoft Office PowerPoint</Application>
  <PresentationFormat>Affichage à l'écran (4:3)</PresentationFormat>
  <Paragraphs>111</Paragraphs>
  <Slides>37</Slides>
  <Notes>0</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Technique</vt:lpstr>
      <vt:lpstr>LE CŒUR </vt:lpstr>
      <vt:lpstr>LE CŒUR</vt:lpstr>
      <vt:lpstr>INTRODUCTION </vt:lpstr>
      <vt:lpstr>INTRODUCTION </vt:lpstr>
      <vt:lpstr>Diapositive 5</vt:lpstr>
      <vt:lpstr>Diapositive 6</vt:lpstr>
      <vt:lpstr>Diapositive 7</vt:lpstr>
      <vt:lpstr>STRUCTURE DE LA PAROI CARDIAQUE</vt:lpstr>
      <vt:lpstr>L’endocarde</vt:lpstr>
      <vt:lpstr>Diapositive 10</vt:lpstr>
      <vt:lpstr>Diapositive 11</vt:lpstr>
      <vt:lpstr>Le myocarde </vt:lpstr>
      <vt:lpstr>Les cardiomyocytes contractiles </vt:lpstr>
      <vt:lpstr>Diapositive 14</vt:lpstr>
      <vt:lpstr>Diapositive 15</vt:lpstr>
      <vt:lpstr>Diapositive 16</vt:lpstr>
      <vt:lpstr>Diapositive 17</vt:lpstr>
      <vt:lpstr>Les cellules cardionectrices </vt:lpstr>
      <vt:lpstr>LE TISSU NODAL</vt:lpstr>
      <vt:lpstr>Diapositive 20</vt:lpstr>
      <vt:lpstr>Diapositive 21</vt:lpstr>
      <vt:lpstr>Les cellules myoendocrines </vt:lpstr>
      <vt:lpstr>Diapositive 23</vt:lpstr>
      <vt:lpstr>le péricarde </vt:lpstr>
      <vt:lpstr>Feuillet viscéral ou épicarde</vt:lpstr>
      <vt:lpstr>Diapositive 26</vt:lpstr>
      <vt:lpstr>Feuillet pariétal</vt:lpstr>
      <vt:lpstr>Diapositive 28</vt:lpstr>
      <vt:lpstr>Diapositive 29</vt:lpstr>
      <vt:lpstr>Les valves cardiaques</vt:lpstr>
      <vt:lpstr>Diapositive 31</vt:lpstr>
      <vt:lpstr>Diapositive 32</vt:lpstr>
      <vt:lpstr>La vascularisation sanguine </vt:lpstr>
      <vt:lpstr>Diapositive 34</vt:lpstr>
      <vt:lpstr>La vascularisation lymphatique </vt:lpstr>
      <vt:lpstr>INNERVATION </vt:lpstr>
      <vt:lpstr>Diapositive 37</vt:lpstr>
    </vt:vector>
  </TitlesOfParts>
  <Company>Sweet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CŒUR </dc:title>
  <dc:creator>client</dc:creator>
  <cp:lastModifiedBy>client</cp:lastModifiedBy>
  <cp:revision>47</cp:revision>
  <dcterms:created xsi:type="dcterms:W3CDTF">2015-09-10T09:33:41Z</dcterms:created>
  <dcterms:modified xsi:type="dcterms:W3CDTF">2015-09-29T06:50:28Z</dcterms:modified>
</cp:coreProperties>
</file>