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79" r:id="rId27"/>
    <p:sldId id="280" r:id="rId28"/>
    <p:sldId id="281" r:id="rId29"/>
    <p:sldId id="287" r:id="rId30"/>
    <p:sldId id="282" r:id="rId31"/>
    <p:sldId id="283" r:id="rId32"/>
    <p:sldId id="28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6" autoAdjust="0"/>
    <p:restoredTop sz="94660"/>
  </p:normalViewPr>
  <p:slideViewPr>
    <p:cSldViewPr>
      <p:cViewPr varScale="1">
        <p:scale>
          <a:sx n="78" d="100"/>
          <a:sy n="78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ED30-A973-456C-BDDB-4B9DAFBF35F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B5BC-69FF-41D9-951C-9FCB7D35C5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POLYNEUROPATHIES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3686172" cy="369729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3-Abolition </a:t>
            </a:r>
            <a:r>
              <a:rPr lang="fr-FR" b="1" dirty="0">
                <a:solidFill>
                  <a:srgbClr val="00B050"/>
                </a:solidFill>
              </a:rPr>
              <a:t>des ROT </a:t>
            </a: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4-Amyotrophie </a:t>
            </a:r>
            <a:endParaRPr lang="fr-FR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5-Fasciculations </a:t>
            </a:r>
            <a:endParaRPr lang="fr-FR" b="1" dirty="0">
              <a:solidFill>
                <a:srgbClr val="00B05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285860"/>
            <a:ext cx="19716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00240"/>
            <a:ext cx="23574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7901014" cy="5214974"/>
          </a:xfrm>
        </p:spPr>
        <p:txBody>
          <a:bodyPr>
            <a:normAutofit/>
          </a:bodyPr>
          <a:lstStyle/>
          <a:p>
            <a:endParaRPr lang="fr-FR" dirty="0"/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6-Atteinte végétative</a:t>
            </a:r>
            <a:endParaRPr lang="fr-FR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HypoTA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orthostatique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Troubles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la sudation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Anomalies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pupillaires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Troubles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sphinctériens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Troubles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digestifs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Troubles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trophiques : peau sèche,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squameuse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Troubles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vasomoteurs 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oedème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cyanose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Troubles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du rythme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cardiaque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28600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1714512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Résultat de recherche d'images pour &quot;peau squameuse photo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2071702" cy="30718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20" y="5286388"/>
            <a:ext cx="235745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Mal perforant plantaire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926" y="5143512"/>
            <a:ext cx="271464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Peau sèche squameuse</a:t>
            </a:r>
            <a:r>
              <a:rPr lang="fr-FR" sz="1400" dirty="0" smtClean="0"/>
              <a:t>se</a:t>
            </a:r>
            <a:endParaRPr lang="fr-FR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4"/>
            <a:ext cx="19288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00760" y="5143512"/>
            <a:ext cx="271464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Hyperhydrose palmaire</a:t>
            </a:r>
            <a:endParaRPr lang="fr-FR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II -PARACLINIQUE</a:t>
            </a:r>
            <a:endParaRPr lang="fr-FR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1-Electromyogramme  EMG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00306"/>
            <a:ext cx="3690952" cy="299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2928934"/>
            <a:ext cx="4786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Détection </a:t>
            </a:r>
          </a:p>
          <a:p>
            <a:r>
              <a:rPr lang="fr-FR" dirty="0" smtClean="0"/>
              <a:t>Tracé </a:t>
            </a:r>
            <a:r>
              <a:rPr lang="fr-FR" dirty="0" err="1"/>
              <a:t>neurogène</a:t>
            </a:r>
            <a:r>
              <a:rPr lang="fr-FR" dirty="0"/>
              <a:t> (pauvre et accéléré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Stimulo-détection</a:t>
            </a:r>
            <a:r>
              <a:rPr lang="fr-FR" dirty="0"/>
              <a:t> </a:t>
            </a:r>
          </a:p>
          <a:p>
            <a:r>
              <a:rPr lang="fr-FR" dirty="0" smtClean="0"/>
              <a:t>mesurer </a:t>
            </a:r>
            <a:r>
              <a:rPr lang="fr-FR" dirty="0"/>
              <a:t>la conduction nerveuse périphérique (motrice et sensitive)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1-Electromyogramme  EMG</a:t>
            </a:r>
            <a:endParaRPr lang="fr-FR" dirty="0"/>
          </a:p>
          <a:p>
            <a:pPr>
              <a:buNone/>
            </a:pPr>
            <a:r>
              <a:rPr lang="fr-FR" dirty="0"/>
              <a:t>Stimulation électrique en un point du trajet du nerf </a:t>
            </a:r>
          </a:p>
          <a:p>
            <a:r>
              <a:rPr lang="fr-FR" dirty="0" smtClean="0"/>
              <a:t>Recueil </a:t>
            </a:r>
            <a:r>
              <a:rPr lang="fr-FR" dirty="0"/>
              <a:t>en un autre point (nerf ou muscle) </a:t>
            </a:r>
          </a:p>
          <a:p>
            <a:r>
              <a:rPr lang="fr-FR" dirty="0"/>
              <a:t>Atteinte </a:t>
            </a:r>
            <a:r>
              <a:rPr lang="fr-FR" dirty="0" err="1"/>
              <a:t>axonale</a:t>
            </a:r>
            <a:r>
              <a:rPr lang="fr-FR" dirty="0" smtClean="0"/>
              <a:t>: amplitude </a:t>
            </a:r>
            <a:endParaRPr lang="fr-FR" dirty="0"/>
          </a:p>
          <a:p>
            <a:r>
              <a:rPr lang="fr-FR" dirty="0" smtClean="0"/>
              <a:t>Atteinte </a:t>
            </a:r>
            <a:r>
              <a:rPr lang="fr-FR" dirty="0" err="1"/>
              <a:t>myélinique</a:t>
            </a:r>
            <a:r>
              <a:rPr lang="fr-FR" dirty="0"/>
              <a:t>: </a:t>
            </a:r>
            <a:r>
              <a:rPr lang="fr-FR" dirty="0" smtClean="0"/>
              <a:t> </a:t>
            </a:r>
            <a:r>
              <a:rPr lang="fr-FR" dirty="0"/>
              <a:t>vitesse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16200000" flipH="1">
            <a:off x="3500430" y="464344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16200000" flipH="1">
            <a:off x="4071934" y="5214950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1-Electromyogramme  EMG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*Tracé </a:t>
            </a:r>
            <a:r>
              <a:rPr lang="fr-FR" dirty="0"/>
              <a:t>normal </a:t>
            </a:r>
            <a:endParaRPr lang="fr-FR" dirty="0" smtClean="0"/>
          </a:p>
          <a:p>
            <a:endParaRPr lang="fr-FR" dirty="0"/>
          </a:p>
          <a:p>
            <a:pPr>
              <a:buNone/>
            </a:pPr>
            <a:r>
              <a:rPr lang="fr-FR" dirty="0" smtClean="0"/>
              <a:t>*Tracé neurogéne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  <a:p>
            <a:pPr>
              <a:buNone/>
            </a:pPr>
            <a:r>
              <a:rPr lang="fr-FR" dirty="0" smtClean="0"/>
              <a:t>*Tracé </a:t>
            </a:r>
            <a:r>
              <a:rPr lang="fr-FR" dirty="0"/>
              <a:t>myogène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55007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Bilan biologique standard :NFS ,glycémie ,électrophorèse des protéines sériques</a:t>
            </a:r>
          </a:p>
          <a:p>
            <a:r>
              <a:rPr lang="fr-FR" dirty="0" smtClean="0"/>
              <a:t>Ponction lombaire :</a:t>
            </a:r>
            <a:r>
              <a:rPr lang="fr-FR" dirty="0" err="1" smtClean="0"/>
              <a:t>cyto</a:t>
            </a:r>
            <a:r>
              <a:rPr lang="fr-FR" dirty="0" smtClean="0"/>
              <a:t> et </a:t>
            </a:r>
            <a:r>
              <a:rPr lang="fr-FR" dirty="0" err="1" smtClean="0"/>
              <a:t>proteinorachie</a:t>
            </a:r>
            <a:endParaRPr lang="fr-FR" dirty="0" smtClean="0"/>
          </a:p>
          <a:p>
            <a:r>
              <a:rPr lang="fr-FR" dirty="0" smtClean="0"/>
              <a:t>Bilan d’auto immunité, bilan inflammatoire (VS ,CRP)</a:t>
            </a:r>
          </a:p>
          <a:p>
            <a:r>
              <a:rPr lang="fr-FR" dirty="0" smtClean="0"/>
              <a:t>Sérologie :HIV ,maladie de Lyme , </a:t>
            </a:r>
          </a:p>
          <a:p>
            <a:r>
              <a:rPr lang="fr-FR" dirty="0" smtClean="0"/>
              <a:t>Anticorps anti neuronaux </a:t>
            </a:r>
          </a:p>
          <a:p>
            <a:r>
              <a:rPr lang="fr-FR" dirty="0" smtClean="0"/>
              <a:t>Etude génétique en cas de NP héréditaire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B050"/>
                </a:solidFill>
              </a:rPr>
              <a:t>Aigue/subaiguë/chronique 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Motrice/sensitive/</a:t>
            </a:r>
            <a:r>
              <a:rPr lang="fr-FR" dirty="0" err="1" smtClean="0">
                <a:solidFill>
                  <a:srgbClr val="00B050"/>
                </a:solidFill>
              </a:rPr>
              <a:t>dysautonomique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 smtClean="0">
                <a:solidFill>
                  <a:srgbClr val="00B050"/>
                </a:solidFill>
              </a:rPr>
              <a:t>Axonale</a:t>
            </a:r>
            <a:r>
              <a:rPr lang="fr-FR" dirty="0" smtClean="0">
                <a:solidFill>
                  <a:srgbClr val="00B050"/>
                </a:solidFill>
              </a:rPr>
              <a:t>/</a:t>
            </a:r>
            <a:r>
              <a:rPr lang="fr-FR" dirty="0" err="1" smtClean="0">
                <a:solidFill>
                  <a:srgbClr val="00B050"/>
                </a:solidFill>
              </a:rPr>
              <a:t>démyélinisante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Acquise/héréditaire </a:t>
            </a:r>
            <a:r>
              <a:rPr lang="fr-FR" dirty="0"/>
              <a:t>(Charcot-Marie-</a:t>
            </a:r>
            <a:r>
              <a:rPr lang="fr-FR" dirty="0" err="1"/>
              <a:t>Tooth</a:t>
            </a:r>
            <a:r>
              <a:rPr lang="fr-FR" dirty="0"/>
              <a:t>)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/>
          </a:p>
          <a:p>
            <a:r>
              <a:rPr lang="fr-FR" dirty="0">
                <a:solidFill>
                  <a:srgbClr val="00B050"/>
                </a:solidFill>
              </a:rPr>
              <a:t>Topographie +++ </a:t>
            </a:r>
          </a:p>
          <a:p>
            <a:pPr>
              <a:buNone/>
            </a:pPr>
            <a:r>
              <a:rPr lang="fr-FR" dirty="0" smtClean="0"/>
              <a:t>-Atteinte </a:t>
            </a:r>
            <a:r>
              <a:rPr lang="fr-FR" dirty="0"/>
              <a:t>distale, symétrique, longueur dépendante et synchrone </a:t>
            </a:r>
            <a:r>
              <a:rPr lang="fr-FR" dirty="0">
                <a:solidFill>
                  <a:srgbClr val="FFC000"/>
                </a:solidFill>
              </a:rPr>
              <a:t>: </a:t>
            </a:r>
            <a:r>
              <a:rPr lang="fr-FR" b="1" dirty="0" err="1">
                <a:solidFill>
                  <a:srgbClr val="FFC000"/>
                </a:solidFill>
              </a:rPr>
              <a:t>polyneuropathie</a:t>
            </a:r>
            <a:r>
              <a:rPr lang="fr-FR" b="1" dirty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fr-FR" dirty="0" smtClean="0"/>
              <a:t>-Atteinte </a:t>
            </a:r>
            <a:r>
              <a:rPr lang="fr-FR" dirty="0"/>
              <a:t>proximale et distale : </a:t>
            </a:r>
            <a:r>
              <a:rPr lang="fr-FR" b="1" dirty="0" smtClean="0">
                <a:solidFill>
                  <a:srgbClr val="FFC000"/>
                </a:solidFill>
              </a:rPr>
              <a:t>Polyradiculonévrite</a:t>
            </a:r>
            <a:endParaRPr lang="fr-FR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fr-FR" dirty="0" smtClean="0"/>
              <a:t>-Atteinte </a:t>
            </a:r>
            <a:r>
              <a:rPr lang="fr-FR" dirty="0"/>
              <a:t>asymétrique et asynchrone : </a:t>
            </a:r>
            <a:r>
              <a:rPr lang="fr-FR" sz="3500" b="1" dirty="0" smtClean="0">
                <a:solidFill>
                  <a:srgbClr val="FFC000"/>
                </a:solidFill>
              </a:rPr>
              <a:t>Mono- neuropathie</a:t>
            </a:r>
            <a:endParaRPr lang="fr-FR" sz="35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fr-FR" dirty="0" smtClean="0"/>
              <a:t>-Atteinte </a:t>
            </a:r>
            <a:r>
              <a:rPr lang="fr-FR" dirty="0"/>
              <a:t>sensitive non longueur-dépendante : </a:t>
            </a:r>
            <a:r>
              <a:rPr lang="fr-FR" b="1" dirty="0" err="1">
                <a:solidFill>
                  <a:srgbClr val="FFC000"/>
                </a:solidFill>
              </a:rPr>
              <a:t>Neuronopathie</a:t>
            </a:r>
            <a:r>
              <a:rPr lang="fr-FR" b="1" dirty="0">
                <a:solidFill>
                  <a:srgbClr val="FFC000"/>
                </a:solidFill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SYTEMATISATION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138365" cy="39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71802" y="2143116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C000"/>
                </a:solidFill>
              </a:rPr>
              <a:t>MONONEVRITE </a:t>
            </a:r>
            <a:r>
              <a:rPr lang="fr-FR" dirty="0" smtClean="0">
                <a:solidFill>
                  <a:srgbClr val="FFC000"/>
                </a:solidFill>
              </a:rPr>
              <a:t> :</a:t>
            </a:r>
            <a:r>
              <a:rPr lang="fr-FR" dirty="0" smtClean="0"/>
              <a:t>ATTEINTE RADICULAIRE</a:t>
            </a:r>
          </a:p>
          <a:p>
            <a:r>
              <a:rPr lang="fr-FR" dirty="0" smtClean="0"/>
              <a:t> </a:t>
            </a:r>
            <a:r>
              <a:rPr lang="fr-FR" dirty="0"/>
              <a:t>Exemple: C8-D1 droit </a:t>
            </a:r>
            <a:endParaRPr lang="fr-FR" dirty="0" smtClean="0"/>
          </a:p>
          <a:p>
            <a:r>
              <a:rPr lang="fr-FR" dirty="0" smtClean="0"/>
              <a:t>Troubles sensitifs et moteurs :atteinte du territoire tronculaire</a:t>
            </a:r>
          </a:p>
          <a:p>
            <a:r>
              <a:rPr lang="fr-FR" dirty="0" smtClean="0"/>
              <a:t>Abolition du reflexe correspondant: tricipital et cubito pronateur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Maladies du système nerveux périphérique </a:t>
            </a:r>
          </a:p>
          <a:p>
            <a:r>
              <a:rPr lang="fr-FR" dirty="0" smtClean="0"/>
              <a:t>Fréquentes </a:t>
            </a:r>
            <a:endParaRPr lang="fr-FR" dirty="0"/>
          </a:p>
          <a:p>
            <a:r>
              <a:rPr lang="fr-FR" dirty="0" smtClean="0"/>
              <a:t>2,4 </a:t>
            </a:r>
            <a:r>
              <a:rPr lang="fr-FR" dirty="0"/>
              <a:t>à 8% de la population générale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SYTEMATISATION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17335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14744" y="21431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C000"/>
                </a:solidFill>
              </a:rPr>
              <a:t>MONONEUROPATHIE MULTIPLE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Troubles sensitifs et moteurs :atteinte de plusieurs territoire tronculaire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SYTEMATISATION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71868" y="2143116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C000"/>
                </a:solidFill>
              </a:rPr>
              <a:t>POLYNEVRITE </a:t>
            </a:r>
            <a:r>
              <a:rPr lang="fr-FR" b="1" dirty="0" smtClean="0"/>
              <a:t>	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Troubles sensitifs Chaussettes et Gants 	</a:t>
            </a:r>
          </a:p>
          <a:p>
            <a:r>
              <a:rPr lang="fr-FR" dirty="0" smtClean="0"/>
              <a:t>Troubles moteurs :Distaux ,symétriques 	</a:t>
            </a:r>
          </a:p>
          <a:p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1638297" cy="336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SYTEMATISATION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18192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868" y="21431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C000"/>
                </a:solidFill>
              </a:rPr>
              <a:t>POLYRADICULO  NEVRITE </a:t>
            </a:r>
            <a:r>
              <a:rPr lang="fr-FR" b="1" dirty="0" smtClean="0"/>
              <a:t>	</a:t>
            </a:r>
          </a:p>
          <a:p>
            <a:r>
              <a:rPr lang="fr-FR" dirty="0" smtClean="0"/>
              <a:t>Troubles sensitifs :Proprioceptifs ++  Tact fin Troubles moteurs : Proximal  Et Distal </a:t>
            </a:r>
          </a:p>
          <a:p>
            <a:r>
              <a:rPr lang="fr-FR" dirty="0" smtClean="0"/>
              <a:t>Tous les ROT sont abolis	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      </a:t>
            </a:r>
            <a:r>
              <a:rPr lang="fr-FR" dirty="0" smtClean="0">
                <a:solidFill>
                  <a:srgbClr val="FF0000"/>
                </a:solidFill>
              </a:rPr>
              <a:t>NP aigues : &lt; 4 semaines</a:t>
            </a:r>
          </a:p>
          <a:p>
            <a:r>
              <a:rPr lang="fr-FR" dirty="0" err="1" smtClean="0">
                <a:solidFill>
                  <a:srgbClr val="00B0F0"/>
                </a:solidFill>
              </a:rPr>
              <a:t>Axonales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</a:p>
          <a:p>
            <a:r>
              <a:rPr lang="fr-FR" dirty="0" smtClean="0"/>
              <a:t>Formes </a:t>
            </a:r>
            <a:r>
              <a:rPr lang="fr-FR" dirty="0" err="1" smtClean="0"/>
              <a:t>axonales</a:t>
            </a:r>
            <a:r>
              <a:rPr lang="fr-FR" dirty="0" smtClean="0"/>
              <a:t> du SGB </a:t>
            </a:r>
          </a:p>
          <a:p>
            <a:r>
              <a:rPr lang="fr-FR" dirty="0" smtClean="0"/>
              <a:t>Maladie de </a:t>
            </a:r>
            <a:r>
              <a:rPr lang="fr-FR" dirty="0" err="1" smtClean="0"/>
              <a:t>lyme</a:t>
            </a:r>
            <a:endParaRPr lang="fr-FR" dirty="0" smtClean="0"/>
          </a:p>
          <a:p>
            <a:r>
              <a:rPr lang="fr-FR" dirty="0" smtClean="0"/>
              <a:t>Porphyrie aigue intermittente </a:t>
            </a:r>
          </a:p>
          <a:p>
            <a:r>
              <a:rPr lang="fr-FR" dirty="0" smtClean="0"/>
              <a:t>Botulisme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rgbClr val="00B0F0"/>
                </a:solidFill>
              </a:rPr>
              <a:t>Demyélinisantes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</a:p>
          <a:p>
            <a:r>
              <a:rPr lang="fr-FR" dirty="0" smtClean="0"/>
              <a:t>SGB </a:t>
            </a:r>
          </a:p>
          <a:p>
            <a:r>
              <a:rPr lang="fr-FR" dirty="0" smtClean="0"/>
              <a:t>Diphtérie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NP subaiguës (4-8 semaines):</a:t>
            </a:r>
            <a:r>
              <a:rPr lang="fr-FR" dirty="0" err="1" smtClean="0">
                <a:solidFill>
                  <a:srgbClr val="FF0000"/>
                </a:solidFill>
              </a:rPr>
              <a:t>axonales</a:t>
            </a:r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Nutritionnelles </a:t>
            </a:r>
            <a:r>
              <a:rPr lang="fr-FR" dirty="0" smtClean="0"/>
              <a:t>: alcoolo-carentielles, carences diverses (carence en vit B1,B6 </a:t>
            </a:r>
            <a:r>
              <a:rPr lang="fr-FR" dirty="0" err="1" smtClean="0"/>
              <a:t>etats</a:t>
            </a:r>
            <a:r>
              <a:rPr lang="fr-FR" dirty="0" smtClean="0"/>
              <a:t> de </a:t>
            </a:r>
            <a:r>
              <a:rPr lang="fr-FR" dirty="0" err="1" smtClean="0"/>
              <a:t>malnutition</a:t>
            </a:r>
            <a:r>
              <a:rPr lang="fr-FR" dirty="0" smtClean="0"/>
              <a:t> ,maladie </a:t>
            </a:r>
            <a:r>
              <a:rPr lang="fr-FR" dirty="0" err="1" smtClean="0"/>
              <a:t>coeliaque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Toxiques </a:t>
            </a:r>
            <a:r>
              <a:rPr lang="fr-FR" dirty="0" smtClean="0"/>
              <a:t>: plomb, arsenic ,ciment ,insecticides </a:t>
            </a:r>
            <a:r>
              <a:rPr lang="fr-FR" dirty="0" err="1" smtClean="0"/>
              <a:t>medicaments:vincristine</a:t>
            </a:r>
            <a:r>
              <a:rPr lang="fr-FR" dirty="0" smtClean="0"/>
              <a:t>, </a:t>
            </a:r>
            <a:r>
              <a:rPr lang="fr-FR" dirty="0" err="1" smtClean="0"/>
              <a:t>amiodarone</a:t>
            </a:r>
            <a:r>
              <a:rPr lang="fr-FR" dirty="0" smtClean="0"/>
              <a:t>, isoniazide, cis-platine, taxol, </a:t>
            </a:r>
            <a:r>
              <a:rPr lang="fr-FR" dirty="0" err="1" smtClean="0"/>
              <a:t>métronidazole</a:t>
            </a:r>
            <a:r>
              <a:rPr lang="fr-FR" dirty="0" smtClean="0"/>
              <a:t>, disulfirame  barbituriques (</a:t>
            </a:r>
            <a:r>
              <a:rPr lang="fr-FR" dirty="0" err="1" smtClean="0"/>
              <a:t>gardenal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NP subaiguës (4-8 semaines) </a:t>
            </a:r>
            <a:r>
              <a:rPr lang="fr-FR" dirty="0" err="1" smtClean="0">
                <a:solidFill>
                  <a:srgbClr val="FF0000"/>
                </a:solidFill>
              </a:rPr>
              <a:t>axonales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Métaboliques : diabète </a:t>
            </a:r>
          </a:p>
          <a:p>
            <a:r>
              <a:rPr lang="fr-FR" dirty="0" smtClean="0"/>
              <a:t>Tableau de </a:t>
            </a:r>
            <a:r>
              <a:rPr lang="fr-FR" dirty="0" err="1" smtClean="0"/>
              <a:t>polynevrite</a:t>
            </a:r>
            <a:endParaRPr lang="fr-FR" dirty="0" smtClean="0"/>
          </a:p>
          <a:p>
            <a:r>
              <a:rPr lang="fr-FR" dirty="0" smtClean="0"/>
              <a:t>Atteinte des nerfs </a:t>
            </a:r>
            <a:r>
              <a:rPr lang="fr-FR" dirty="0" err="1" smtClean="0"/>
              <a:t>craniens</a:t>
            </a:r>
            <a:r>
              <a:rPr lang="fr-FR" dirty="0" smtClean="0"/>
              <a:t> :III,VI, IV ,VII (</a:t>
            </a:r>
            <a:r>
              <a:rPr lang="fr-FR" dirty="0" err="1" smtClean="0"/>
              <a:t>peripherique</a:t>
            </a:r>
            <a:r>
              <a:rPr lang="fr-FR" dirty="0" smtClean="0"/>
              <a:t> )</a:t>
            </a:r>
          </a:p>
          <a:p>
            <a:r>
              <a:rPr lang="fr-FR" dirty="0" err="1" smtClean="0"/>
              <a:t>Mononeuropathies</a:t>
            </a:r>
            <a:r>
              <a:rPr lang="fr-FR" dirty="0" smtClean="0"/>
              <a:t> crurale 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NP subaiguës (4-8 semaines) </a:t>
            </a:r>
            <a:r>
              <a:rPr lang="fr-FR" dirty="0" err="1" smtClean="0">
                <a:solidFill>
                  <a:srgbClr val="FF0000"/>
                </a:solidFill>
              </a:rPr>
              <a:t>axonales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Maladies systémiques : </a:t>
            </a:r>
            <a:r>
              <a:rPr lang="fr-FR" dirty="0" err="1" smtClean="0"/>
              <a:t>vascularites</a:t>
            </a:r>
            <a:r>
              <a:rPr lang="fr-FR" dirty="0" smtClean="0"/>
              <a:t> nécrosantes, sarcoïdose… </a:t>
            </a:r>
          </a:p>
          <a:p>
            <a:r>
              <a:rPr lang="fr-FR" dirty="0" smtClean="0"/>
              <a:t>Hémopathies : lymphome, polyglobulie, myélome,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Infectieuses : hépatite C, SIDA </a:t>
            </a:r>
          </a:p>
          <a:p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NP subaiguës (4-8 semaines) </a:t>
            </a:r>
            <a:r>
              <a:rPr lang="fr-FR" dirty="0" err="1" smtClean="0">
                <a:solidFill>
                  <a:srgbClr val="FF0000"/>
                </a:solidFill>
              </a:rPr>
              <a:t>Démyélinisantes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dirty="0" smtClean="0"/>
              <a:t>PRN idiopathiques </a:t>
            </a:r>
          </a:p>
          <a:p>
            <a:r>
              <a:rPr lang="fr-FR" dirty="0" smtClean="0"/>
              <a:t>PN secondaires : lupus, sarcoïdose, myélome condensant.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NP chroniques</a:t>
            </a:r>
            <a:endParaRPr lang="fr-FR" dirty="0" smtClean="0"/>
          </a:p>
          <a:p>
            <a:r>
              <a:rPr lang="fr-FR" dirty="0" err="1" smtClean="0">
                <a:solidFill>
                  <a:srgbClr val="0070C0"/>
                </a:solidFill>
              </a:rPr>
              <a:t>Axonales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dirty="0" smtClean="0"/>
              <a:t>Acquises :</a:t>
            </a:r>
            <a:r>
              <a:rPr lang="fr-FR" dirty="0" err="1" smtClean="0"/>
              <a:t>paraneoplasiques</a:t>
            </a:r>
            <a:endParaRPr lang="fr-FR" dirty="0" smtClean="0"/>
          </a:p>
          <a:p>
            <a:r>
              <a:rPr lang="fr-FR" dirty="0" smtClean="0"/>
              <a:t>Héréditaires : maladie de Charcot Marie </a:t>
            </a:r>
            <a:r>
              <a:rPr lang="fr-FR" dirty="0" err="1" smtClean="0"/>
              <a:t>Tooth</a:t>
            </a:r>
            <a:r>
              <a:rPr lang="fr-FR" dirty="0" smtClean="0"/>
              <a:t>(CMT2)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rgbClr val="0070C0"/>
                </a:solidFill>
              </a:rPr>
              <a:t>Démyélinisantes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dirty="0" smtClean="0"/>
              <a:t>Héréditaires : CMT1, </a:t>
            </a:r>
          </a:p>
          <a:p>
            <a:r>
              <a:rPr lang="fr-FR" dirty="0" smtClean="0"/>
              <a:t>Acquises : PRN chronique </a:t>
            </a:r>
          </a:p>
          <a:p>
            <a:endParaRPr lang="fr-FR" dirty="0" smtClean="0"/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12001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1971675" cy="41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43042" y="6000768"/>
            <a:ext cx="3199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maladie de Charcot Marie </a:t>
            </a:r>
            <a:r>
              <a:rPr lang="fr-FR" dirty="0" err="1" smtClean="0"/>
              <a:t>Tooth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85860"/>
            <a:ext cx="5786478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Système nerveux périphérique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 smtClean="0"/>
              <a:t>-Racines </a:t>
            </a:r>
            <a:r>
              <a:rPr lang="fr-FR" dirty="0"/>
              <a:t>nerveuses </a:t>
            </a:r>
          </a:p>
          <a:p>
            <a:pPr>
              <a:buNone/>
            </a:pPr>
            <a:r>
              <a:rPr lang="fr-FR" dirty="0" smtClean="0"/>
              <a:t>-Plexus </a:t>
            </a:r>
            <a:endParaRPr lang="fr-FR" dirty="0"/>
          </a:p>
          <a:p>
            <a:pPr>
              <a:buNone/>
            </a:pPr>
            <a:r>
              <a:rPr lang="fr-FR" dirty="0" smtClean="0"/>
              <a:t>-Troncs </a:t>
            </a:r>
            <a:r>
              <a:rPr lang="fr-FR" dirty="0"/>
              <a:t>nerveux </a:t>
            </a:r>
          </a:p>
          <a:p>
            <a:pPr>
              <a:buNone/>
            </a:pPr>
            <a:r>
              <a:rPr lang="fr-FR" dirty="0" smtClean="0"/>
              <a:t>-Nerfs </a:t>
            </a:r>
            <a:r>
              <a:rPr lang="fr-FR" dirty="0"/>
              <a:t>crâniens 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88"/>
            <a:ext cx="2681291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Traitement étiologique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 fonction de la cause </a:t>
            </a:r>
          </a:p>
          <a:p>
            <a:r>
              <a:rPr lang="fr-FR" dirty="0" smtClean="0"/>
              <a:t>SGB, </a:t>
            </a:r>
            <a:r>
              <a:rPr lang="fr-FR" dirty="0" err="1" smtClean="0"/>
              <a:t>PRNc</a:t>
            </a:r>
            <a:r>
              <a:rPr lang="fr-FR" dirty="0" smtClean="0"/>
              <a:t> : </a:t>
            </a:r>
            <a:r>
              <a:rPr lang="fr-FR" dirty="0" err="1" smtClean="0"/>
              <a:t>IgIV</a:t>
            </a:r>
            <a:r>
              <a:rPr lang="fr-FR" dirty="0" smtClean="0"/>
              <a:t>, corticoïdes…. </a:t>
            </a:r>
          </a:p>
          <a:p>
            <a:r>
              <a:rPr lang="fr-FR" dirty="0" smtClean="0"/>
              <a:t>Arrêt du toxique : alcool, médicament </a:t>
            </a:r>
          </a:p>
          <a:p>
            <a:r>
              <a:rPr lang="fr-FR" dirty="0" err="1" smtClean="0"/>
              <a:t>Ttt</a:t>
            </a:r>
            <a:r>
              <a:rPr lang="fr-FR" dirty="0" smtClean="0"/>
              <a:t> d’une carence vitaminique </a:t>
            </a:r>
          </a:p>
          <a:p>
            <a:r>
              <a:rPr lang="fr-FR" dirty="0" err="1" smtClean="0"/>
              <a:t>Ttt</a:t>
            </a:r>
            <a:r>
              <a:rPr lang="fr-FR" dirty="0" smtClean="0"/>
              <a:t> d’une maladie systémique… </a:t>
            </a:r>
          </a:p>
          <a:p>
            <a:r>
              <a:rPr lang="fr-FR" dirty="0" smtClean="0"/>
              <a:t>Equilibre du diabète :insuline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Traitement symptomatique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Douleurs </a:t>
            </a:r>
          </a:p>
          <a:p>
            <a:r>
              <a:rPr lang="fr-FR" dirty="0" err="1" smtClean="0"/>
              <a:t>Ttt</a:t>
            </a:r>
            <a:r>
              <a:rPr lang="fr-FR" dirty="0" smtClean="0"/>
              <a:t> spécifiques des douleurs </a:t>
            </a:r>
            <a:r>
              <a:rPr lang="fr-FR" dirty="0" err="1" smtClean="0"/>
              <a:t>neuropathiques</a:t>
            </a:r>
            <a:r>
              <a:rPr lang="fr-FR" dirty="0" smtClean="0"/>
              <a:t> : </a:t>
            </a:r>
            <a:r>
              <a:rPr lang="fr-FR" dirty="0" err="1" smtClean="0"/>
              <a:t>clonazepam</a:t>
            </a:r>
            <a:r>
              <a:rPr lang="fr-FR" dirty="0" smtClean="0"/>
              <a:t>, </a:t>
            </a:r>
            <a:r>
              <a:rPr lang="fr-FR" dirty="0" err="1" smtClean="0"/>
              <a:t>gabapentine</a:t>
            </a:r>
            <a:r>
              <a:rPr lang="fr-FR" dirty="0" smtClean="0"/>
              <a:t>, </a:t>
            </a:r>
            <a:r>
              <a:rPr lang="fr-FR" dirty="0" err="1" smtClean="0"/>
              <a:t>carbamazépine</a:t>
            </a:r>
            <a:r>
              <a:rPr lang="fr-FR" dirty="0" smtClean="0"/>
              <a:t>… 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Ttt</a:t>
            </a:r>
            <a:r>
              <a:rPr lang="fr-FR" dirty="0" smtClean="0">
                <a:solidFill>
                  <a:srgbClr val="0070C0"/>
                </a:solidFill>
              </a:rPr>
              <a:t> des complications </a:t>
            </a:r>
          </a:p>
          <a:p>
            <a:r>
              <a:rPr lang="fr-FR" dirty="0" smtClean="0"/>
              <a:t>Troubles sphinctériens </a:t>
            </a:r>
          </a:p>
          <a:p>
            <a:r>
              <a:rPr lang="fr-FR" dirty="0" smtClean="0"/>
              <a:t>Troubles génitaux </a:t>
            </a:r>
          </a:p>
          <a:p>
            <a:r>
              <a:rPr lang="fr-FR" dirty="0" smtClean="0"/>
              <a:t>Maux </a:t>
            </a:r>
            <a:r>
              <a:rPr lang="fr-FR" dirty="0" err="1" smtClean="0"/>
              <a:t>perforants:PREVENTION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Traitement symptomatique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Appareillage </a:t>
            </a:r>
          </a:p>
          <a:p>
            <a:r>
              <a:rPr lang="fr-FR" dirty="0" smtClean="0"/>
              <a:t>Orthèses de releveurs </a:t>
            </a:r>
          </a:p>
          <a:p>
            <a:r>
              <a:rPr lang="fr-FR" dirty="0" smtClean="0"/>
              <a:t>Semelles et/ou chaussage orthopédique </a:t>
            </a:r>
          </a:p>
          <a:p>
            <a:r>
              <a:rPr lang="fr-FR" dirty="0" smtClean="0"/>
              <a:t>Kinésithérapie:++++</a:t>
            </a:r>
          </a:p>
          <a:p>
            <a:r>
              <a:rPr lang="fr-FR" dirty="0" smtClean="0"/>
              <a:t>Conseil génétique </a:t>
            </a:r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SEMIOLOGIE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Système nerveux somatique </a:t>
            </a:r>
          </a:p>
          <a:p>
            <a:pPr>
              <a:buNone/>
            </a:pPr>
            <a:r>
              <a:rPr lang="fr-FR" dirty="0" smtClean="0"/>
              <a:t>-Innervation </a:t>
            </a:r>
            <a:r>
              <a:rPr lang="fr-FR" dirty="0"/>
              <a:t>motrice </a:t>
            </a:r>
          </a:p>
          <a:p>
            <a:pPr>
              <a:buNone/>
            </a:pPr>
            <a:r>
              <a:rPr lang="fr-FR" dirty="0" smtClean="0"/>
              <a:t>-Innervation </a:t>
            </a:r>
            <a:r>
              <a:rPr lang="fr-FR" dirty="0"/>
              <a:t>sensitive </a:t>
            </a:r>
          </a:p>
          <a:p>
            <a:pPr>
              <a:buNone/>
            </a:pPr>
            <a:r>
              <a:rPr lang="fr-FR" dirty="0" smtClean="0"/>
              <a:t>-Systématisation 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SEMIOLOGIE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Système nerveux autonome </a:t>
            </a:r>
          </a:p>
          <a:p>
            <a:pPr>
              <a:buNone/>
            </a:pPr>
            <a:r>
              <a:rPr lang="fr-FR" dirty="0" err="1" smtClean="0"/>
              <a:t>Viscéro</a:t>
            </a:r>
            <a:r>
              <a:rPr lang="fr-FR" dirty="0" smtClean="0"/>
              <a:t>-moteur</a:t>
            </a:r>
            <a:r>
              <a:rPr lang="fr-FR" dirty="0"/>
              <a:t>, </a:t>
            </a:r>
            <a:r>
              <a:rPr lang="fr-FR" dirty="0" err="1"/>
              <a:t>viscéro</a:t>
            </a:r>
            <a:r>
              <a:rPr lang="fr-FR" dirty="0"/>
              <a:t>-sensitif </a:t>
            </a:r>
          </a:p>
          <a:p>
            <a:pPr>
              <a:buNone/>
            </a:pPr>
            <a:r>
              <a:rPr lang="fr-FR" dirty="0" smtClean="0"/>
              <a:t>Pré-</a:t>
            </a:r>
            <a:r>
              <a:rPr lang="fr-FR" dirty="0" err="1" smtClean="0"/>
              <a:t>gg</a:t>
            </a:r>
            <a:r>
              <a:rPr lang="fr-FR" dirty="0" smtClean="0"/>
              <a:t> </a:t>
            </a:r>
            <a:r>
              <a:rPr lang="fr-FR" dirty="0"/>
              <a:t>(myélinisée)- </a:t>
            </a:r>
            <a:r>
              <a:rPr lang="fr-FR" dirty="0" err="1"/>
              <a:t>gg</a:t>
            </a:r>
            <a:r>
              <a:rPr lang="fr-FR" dirty="0"/>
              <a:t> –post-</a:t>
            </a:r>
            <a:r>
              <a:rPr lang="fr-FR" dirty="0" err="1"/>
              <a:t>gg</a:t>
            </a:r>
            <a:r>
              <a:rPr lang="fr-FR" dirty="0"/>
              <a:t> (non myélinisée) </a:t>
            </a:r>
          </a:p>
          <a:p>
            <a:r>
              <a:rPr lang="fr-FR" dirty="0" smtClean="0"/>
              <a:t>Innervation </a:t>
            </a:r>
            <a:r>
              <a:rPr lang="fr-FR" dirty="0"/>
              <a:t>:</a:t>
            </a:r>
            <a:r>
              <a:rPr lang="fr-FR" dirty="0" smtClean="0"/>
              <a:t>Revêtement </a:t>
            </a:r>
            <a:r>
              <a:rPr lang="fr-FR" dirty="0"/>
              <a:t>cutané (trajet avec nerf périph) </a:t>
            </a:r>
            <a:r>
              <a:rPr lang="fr-FR" dirty="0" smtClean="0"/>
              <a:t>,Glandes </a:t>
            </a:r>
            <a:r>
              <a:rPr lang="fr-FR" dirty="0"/>
              <a:t>(trajet vasculo-nerveux) </a:t>
            </a:r>
            <a:r>
              <a:rPr lang="fr-FR" dirty="0" smtClean="0"/>
              <a:t>, Viscères </a:t>
            </a:r>
            <a:endParaRPr lang="fr-FR" dirty="0"/>
          </a:p>
          <a:p>
            <a:r>
              <a:rPr lang="fr-FR" dirty="0" smtClean="0"/>
              <a:t>Sympathique/parasympathique 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pPr>
              <a:buNone/>
            </a:pPr>
            <a:r>
              <a:rPr lang="fr-FR" b="1" dirty="0" smtClean="0"/>
              <a:t>I-INTERROGATOIRE</a:t>
            </a:r>
            <a:endParaRPr lang="fr-FR" b="1" dirty="0"/>
          </a:p>
          <a:p>
            <a:r>
              <a:rPr lang="fr-FR" b="1" dirty="0" smtClean="0"/>
              <a:t>Antécédents  Familiaux</a:t>
            </a:r>
          </a:p>
          <a:p>
            <a:pPr>
              <a:buNone/>
            </a:pPr>
            <a:r>
              <a:rPr lang="fr-FR" dirty="0" smtClean="0"/>
              <a:t>             Retard d’acquisition de la marche</a:t>
            </a:r>
            <a:endParaRPr lang="fr-FR" b="1" dirty="0"/>
          </a:p>
          <a:p>
            <a:pPr>
              <a:buNone/>
            </a:pPr>
            <a:r>
              <a:rPr lang="fr-FR" dirty="0" smtClean="0"/>
              <a:t>             Déformations </a:t>
            </a:r>
            <a:r>
              <a:rPr lang="fr-FR" dirty="0"/>
              <a:t>articulaires (pieds creux, scoliose…) </a:t>
            </a:r>
          </a:p>
          <a:p>
            <a:pPr>
              <a:buNone/>
            </a:pPr>
            <a:r>
              <a:rPr lang="fr-FR" dirty="0" smtClean="0"/>
              <a:t>            Port </a:t>
            </a:r>
            <a:r>
              <a:rPr lang="fr-FR" dirty="0"/>
              <a:t>de semelles </a:t>
            </a:r>
          </a:p>
          <a:p>
            <a:r>
              <a:rPr lang="fr-FR" b="1" dirty="0" smtClean="0"/>
              <a:t>Antécédents Personnels </a:t>
            </a:r>
            <a:endParaRPr lang="fr-FR" b="1" dirty="0"/>
          </a:p>
          <a:p>
            <a:pPr>
              <a:buNone/>
            </a:pPr>
            <a:r>
              <a:rPr lang="fr-FR" dirty="0" smtClean="0"/>
              <a:t>        TRT actuels </a:t>
            </a:r>
            <a:r>
              <a:rPr lang="fr-FR" dirty="0"/>
              <a:t>et anciens </a:t>
            </a:r>
            <a:r>
              <a:rPr lang="fr-FR" dirty="0" smtClean="0"/>
              <a:t>(diabète)</a:t>
            </a:r>
            <a:endParaRPr lang="fr-FR" dirty="0"/>
          </a:p>
          <a:p>
            <a:pPr>
              <a:buNone/>
            </a:pPr>
            <a:r>
              <a:rPr lang="fr-FR" dirty="0" smtClean="0"/>
              <a:t>         Profession(agriculteur) </a:t>
            </a:r>
            <a:endParaRPr lang="fr-FR" dirty="0"/>
          </a:p>
          <a:p>
            <a:pPr>
              <a:buNone/>
            </a:pPr>
            <a:r>
              <a:rPr lang="fr-FR" dirty="0" smtClean="0"/>
              <a:t>         Toxiques </a:t>
            </a:r>
            <a:endParaRPr lang="fr-FR" dirty="0"/>
          </a:p>
          <a:p>
            <a:pPr>
              <a:buNone/>
            </a:pPr>
            <a:r>
              <a:rPr lang="fr-FR" dirty="0" smtClean="0"/>
              <a:t>        Circonstances </a:t>
            </a:r>
            <a:r>
              <a:rPr lang="fr-FR" dirty="0"/>
              <a:t>d’apparition : voyage, AEG…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b="1" dirty="0"/>
              <a:t>Troubles sensitifs subjectifs des membres </a:t>
            </a:r>
          </a:p>
          <a:p>
            <a:pPr>
              <a:buNone/>
            </a:pPr>
            <a:r>
              <a:rPr lang="fr-FR" dirty="0" smtClean="0"/>
              <a:t>Douleurs ,picotements ,engourdissements</a:t>
            </a:r>
            <a:endParaRPr lang="fr-FR" dirty="0"/>
          </a:p>
          <a:p>
            <a:r>
              <a:rPr lang="fr-FR" b="1" dirty="0" smtClean="0"/>
              <a:t>Gêne </a:t>
            </a:r>
            <a:r>
              <a:rPr lang="fr-FR" b="1" dirty="0"/>
              <a:t>fonctionnelle : </a:t>
            </a:r>
          </a:p>
          <a:p>
            <a:pPr>
              <a:buNone/>
            </a:pPr>
            <a:r>
              <a:rPr lang="fr-FR" dirty="0" smtClean="0"/>
              <a:t>Mains </a:t>
            </a:r>
            <a:endParaRPr lang="fr-FR" dirty="0"/>
          </a:p>
          <a:p>
            <a:pPr>
              <a:buNone/>
            </a:pPr>
            <a:r>
              <a:rPr lang="fr-FR" dirty="0" smtClean="0"/>
              <a:t>Troubles </a:t>
            </a:r>
            <a:r>
              <a:rPr lang="fr-FR" dirty="0"/>
              <a:t>de la marche </a:t>
            </a:r>
          </a:p>
          <a:p>
            <a:pPr>
              <a:buNone/>
            </a:pPr>
            <a:r>
              <a:rPr lang="fr-FR" dirty="0" smtClean="0"/>
              <a:t>Troubles </a:t>
            </a:r>
            <a:r>
              <a:rPr lang="fr-FR" dirty="0"/>
              <a:t>de l’équilibre (yeux fermés)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I-CLINIQUE</a:t>
            </a:r>
            <a:endParaRPr lang="fr-FR" sz="4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           </a:t>
            </a:r>
            <a:r>
              <a:rPr lang="fr-FR" b="1" dirty="0" smtClean="0">
                <a:solidFill>
                  <a:srgbClr val="00B050"/>
                </a:solidFill>
              </a:rPr>
              <a:t>1-Déficit </a:t>
            </a:r>
            <a:r>
              <a:rPr lang="fr-FR" b="1" dirty="0">
                <a:solidFill>
                  <a:srgbClr val="00B050"/>
                </a:solidFill>
              </a:rPr>
              <a:t>moteur </a:t>
            </a:r>
            <a:r>
              <a:rPr lang="fr-FR" dirty="0" smtClean="0"/>
              <a:t>:cotation de la force musculaire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/>
              <a:t>0 :</a:t>
            </a:r>
            <a:r>
              <a:rPr lang="fr-FR" dirty="0" smtClean="0"/>
              <a:t>Aucune </a:t>
            </a:r>
            <a:r>
              <a:rPr lang="fr-FR" dirty="0"/>
              <a:t>contraction</a:t>
            </a:r>
          </a:p>
          <a:p>
            <a:pPr>
              <a:buNone/>
            </a:pPr>
            <a:r>
              <a:rPr lang="fr-FR" dirty="0"/>
              <a:t>1 </a:t>
            </a:r>
            <a:r>
              <a:rPr lang="fr-FR" dirty="0" smtClean="0"/>
              <a:t>:Une </a:t>
            </a:r>
            <a:r>
              <a:rPr lang="fr-FR" dirty="0"/>
              <a:t>contraction musculaire est palpable sous les doigts mais aucun mouvement</a:t>
            </a:r>
          </a:p>
          <a:p>
            <a:pPr>
              <a:buNone/>
            </a:pPr>
            <a:r>
              <a:rPr lang="fr-FR" dirty="0" smtClean="0"/>
              <a:t>2 :La </a:t>
            </a:r>
            <a:r>
              <a:rPr lang="fr-FR" dirty="0"/>
              <a:t>contraction musculaire permet un mouvement de l’articulation sur toute </a:t>
            </a:r>
            <a:r>
              <a:rPr lang="fr-FR" dirty="0" smtClean="0"/>
              <a:t>son amplitude</a:t>
            </a:r>
            <a:endParaRPr lang="fr-FR" dirty="0"/>
          </a:p>
          <a:p>
            <a:pPr>
              <a:buNone/>
            </a:pPr>
            <a:r>
              <a:rPr lang="fr-FR" dirty="0" smtClean="0"/>
              <a:t> 3: </a:t>
            </a:r>
            <a:r>
              <a:rPr lang="fr-FR" dirty="0"/>
              <a:t>Le mouvement est possible dans toute son amplitude et contre la pesanteur</a:t>
            </a:r>
          </a:p>
          <a:p>
            <a:pPr>
              <a:buNone/>
            </a:pPr>
            <a:r>
              <a:rPr lang="fr-FR" dirty="0" smtClean="0"/>
              <a:t>4: </a:t>
            </a:r>
            <a:r>
              <a:rPr lang="fr-FR" dirty="0"/>
              <a:t>Le mouvement est possible dans toute son amplitude, contre l’action de </a:t>
            </a:r>
            <a:r>
              <a:rPr lang="fr-FR" dirty="0" smtClean="0"/>
              <a:t>la pesanteur </a:t>
            </a:r>
            <a:r>
              <a:rPr lang="fr-FR" dirty="0"/>
              <a:t>et contre une résistance manuelle de moyenne importance.</a:t>
            </a:r>
          </a:p>
          <a:p>
            <a:pPr>
              <a:buNone/>
            </a:pPr>
            <a:r>
              <a:rPr lang="fr-FR" dirty="0" smtClean="0"/>
              <a:t>5: </a:t>
            </a:r>
            <a:r>
              <a:rPr lang="fr-FR" dirty="0"/>
              <a:t>La résistance manuelle est maximale</a:t>
            </a:r>
          </a:p>
          <a:p>
            <a:pPr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2-Atteinte </a:t>
            </a:r>
            <a:r>
              <a:rPr lang="fr-FR" b="1" dirty="0">
                <a:solidFill>
                  <a:srgbClr val="00B050"/>
                </a:solidFill>
              </a:rPr>
              <a:t>sensitive </a:t>
            </a:r>
          </a:p>
          <a:p>
            <a:r>
              <a:rPr lang="fr-FR" dirty="0" smtClean="0"/>
              <a:t>Plaintes </a:t>
            </a:r>
            <a:r>
              <a:rPr lang="fr-FR" dirty="0"/>
              <a:t>subjectives : paresthésies, picotements, engourdissement, brûlures, étau, eau qui coule, toile d’araignée, décharges… </a:t>
            </a:r>
          </a:p>
          <a:p>
            <a:r>
              <a:rPr lang="fr-FR" dirty="0" smtClean="0"/>
              <a:t>Hypoesthésie superficielle: thermo-algique  et tactile ,profonde </a:t>
            </a:r>
            <a:r>
              <a:rPr lang="fr-FR" dirty="0"/>
              <a:t>(ataxie</a:t>
            </a:r>
            <a:r>
              <a:rPr lang="fr-FR" dirty="0" smtClean="0"/>
              <a:t>). 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807</Words>
  <Application>Microsoft Office PowerPoint</Application>
  <PresentationFormat>Affichage à l'écran (4:3)</PresentationFormat>
  <Paragraphs>247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Thème Office</vt:lpstr>
      <vt:lpstr>LES POLYNEUROPATHIES</vt:lpstr>
      <vt:lpstr>INTRODUCTION </vt:lpstr>
      <vt:lpstr>INTRODUCTION </vt:lpstr>
      <vt:lpstr>SEMIOLOGIE CLINIQUE</vt:lpstr>
      <vt:lpstr>SEMIOLOGIE CLINIQUE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 CLASSIFICATION</vt:lpstr>
      <vt:lpstr>CLASSIFICATION</vt:lpstr>
      <vt:lpstr>SYTEMATISATION</vt:lpstr>
      <vt:lpstr>SYTEMATISATION</vt:lpstr>
      <vt:lpstr>SYTEMATISATION</vt:lpstr>
      <vt:lpstr>SYTEMATISATION</vt:lpstr>
      <vt:lpstr>ETIOLOGIES</vt:lpstr>
      <vt:lpstr>ETIOLOGIES</vt:lpstr>
      <vt:lpstr>ETIOLOGIES</vt:lpstr>
      <vt:lpstr>ETIOLOGIES</vt:lpstr>
      <vt:lpstr>ETIOLOGIES</vt:lpstr>
      <vt:lpstr>ETIOLOGIES</vt:lpstr>
      <vt:lpstr>ETIOLOGIES</vt:lpstr>
      <vt:lpstr>TRAITEMENT</vt:lpstr>
      <vt:lpstr>TRAITEMENT</vt:lpstr>
      <vt:lpstr>TRAITEMENT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POLYNEUROPATHIES</dc:title>
  <dc:creator>pc</dc:creator>
  <cp:lastModifiedBy>Karim SARI</cp:lastModifiedBy>
  <cp:revision>18</cp:revision>
  <dcterms:created xsi:type="dcterms:W3CDTF">2017-02-12T20:36:21Z</dcterms:created>
  <dcterms:modified xsi:type="dcterms:W3CDTF">2017-09-19T17:49:43Z</dcterms:modified>
</cp:coreProperties>
</file>