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8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16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56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3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84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20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17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92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73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88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66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776F-FAB0-489B-8528-D034FC754FB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E5992-C1A7-4468-ACCC-F26E74F13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44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584" y="1772817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/>
              <a:t>Le syndrome bronchique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749476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600" y="836712"/>
            <a:ext cx="626469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871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3" y="836713"/>
            <a:ext cx="5577607" cy="441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575721" y="5661248"/>
            <a:ext cx="4137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- TDM : bronchectasies kystiques gauches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344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5520" y="908721"/>
            <a:ext cx="77768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>
                <a:solidFill>
                  <a:srgbClr val="FF0000"/>
                </a:solidFill>
              </a:rPr>
              <a:t>DEFINITION 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Il </a:t>
            </a:r>
            <a:r>
              <a:rPr lang="fr-FR" sz="2400" dirty="0"/>
              <a:t>réunit l’ensemble des informations qui </a:t>
            </a:r>
            <a:r>
              <a:rPr lang="fr-FR" sz="2400" dirty="0"/>
              <a:t>traduisent l’atteinte </a:t>
            </a:r>
            <a:r>
              <a:rPr lang="fr-FR" sz="2400" dirty="0"/>
              <a:t>du système bronchique et donne naissance </a:t>
            </a:r>
            <a:r>
              <a:rPr lang="fr-FR" sz="2400" dirty="0"/>
              <a:t>à des </a:t>
            </a:r>
            <a:r>
              <a:rPr lang="fr-FR" sz="2400" dirty="0"/>
              <a:t>signes directs ou indirects : tel est le cas des </a:t>
            </a:r>
            <a:r>
              <a:rPr lang="fr-FR" sz="2400" dirty="0"/>
              <a:t>atélectasies </a:t>
            </a:r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dirty="0"/>
              <a:t> -Les signes directs </a:t>
            </a:r>
            <a:r>
              <a:rPr lang="fr-FR" sz="2400" dirty="0"/>
              <a:t>traduisent au niveau des bronches </a:t>
            </a:r>
            <a:r>
              <a:rPr lang="fr-FR" sz="2400" dirty="0"/>
              <a:t>l’épaississement pariétal</a:t>
            </a:r>
            <a:r>
              <a:rPr lang="fr-FR" sz="2400" dirty="0"/>
              <a:t>, la dilatation de la lumière et </a:t>
            </a:r>
            <a:r>
              <a:rPr lang="fr-FR" sz="2400" dirty="0"/>
              <a:t>l’accumulation de </a:t>
            </a:r>
            <a:r>
              <a:rPr lang="fr-FR" sz="2400" dirty="0"/>
              <a:t>sécrétions.</a:t>
            </a:r>
          </a:p>
        </p:txBody>
      </p:sp>
    </p:spTree>
    <p:extLst>
      <p:ext uri="{BB962C8B-B14F-4D97-AF65-F5344CB8AC3E}">
        <p14:creationId xmlns:p14="http://schemas.microsoft.com/office/powerpoint/2010/main" val="119410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1544" y="1628800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/>
              <a:t>Normalement les bronches </a:t>
            </a:r>
            <a:r>
              <a:rPr lang="fr-FR" sz="2400" dirty="0"/>
              <a:t>sont visibles </a:t>
            </a:r>
            <a:r>
              <a:rPr lang="fr-FR" sz="2400" dirty="0"/>
              <a:t>en TDM sous forme de clartés de taille </a:t>
            </a:r>
            <a:r>
              <a:rPr lang="fr-FR" sz="2400" dirty="0"/>
              <a:t>variable, arrondies</a:t>
            </a:r>
            <a:r>
              <a:rPr lang="fr-FR" sz="2400" dirty="0"/>
              <a:t>, ovalaires ou tubulées, entourées d’un </a:t>
            </a:r>
            <a:r>
              <a:rPr lang="fr-FR" sz="2400" dirty="0"/>
              <a:t>fin liseré </a:t>
            </a:r>
            <a:r>
              <a:rPr lang="fr-FR" sz="2400" dirty="0"/>
              <a:t>dense correspondant à leur paroi</a:t>
            </a:r>
          </a:p>
        </p:txBody>
      </p:sp>
    </p:spTree>
    <p:extLst>
      <p:ext uri="{BB962C8B-B14F-4D97-AF65-F5344CB8AC3E}">
        <p14:creationId xmlns:p14="http://schemas.microsoft.com/office/powerpoint/2010/main" val="16423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5560" y="548681"/>
            <a:ext cx="777686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rgbClr val="FF0000"/>
                </a:solidFill>
              </a:rPr>
              <a:t>Les aspects pathologiques 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– </a:t>
            </a:r>
            <a:r>
              <a:rPr lang="fr-FR" sz="2000" dirty="0"/>
              <a:t>des images en « rails », opacités linéaires </a:t>
            </a:r>
            <a:r>
              <a:rPr lang="fr-FR" sz="2000" dirty="0"/>
              <a:t>parallèles, tubulées</a:t>
            </a:r>
            <a:r>
              <a:rPr lang="fr-FR" sz="2000" dirty="0"/>
              <a:t>, dues </a:t>
            </a:r>
            <a:r>
              <a:rPr lang="fr-FR" sz="2000" dirty="0"/>
              <a:t>à l’épaississement </a:t>
            </a:r>
            <a:r>
              <a:rPr lang="fr-FR" sz="2000" dirty="0"/>
              <a:t>des parois vues </a:t>
            </a:r>
            <a:r>
              <a:rPr lang="fr-FR" sz="2000" dirty="0"/>
              <a:t>en coupe </a:t>
            </a:r>
            <a:r>
              <a:rPr lang="fr-FR" sz="2000" dirty="0"/>
              <a:t>longitudinale ou des images </a:t>
            </a:r>
            <a:r>
              <a:rPr lang="fr-FR" sz="2000" dirty="0"/>
              <a:t>en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 </a:t>
            </a:r>
            <a:r>
              <a:rPr lang="fr-FR" sz="2000" dirty="0"/>
              <a:t>« anneaux » </a:t>
            </a:r>
            <a:r>
              <a:rPr lang="fr-FR" sz="2000" dirty="0"/>
              <a:t>à parois </a:t>
            </a:r>
            <a:r>
              <a:rPr lang="fr-FR" sz="2000" dirty="0"/>
              <a:t>plus ou moins épaisses dus à </a:t>
            </a:r>
            <a:r>
              <a:rPr lang="fr-FR" sz="2000" dirty="0"/>
              <a:t>l’épaississement pariétal</a:t>
            </a:r>
            <a:r>
              <a:rPr lang="fr-FR" sz="2000" dirty="0"/>
              <a:t>, vu en coupe transversale ou des images </a:t>
            </a:r>
            <a:r>
              <a:rPr lang="fr-FR" sz="2000" dirty="0"/>
              <a:t>en « </a:t>
            </a:r>
            <a:r>
              <a:rPr lang="fr-FR" sz="2000" dirty="0"/>
              <a:t>bague à chaton ». L’image en bague à chaton </a:t>
            </a:r>
            <a:r>
              <a:rPr lang="fr-FR" sz="2000" dirty="0"/>
              <a:t>s’observe au </a:t>
            </a:r>
            <a:r>
              <a:rPr lang="fr-FR" sz="2000" dirty="0"/>
              <a:t>niveau de l’image broncho-vasculaire « </a:t>
            </a:r>
            <a:r>
              <a:rPr lang="fr-FR" sz="2000" dirty="0"/>
              <a:t>en jumelle </a:t>
            </a:r>
            <a:r>
              <a:rPr lang="fr-FR" sz="2000" dirty="0"/>
              <a:t>». La clarté en anneau, d’origine </a:t>
            </a:r>
            <a:r>
              <a:rPr lang="fr-FR" sz="2000" dirty="0"/>
              <a:t>bronchique, a </a:t>
            </a:r>
            <a:r>
              <a:rPr lang="fr-FR" sz="2000" dirty="0"/>
              <a:t>un diamètre supérieur à l’opacité arrondie </a:t>
            </a:r>
            <a:r>
              <a:rPr lang="fr-FR" sz="2000" dirty="0"/>
              <a:t>vasculaire ce </a:t>
            </a:r>
            <a:r>
              <a:rPr lang="fr-FR" sz="2000" dirty="0"/>
              <a:t>qui est l’inverse dans l’hypertension </a:t>
            </a:r>
            <a:r>
              <a:rPr lang="fr-FR" sz="2000" dirty="0"/>
              <a:t>artérielle pulmonaire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516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2" y="1196752"/>
            <a:ext cx="4283967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67608" y="4725144"/>
            <a:ext cx="1507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Image en rails</a:t>
            </a:r>
            <a:endParaRPr lang="fr-FR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984" y="1196752"/>
            <a:ext cx="4464496" cy="388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60408" y="2996952"/>
            <a:ext cx="1507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Image en rails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39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75" y="1309689"/>
            <a:ext cx="58102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05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5" y="1196753"/>
            <a:ext cx="58197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67608" y="45811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Épaississement</a:t>
            </a:r>
          </a:p>
          <a:p>
            <a:r>
              <a:rPr lang="fr-FR" b="1" dirty="0"/>
              <a:t>pariétal bronchique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423592" y="5733257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TDM : BPCO : aspect typique de la « jumelle » avec</a:t>
            </a:r>
          </a:p>
          <a:p>
            <a:r>
              <a:rPr lang="fr-FR" dirty="0"/>
              <a:t>épaississement inflammatoire de la paroi bronchique.</a:t>
            </a:r>
          </a:p>
        </p:txBody>
      </p:sp>
    </p:spTree>
    <p:extLst>
      <p:ext uri="{BB962C8B-B14F-4D97-AF65-F5344CB8AC3E}">
        <p14:creationId xmlns:p14="http://schemas.microsoft.com/office/powerpoint/2010/main" val="271592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2" y="764705"/>
            <a:ext cx="5616624" cy="372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67608" y="458112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Aspect pathognomonique en « bague à chaton » de</a:t>
            </a:r>
          </a:p>
          <a:p>
            <a:r>
              <a:rPr lang="fr-FR" dirty="0"/>
              <a:t>l’image « en jumelles » ici </a:t>
            </a:r>
            <a:r>
              <a:rPr lang="fr-FR" dirty="0" err="1"/>
              <a:t>a</a:t>
            </a:r>
            <a:r>
              <a:rPr lang="fr-FR" dirty="0" err="1"/>
              <a:t>ssymétrique</a:t>
            </a:r>
            <a:r>
              <a:rPr lang="fr-FR" dirty="0"/>
              <a:t> </a:t>
            </a:r>
            <a:r>
              <a:rPr lang="fr-FR" dirty="0"/>
              <a:t>; béance de l’anneau</a:t>
            </a:r>
          </a:p>
          <a:p>
            <a:r>
              <a:rPr lang="fr-FR" dirty="0"/>
              <a:t>bronchique de la bague et épaississement de sa paroi.</a:t>
            </a:r>
          </a:p>
        </p:txBody>
      </p:sp>
    </p:spTree>
    <p:extLst>
      <p:ext uri="{BB962C8B-B14F-4D97-AF65-F5344CB8AC3E}">
        <p14:creationId xmlns:p14="http://schemas.microsoft.com/office/powerpoint/2010/main" val="135713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1544" y="1268760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/>
              <a:t>– des images kystiques : clartés arrondies, de </a:t>
            </a:r>
            <a:r>
              <a:rPr lang="fr-FR" sz="2000" dirty="0"/>
              <a:t>taille variable</a:t>
            </a:r>
            <a:r>
              <a:rPr lang="fr-FR" sz="2000" dirty="0"/>
              <a:t>, renfermant ou non un niveau </a:t>
            </a:r>
            <a:r>
              <a:rPr lang="fr-FR" sz="2000" dirty="0"/>
              <a:t>liquidien en grappe de raisin  .</a:t>
            </a: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/>
              <a:t>– des images rubanées ou en « doigts de gants » : </a:t>
            </a:r>
            <a:r>
              <a:rPr lang="fr-FR" sz="2000" dirty="0"/>
              <a:t>bronches pleines </a:t>
            </a:r>
            <a:r>
              <a:rPr lang="fr-FR" sz="2000" dirty="0"/>
              <a:t>se traduisant par des opacités </a:t>
            </a:r>
            <a:r>
              <a:rPr lang="fr-FR" sz="2000" dirty="0"/>
              <a:t>digitiformes, uniques </a:t>
            </a:r>
            <a:r>
              <a:rPr lang="fr-FR" sz="2000" dirty="0"/>
              <a:t>ou multiples, en V ou en Y, parfois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difficiles à isoler des opacités </a:t>
            </a:r>
            <a:r>
              <a:rPr lang="fr-FR" sz="2000" dirty="0"/>
              <a:t>vasculaires . 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/>
              <a:t>Le </a:t>
            </a:r>
            <a:r>
              <a:rPr lang="fr-FR" sz="2000" dirty="0" err="1"/>
              <a:t>bronchectasique</a:t>
            </a:r>
            <a:r>
              <a:rPr lang="fr-FR" sz="2000" dirty="0"/>
              <a:t> est un malade qui tousse et </a:t>
            </a:r>
            <a:r>
              <a:rPr lang="fr-FR" sz="2000" dirty="0"/>
              <a:t>qui crache !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909944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317</Words>
  <Application>Microsoft Office PowerPoint</Application>
  <PresentationFormat>Grand écran</PresentationFormat>
  <Paragraphs>23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syndrome médiastinal</dc:title>
  <dc:creator>Karim SARI</dc:creator>
  <cp:lastModifiedBy>Karim SARI</cp:lastModifiedBy>
  <cp:revision>2</cp:revision>
  <dcterms:created xsi:type="dcterms:W3CDTF">2016-11-02T19:10:37Z</dcterms:created>
  <dcterms:modified xsi:type="dcterms:W3CDTF">2016-11-02T19:11:54Z</dcterms:modified>
</cp:coreProperties>
</file>