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8" r:id="rId11"/>
    <p:sldId id="279" r:id="rId12"/>
    <p:sldId id="280" r:id="rId13"/>
    <p:sldId id="281" r:id="rId14"/>
    <p:sldId id="293" r:id="rId15"/>
    <p:sldId id="282" r:id="rId16"/>
    <p:sldId id="283" r:id="rId17"/>
    <p:sldId id="284" r:id="rId18"/>
    <p:sldId id="286" r:id="rId19"/>
    <p:sldId id="287" r:id="rId20"/>
    <p:sldId id="288" r:id="rId21"/>
    <p:sldId id="289" r:id="rId22"/>
    <p:sldId id="290" r:id="rId23"/>
    <p:sldId id="291" r:id="rId24"/>
    <p:sldId id="292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0D51C70-CDC4-4992-AF8F-6232C20A1A5D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2868030-25B9-4363-8A43-35508ED40FCE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51C70-CDC4-4992-AF8F-6232C20A1A5D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68030-25B9-4363-8A43-35508ED40F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0D51C70-CDC4-4992-AF8F-6232C20A1A5D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868030-25B9-4363-8A43-35508ED40F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6B0CC35-28CA-453D-8AD0-FA0351BBDA2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51C70-CDC4-4992-AF8F-6232C20A1A5D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68030-25B9-4363-8A43-35508ED40F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0D51C70-CDC4-4992-AF8F-6232C20A1A5D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2868030-25B9-4363-8A43-35508ED40FCE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51C70-CDC4-4992-AF8F-6232C20A1A5D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68030-25B9-4363-8A43-35508ED40F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51C70-CDC4-4992-AF8F-6232C20A1A5D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68030-25B9-4363-8A43-35508ED40F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51C70-CDC4-4992-AF8F-6232C20A1A5D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68030-25B9-4363-8A43-35508ED40F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0D51C70-CDC4-4992-AF8F-6232C20A1A5D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68030-25B9-4363-8A43-35508ED40F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51C70-CDC4-4992-AF8F-6232C20A1A5D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68030-25B9-4363-8A43-35508ED40F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51C70-CDC4-4992-AF8F-6232C20A1A5D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68030-25B9-4363-8A43-35508ED40FCE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0D51C70-CDC4-4992-AF8F-6232C20A1A5D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2868030-25B9-4363-8A43-35508ED40FC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Gastrites aigues et </a:t>
            </a:r>
            <a:br>
              <a:rPr lang="fr-FR" dirty="0" smtClean="0"/>
            </a:br>
            <a:r>
              <a:rPr lang="fr-FR" dirty="0" smtClean="0"/>
              <a:t>chroniques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354442" y="4000504"/>
            <a:ext cx="5114778" cy="1428760"/>
          </a:xfrm>
          <a:ln w="952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fr-FR" dirty="0" smtClean="0"/>
              <a:t>Dr M. ZENNAKI BABA AHMED</a:t>
            </a:r>
          </a:p>
          <a:p>
            <a:pPr algn="ctr"/>
            <a:r>
              <a:rPr lang="fr-FR" dirty="0" smtClean="0"/>
              <a:t>Maitre assistante en Hépato-gastroentérologie </a:t>
            </a:r>
          </a:p>
          <a:p>
            <a:pPr algn="ctr"/>
            <a:r>
              <a:rPr lang="fr-FR" dirty="0" smtClean="0"/>
              <a:t>CHU Tlemcen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038996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1) GASTRITES AIGUËS À HP</a:t>
            </a:r>
            <a:endParaRPr lang="fr-FR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43050"/>
            <a:ext cx="7177110" cy="42862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fr-FR" sz="2800" dirty="0" smtClean="0"/>
              <a:t>Rare cas décrits. Cela est lié au fait de ne pas pratiquer d’</a:t>
            </a:r>
            <a:r>
              <a:rPr lang="fr-FR" sz="2800" dirty="0" err="1" smtClean="0"/>
              <a:t>andoscopie</a:t>
            </a:r>
            <a:r>
              <a:rPr lang="fr-FR" sz="2800" dirty="0" smtClean="0"/>
              <a:t> systématiquement en cas de douleurs aigues et aussi probablement au caractère peu ou pas symptomatique de l’infection aigues à </a:t>
            </a:r>
            <a:r>
              <a:rPr lang="fr-FR" sz="2800" dirty="0" err="1" smtClean="0"/>
              <a:t>Hp</a:t>
            </a:r>
            <a:r>
              <a:rPr lang="fr-FR" sz="28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fr-FR" sz="2800" dirty="0" smtClean="0"/>
              <a:t>Endoscopies: lésions prédominent souvent dans l’antre et sont à type de congestion et d’érosion.</a:t>
            </a:r>
          </a:p>
          <a:p>
            <a:pPr>
              <a:lnSpc>
                <a:spcPct val="90000"/>
              </a:lnSpc>
            </a:pPr>
            <a:r>
              <a:rPr lang="fr-FR" sz="2800" dirty="0" smtClean="0"/>
              <a:t>Histologie: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800" dirty="0" smtClean="0"/>
              <a:t>altérations majeures épithélium : desquamation et </a:t>
            </a:r>
            <a:r>
              <a:rPr lang="fr-FR" sz="2800" dirty="0" smtClean="0">
                <a:latin typeface="Arial"/>
                <a:cs typeface="Arial"/>
              </a:rPr>
              <a:t>↓de la sécrétion du mucus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800" dirty="0" smtClean="0"/>
              <a:t> infiltrat inflammatoire à PNN.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800" dirty="0" smtClean="0"/>
              <a:t>de nombreux HP dans le mucus de surface.</a:t>
            </a:r>
          </a:p>
          <a:p>
            <a:pPr>
              <a:lnSpc>
                <a:spcPct val="90000"/>
              </a:lnSpc>
            </a:pPr>
            <a:r>
              <a:rPr lang="fr-FR" sz="2800" dirty="0" smtClean="0">
                <a:sym typeface="Wingdings" pitchFamily="2" charset="2"/>
              </a:rPr>
              <a:t>An l’</a:t>
            </a:r>
            <a:r>
              <a:rPr lang="fr-FR" sz="2800" dirty="0" err="1" smtClean="0">
                <a:sym typeface="Wingdings" pitchFamily="2" charset="2"/>
              </a:rPr>
              <a:t>adsence</a:t>
            </a:r>
            <a:r>
              <a:rPr lang="fr-FR" sz="2800" dirty="0" smtClean="0">
                <a:sym typeface="Wingdings" pitchFamily="2" charset="2"/>
              </a:rPr>
              <a:t> de traitement, l’évolution se fait le plus souvent vers une gastrite chronique active</a:t>
            </a:r>
            <a:r>
              <a:rPr lang="fr-FR" sz="2800" dirty="0" smtClean="0"/>
              <a:t> . </a:t>
            </a:r>
            <a:endParaRPr lang="fr-FR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>
                <a:solidFill>
                  <a:schemeClr val="tx1"/>
                </a:solidFill>
              </a:rPr>
              <a:t>Gastrite à </a:t>
            </a:r>
            <a:r>
              <a:rPr lang="fr-FR" sz="2800" dirty="0" err="1">
                <a:solidFill>
                  <a:schemeClr val="tx1"/>
                </a:solidFill>
              </a:rPr>
              <a:t>H.pylori</a:t>
            </a:r>
            <a:r>
              <a:rPr lang="fr-FR" sz="2800" dirty="0">
                <a:solidFill>
                  <a:schemeClr val="tx1"/>
                </a:solidFill>
              </a:rPr>
              <a:t> : Aspect endoscopique de gastrite nodulaire </a:t>
            </a:r>
            <a:r>
              <a:rPr lang="fr-FR" sz="2800" dirty="0" err="1" smtClean="0">
                <a:solidFill>
                  <a:schemeClr val="tx1"/>
                </a:solidFill>
              </a:rPr>
              <a:t>antrale</a:t>
            </a:r>
            <a:endParaRPr lang="fr-FR" sz="2800" dirty="0">
              <a:solidFill>
                <a:schemeClr val="tx1"/>
              </a:solidFill>
            </a:endParaRPr>
          </a:p>
        </p:txBody>
      </p:sp>
      <p:pic>
        <p:nvPicPr>
          <p:cNvPr id="30723" name="Picture 1027" descr="gastrite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92275" y="1700213"/>
            <a:ext cx="5543550" cy="5078412"/>
          </a:xfrm>
          <a:noFill/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66"/>
            <a:ext cx="8001024" cy="7143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sz="36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2) Gastrites </a:t>
            </a:r>
            <a:r>
              <a:rPr lang="fr-FR" sz="3600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aiguës à d’autres bactéries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428736"/>
            <a:ext cx="7715304" cy="450059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fr-FR" sz="2800" dirty="0"/>
              <a:t>Dues </a:t>
            </a:r>
            <a:r>
              <a:rPr lang="fr-FR" sz="2800" dirty="0" smtClean="0"/>
              <a:t>à streptocoque</a:t>
            </a:r>
            <a:r>
              <a:rPr lang="fr-FR" sz="2800" dirty="0"/>
              <a:t>, staphylocoque, </a:t>
            </a:r>
            <a:r>
              <a:rPr lang="fr-FR" sz="2800" dirty="0" smtClean="0"/>
              <a:t>E. </a:t>
            </a:r>
            <a:r>
              <a:rPr lang="fr-FR" sz="2800" dirty="0"/>
              <a:t>coli, </a:t>
            </a:r>
            <a:r>
              <a:rPr lang="fr-FR" sz="2800" dirty="0" smtClean="0"/>
              <a:t>salmonelles…</a:t>
            </a:r>
            <a:endParaRPr lang="fr-FR" sz="2800" dirty="0"/>
          </a:p>
          <a:p>
            <a:pPr>
              <a:lnSpc>
                <a:spcPct val="90000"/>
              </a:lnSpc>
            </a:pPr>
            <a:r>
              <a:rPr lang="fr-FR" sz="2800" dirty="0"/>
              <a:t>Clinique: vomissements, diarrhée et </a:t>
            </a:r>
            <a:r>
              <a:rPr lang="fr-FR" sz="2800" dirty="0" smtClean="0"/>
              <a:t>fièvre   </a:t>
            </a:r>
            <a:r>
              <a:rPr lang="fr-FR" sz="2800" dirty="0"/>
              <a:t>( </a:t>
            </a:r>
            <a:r>
              <a:rPr lang="fr-FR" sz="2800" dirty="0" smtClean="0"/>
              <a:t>gastro-entérite)</a:t>
            </a:r>
            <a:endParaRPr lang="fr-FR" sz="2800" dirty="0"/>
          </a:p>
          <a:p>
            <a:pPr>
              <a:lnSpc>
                <a:spcPct val="90000"/>
              </a:lnSpc>
            </a:pPr>
            <a:r>
              <a:rPr lang="fr-FR" sz="2800" dirty="0"/>
              <a:t>Évolution: vite régressive et souvent spontanément.</a:t>
            </a:r>
          </a:p>
          <a:p>
            <a:pPr>
              <a:lnSpc>
                <a:spcPct val="90000"/>
              </a:lnSpc>
            </a:pPr>
            <a:r>
              <a:rPr lang="fr-FR" sz="2800" dirty="0">
                <a:solidFill>
                  <a:srgbClr val="C00000"/>
                </a:solidFill>
              </a:rPr>
              <a:t>Forme particulière: gastrite phlegmoneuse </a:t>
            </a:r>
            <a:r>
              <a:rPr lang="fr-FR" sz="2800" dirty="0"/>
              <a:t>rare; infection majeure de la paroi </a:t>
            </a:r>
            <a:r>
              <a:rPr lang="fr-FR" sz="2800" dirty="0" smtClean="0"/>
              <a:t>gastrique, </a:t>
            </a:r>
            <a:r>
              <a:rPr lang="fr-FR" sz="2800" dirty="0"/>
              <a:t>survient chez sujets immunodéprimés ( SIDA),  simulant une urgence abdominale( signes péritonéaux), diagnostic = souvent laparotomie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3) </a:t>
            </a:r>
            <a:r>
              <a:rPr lang="fr-FR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Gastrites virales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85926"/>
            <a:ext cx="7239000" cy="46698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</a:pPr>
            <a:r>
              <a:rPr lang="fr-FR" dirty="0"/>
              <a:t>Rares;</a:t>
            </a:r>
          </a:p>
          <a:p>
            <a:pPr>
              <a:lnSpc>
                <a:spcPct val="90000"/>
              </a:lnSpc>
            </a:pPr>
            <a:r>
              <a:rPr lang="fr-FR" dirty="0"/>
              <a:t>Dues: cytomégalovirus surtout au cours SIDA</a:t>
            </a:r>
          </a:p>
          <a:p>
            <a:pPr>
              <a:lnSpc>
                <a:spcPct val="90000"/>
              </a:lnSpc>
            </a:pPr>
            <a:r>
              <a:rPr lang="fr-FR" dirty="0"/>
              <a:t>Endoscopie: gastrite érosive ou ulcérée, parfois pseudo tumorales</a:t>
            </a:r>
          </a:p>
          <a:p>
            <a:pPr>
              <a:lnSpc>
                <a:spcPct val="90000"/>
              </a:lnSpc>
            </a:pPr>
            <a:r>
              <a:rPr lang="fr-FR" dirty="0"/>
              <a:t>Histologie: cellules de grande taille, comportant des inclusions intra nucléaires typiques.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b="1" dirty="0"/>
              <a:t>B- Gastrites toxiques: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sz="2800" dirty="0"/>
              <a:t>Dues: alcool, acide acétylsalicylique ou AINS.</a:t>
            </a:r>
          </a:p>
          <a:p>
            <a:r>
              <a:rPr lang="fr-FR" sz="2800" dirty="0"/>
              <a:t>Endoscopie: gastrite catarrhale, gastrite érosive, gastrite corrosifs (par caustiques)</a:t>
            </a:r>
          </a:p>
          <a:p>
            <a:r>
              <a:rPr lang="fr-FR" sz="2800" dirty="0"/>
              <a:t>Traitement: suppression de l’agent causale, correction su déficit sanguins, prescription d’anti sécrétoires, traitement préventif si facteurs de risque ( </a:t>
            </a:r>
            <a:r>
              <a:rPr lang="fr-FR" sz="2800" dirty="0" err="1"/>
              <a:t>age</a:t>
            </a:r>
            <a:r>
              <a:rPr lang="fr-FR" sz="2800" dirty="0">
                <a:cs typeface="Times New Roman" charset="0"/>
              </a:rPr>
              <a:t>&gt; 65 ans, anomalies de l’hémostase spontanée ou thérapeutique.. </a:t>
            </a:r>
            <a:r>
              <a:rPr lang="fr-FR" sz="2800" dirty="0"/>
              <a:t> </a:t>
            </a:r>
          </a:p>
          <a:p>
            <a:endParaRPr lang="fr-FR" sz="2800" dirty="0"/>
          </a:p>
          <a:p>
            <a:endParaRPr lang="fr-FR" sz="2800" dirty="0"/>
          </a:p>
          <a:p>
            <a:endParaRPr lang="fr-FR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800" b="1" dirty="0"/>
              <a:t>C- Gastrites du stress: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5992"/>
            <a:ext cx="7239000" cy="41697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Interventions chirurgicales, dans les services de réanimation, des polytraumatisés, les grands brûlés, état septiques…</a:t>
            </a:r>
          </a:p>
          <a:p>
            <a:r>
              <a:rPr lang="fr-FR" dirty="0"/>
              <a:t>Traitement: surtout préventif chez malades à risque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/>
              <a:t>D- Gastrites allergiques: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43182"/>
            <a:ext cx="7239000" cy="381255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Rares, dues à l’ingestion d’allergènes alimentaires,</a:t>
            </a:r>
          </a:p>
          <a:p>
            <a:r>
              <a:rPr lang="fr-FR" dirty="0"/>
              <a:t>Endoscopie: parfois aspect </a:t>
            </a:r>
            <a:r>
              <a:rPr lang="fr-FR" dirty="0" err="1"/>
              <a:t>varioliforme</a:t>
            </a:r>
            <a:r>
              <a:rPr lang="fr-FR" dirty="0"/>
              <a:t>,</a:t>
            </a:r>
          </a:p>
          <a:p>
            <a:r>
              <a:rPr lang="fr-FR" dirty="0"/>
              <a:t>Histologie: infiltration d’éosinophiles de la paroi gastrique.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33600"/>
            <a:ext cx="7243786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sz="5400" b="1" dirty="0"/>
              <a:t>GASTRITES </a:t>
            </a:r>
            <a:r>
              <a:rPr lang="fr-FR" sz="5400" b="1" dirty="0" smtClean="0"/>
              <a:t>CHRONIQUES</a:t>
            </a:r>
            <a:endParaRPr lang="fr-FR" sz="54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571612"/>
            <a:ext cx="7848600" cy="3657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sz="2800" dirty="0"/>
              <a:t>Définition : état inflammatoire chronique de la muqueuse gastrique associé à des altérations épithéliales pouvant évoluer vers l’atrophie.</a:t>
            </a:r>
          </a:p>
          <a:p>
            <a:r>
              <a:rPr lang="fr-FR" sz="2800" dirty="0"/>
              <a:t>Affection fréquente: 30 à 50%.</a:t>
            </a:r>
          </a:p>
          <a:p>
            <a:r>
              <a:rPr lang="fr-FR" sz="2800" dirty="0">
                <a:sym typeface="Symbol" pitchFamily="18" charset="2"/>
              </a:rPr>
              <a:t>2 types: gastrite chronique non auto-immune, liée à l’HP: atrophique ou non, et la gastrite chronique auto-immune.</a:t>
            </a:r>
            <a:r>
              <a:rPr lang="fr-FR" sz="2800" dirty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14290"/>
            <a:ext cx="7643866" cy="5715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sz="2800" b="1" dirty="0" smtClean="0"/>
              <a:t>A- GASTRITES </a:t>
            </a:r>
            <a:r>
              <a:rPr lang="fr-FR" sz="2800" b="1" dirty="0"/>
              <a:t>CHRONIQUES NON </a:t>
            </a:r>
            <a:r>
              <a:rPr lang="fr-FR" sz="2800" b="1" dirty="0" smtClean="0"/>
              <a:t>AUTO-IMMUNES</a:t>
            </a:r>
            <a:endParaRPr lang="fr-FR" sz="2800" b="1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928670"/>
            <a:ext cx="7715304" cy="516733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endParaRPr lang="fr-FR" sz="2800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fr-FR" sz="2800" dirty="0" smtClean="0">
                <a:solidFill>
                  <a:srgbClr val="C00000"/>
                </a:solidFill>
              </a:rPr>
              <a:t>Surtout liées </a:t>
            </a:r>
            <a:r>
              <a:rPr lang="fr-FR" sz="2800" dirty="0">
                <a:solidFill>
                  <a:srgbClr val="C00000"/>
                </a:solidFill>
              </a:rPr>
              <a:t>au HP</a:t>
            </a:r>
            <a:r>
              <a:rPr lang="fr-FR" sz="2800" dirty="0"/>
              <a:t>; mais aussi facteurs environnementaux, ou alimentaires (excès de sel, </a:t>
            </a:r>
            <a:r>
              <a:rPr lang="fr-FR" sz="2800" dirty="0" smtClean="0"/>
              <a:t>régime pauvre </a:t>
            </a:r>
            <a:r>
              <a:rPr lang="fr-FR" sz="2800" dirty="0"/>
              <a:t>en légumes et en fruits frais) </a:t>
            </a:r>
          </a:p>
          <a:p>
            <a:pPr>
              <a:lnSpc>
                <a:spcPct val="90000"/>
              </a:lnSpc>
            </a:pPr>
            <a:r>
              <a:rPr lang="fr-FR" sz="2800" dirty="0"/>
              <a:t>2 types: 							</a:t>
            </a:r>
            <a:r>
              <a:rPr lang="fr-FR" sz="2800" dirty="0">
                <a:solidFill>
                  <a:srgbClr val="0070C0"/>
                </a:solidFill>
                <a:sym typeface="Wingdings 3" pitchFamily="18" charset="2"/>
              </a:rPr>
              <a:t></a:t>
            </a:r>
            <a:r>
              <a:rPr lang="fr-FR" sz="2800" dirty="0">
                <a:solidFill>
                  <a:srgbClr val="0070C0"/>
                </a:solidFill>
              </a:rPr>
              <a:t>gastrite chronique non atrophique </a:t>
            </a:r>
            <a:r>
              <a:rPr lang="fr-FR" sz="2800" dirty="0"/>
              <a:t>prédominant dans </a:t>
            </a:r>
            <a:r>
              <a:rPr lang="fr-FR" sz="2800" dirty="0" smtClean="0"/>
              <a:t>l’antre.</a:t>
            </a:r>
          </a:p>
          <a:p>
            <a:pPr>
              <a:lnSpc>
                <a:spcPct val="90000"/>
              </a:lnSpc>
              <a:buNone/>
            </a:pPr>
            <a:r>
              <a:rPr lang="fr-FR" sz="2800" dirty="0" smtClean="0"/>
              <a:t> </a:t>
            </a:r>
            <a:r>
              <a:rPr lang="fr-FR" sz="2800" dirty="0"/>
              <a:t>gastrite </a:t>
            </a:r>
            <a:r>
              <a:rPr lang="fr-FR" sz="2800" dirty="0" err="1"/>
              <a:t>hypersécrétoire</a:t>
            </a:r>
            <a:r>
              <a:rPr lang="fr-FR" sz="2800" dirty="0"/>
              <a:t> </a:t>
            </a:r>
            <a:r>
              <a:rPr lang="fr-FR" sz="2800" dirty="0">
                <a:sym typeface="Wingdings 3" pitchFamily="18" charset="2"/>
              </a:rPr>
              <a:t></a:t>
            </a:r>
            <a:r>
              <a:rPr lang="fr-FR" sz="2800" dirty="0" smtClean="0">
                <a:sym typeface="Wingdings 3" pitchFamily="18" charset="2"/>
              </a:rPr>
              <a:t>risque d’ulcère  </a:t>
            </a:r>
            <a:r>
              <a:rPr lang="fr-FR" sz="2800" dirty="0">
                <a:sym typeface="Wingdings 3" pitchFamily="18" charset="2"/>
              </a:rPr>
              <a:t>duodénal ou lymphome gastrique </a:t>
            </a:r>
            <a:r>
              <a:rPr lang="fr-FR" sz="2800" dirty="0" smtClean="0">
                <a:sym typeface="Wingdings 3" pitchFamily="18" charset="2"/>
              </a:rPr>
              <a:t>.</a:t>
            </a:r>
            <a:r>
              <a:rPr lang="fr-FR" sz="2800" dirty="0"/>
              <a:t>				</a:t>
            </a:r>
            <a:endParaRPr lang="fr-FR" sz="2800" dirty="0" smtClean="0"/>
          </a:p>
          <a:p>
            <a:pPr>
              <a:lnSpc>
                <a:spcPct val="90000"/>
              </a:lnSpc>
              <a:buNone/>
            </a:pPr>
            <a:r>
              <a:rPr lang="fr-FR" sz="2800" dirty="0" smtClean="0">
                <a:sym typeface="Wingdings 3" pitchFamily="18" charset="2"/>
              </a:rPr>
              <a:t> </a:t>
            </a:r>
            <a:r>
              <a:rPr lang="fr-FR" sz="2800" dirty="0" smtClean="0">
                <a:sym typeface="Wingdings 3" pitchFamily="18" charset="2"/>
              </a:rPr>
              <a:t>        </a:t>
            </a:r>
            <a:r>
              <a:rPr lang="fr-FR" sz="2800" dirty="0" smtClean="0">
                <a:solidFill>
                  <a:srgbClr val="0070C0"/>
                </a:solidFill>
                <a:sym typeface="Wingdings 3" pitchFamily="18" charset="2"/>
              </a:rPr>
              <a:t></a:t>
            </a:r>
            <a:r>
              <a:rPr lang="fr-FR" sz="2800" dirty="0">
                <a:solidFill>
                  <a:srgbClr val="0070C0"/>
                </a:solidFill>
                <a:sym typeface="Wingdings 3" pitchFamily="18" charset="2"/>
              </a:rPr>
              <a:t>gastrite atrophique multifocale</a:t>
            </a:r>
            <a:r>
              <a:rPr lang="fr-FR" sz="2800" dirty="0"/>
              <a:t> </a:t>
            </a:r>
            <a:endParaRPr lang="fr-FR" sz="2800" dirty="0" smtClean="0"/>
          </a:p>
          <a:p>
            <a:pPr>
              <a:lnSpc>
                <a:spcPct val="90000"/>
              </a:lnSpc>
              <a:buNone/>
            </a:pPr>
            <a:r>
              <a:rPr lang="fr-FR" sz="2800" dirty="0" smtClean="0">
                <a:sym typeface="Wingdings 3" pitchFamily="18" charset="2"/>
              </a:rPr>
              <a:t>Atteinte de l’ensemble de l’estomac avec atrophie (disparition des glandes gastriques) et remplacement de ces glandes par une muqueuse de type intestinal (métaplasie intestinal)</a:t>
            </a:r>
          </a:p>
          <a:p>
            <a:pPr>
              <a:lnSpc>
                <a:spcPct val="90000"/>
              </a:lnSpc>
              <a:buNone/>
            </a:pPr>
            <a:r>
              <a:rPr lang="fr-FR" sz="2800" dirty="0" smtClean="0">
                <a:sym typeface="Wingdings 3" pitchFamily="18" charset="2"/>
              </a:rPr>
              <a:t></a:t>
            </a:r>
            <a:r>
              <a:rPr lang="fr-FR" sz="2800" dirty="0">
                <a:sym typeface="Wingdings 3" pitchFamily="18" charset="2"/>
              </a:rPr>
              <a:t>risque ulcère gastrique ou adénocarcinome gastrique.</a:t>
            </a:r>
          </a:p>
          <a:p>
            <a:pPr>
              <a:lnSpc>
                <a:spcPct val="90000"/>
              </a:lnSpc>
            </a:pPr>
            <a:r>
              <a:rPr lang="fr-FR" sz="2800" dirty="0" smtClean="0">
                <a:sym typeface="Wingdings 3" pitchFamily="18" charset="2"/>
              </a:rPr>
              <a:t>TRT</a:t>
            </a:r>
            <a:r>
              <a:rPr lang="fr-FR" sz="2800" dirty="0">
                <a:sym typeface="Wingdings 3" pitchFamily="18" charset="2"/>
              </a:rPr>
              <a:t>: éradication </a:t>
            </a:r>
            <a:r>
              <a:rPr lang="fr-FR" sz="2800" dirty="0" smtClean="0">
                <a:sym typeface="Wingdings 3" pitchFamily="18" charset="2"/>
              </a:rPr>
              <a:t>d’HP.</a:t>
            </a:r>
            <a:endParaRPr lang="fr-FR" sz="2800" dirty="0"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endParaRPr lang="fr-FR" sz="2800" dirty="0">
              <a:sym typeface="Wingdings 3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</a:pPr>
            <a:r>
              <a:rPr lang="fr-FR" dirty="0" smtClean="0"/>
              <a:t>Gastrite </a:t>
            </a:r>
            <a:r>
              <a:rPr lang="fr-FR" dirty="0" smtClean="0"/>
              <a:t>= définition est uniquement histologique:  </a:t>
            </a:r>
            <a:r>
              <a:rPr lang="fr-FR" dirty="0" smtClean="0"/>
              <a:t>maladies inflammatoires de la muqueuse gastrique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Regroupe: des affections diverses dans leur circonstance de survenue, leurs causes et leurs évolution.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Clinique : peu ou pas symptomatique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Diagnostic = endoscopie + histologie***</a:t>
            </a:r>
          </a:p>
          <a:p>
            <a:pPr>
              <a:lnSpc>
                <a:spcPct val="90000"/>
              </a:lnSpc>
            </a:pPr>
            <a:r>
              <a:rPr lang="fr-FR" dirty="0" err="1" smtClean="0"/>
              <a:t>Hélicobacter</a:t>
            </a:r>
            <a:r>
              <a:rPr lang="fr-FR" dirty="0" smtClean="0"/>
              <a:t> </a:t>
            </a:r>
            <a:r>
              <a:rPr lang="fr-FR" dirty="0" err="1" smtClean="0"/>
              <a:t>pylori</a:t>
            </a:r>
            <a:r>
              <a:rPr lang="fr-FR" dirty="0" smtClean="0"/>
              <a:t> (HP): rôle pathogène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7772400" cy="78579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b="1" dirty="0" smtClean="0"/>
              <a:t>B- GASTRITE </a:t>
            </a:r>
            <a:r>
              <a:rPr lang="fr-FR" sz="3200" b="1" dirty="0"/>
              <a:t>CHRONIQUE </a:t>
            </a:r>
            <a:r>
              <a:rPr lang="fr-FR" sz="3200" b="1" dirty="0" smtClean="0"/>
              <a:t>AUTO-IMMUNE</a:t>
            </a:r>
            <a:endParaRPr lang="fr-FR" sz="3200" b="1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214422"/>
            <a:ext cx="7772400" cy="4876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fr-FR" sz="2800" dirty="0" smtClean="0"/>
              <a:t>Rare, pays scandinaves et nord Europe</a:t>
            </a:r>
          </a:p>
          <a:p>
            <a:pPr>
              <a:lnSpc>
                <a:spcPct val="90000"/>
              </a:lnSpc>
            </a:pPr>
            <a:r>
              <a:rPr lang="fr-FR" sz="2800" dirty="0" smtClean="0"/>
              <a:t>atrophie des glandes </a:t>
            </a:r>
            <a:r>
              <a:rPr lang="fr-FR" sz="2800" dirty="0" err="1" smtClean="0"/>
              <a:t>fundiques</a:t>
            </a:r>
            <a:r>
              <a:rPr lang="fr-FR" sz="2800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fr-FR" sz="2800" dirty="0" smtClean="0"/>
              <a:t>L’HP n’est pas impliquée , l’origine semble </a:t>
            </a:r>
            <a:r>
              <a:rPr lang="fr-FR" sz="2800" dirty="0" err="1" smtClean="0"/>
              <a:t>dysimmunitaire</a:t>
            </a:r>
            <a:r>
              <a:rPr lang="fr-FR" sz="2800" dirty="0" smtClean="0"/>
              <a:t>: </a:t>
            </a:r>
            <a:r>
              <a:rPr lang="fr-FR" sz="2800" dirty="0" err="1" smtClean="0"/>
              <a:t>Ac</a:t>
            </a:r>
            <a:r>
              <a:rPr lang="fr-FR" sz="2800" dirty="0" smtClean="0"/>
              <a:t> anti cellules pariétales= 90%, </a:t>
            </a:r>
            <a:r>
              <a:rPr lang="fr-FR" sz="2800" dirty="0" err="1" smtClean="0"/>
              <a:t>ac</a:t>
            </a:r>
            <a:r>
              <a:rPr lang="fr-FR" sz="2800" dirty="0" smtClean="0"/>
              <a:t> anti facteur intrinsèque=50%. Autres manifestations auto- immune (thyroïdite, diabète..) </a:t>
            </a:r>
          </a:p>
          <a:p>
            <a:pPr>
              <a:lnSpc>
                <a:spcPct val="90000"/>
              </a:lnSpc>
            </a:pPr>
            <a:r>
              <a:rPr lang="fr-FR" sz="2800" dirty="0" smtClean="0"/>
              <a:t>Atrophie </a:t>
            </a:r>
            <a:r>
              <a:rPr lang="fr-FR" sz="2800" dirty="0" err="1" smtClean="0"/>
              <a:t>fundique</a:t>
            </a:r>
            <a:r>
              <a:rPr lang="fr-FR" sz="2800" dirty="0" smtClean="0"/>
              <a:t> </a:t>
            </a:r>
            <a:r>
              <a:rPr lang="fr-FR" sz="2800" dirty="0" smtClean="0">
                <a:sym typeface="Wingdings 3" pitchFamily="18" charset="2"/>
              </a:rPr>
              <a:t></a:t>
            </a:r>
            <a:r>
              <a:rPr lang="fr-FR" sz="2800" dirty="0" smtClean="0"/>
              <a:t> </a:t>
            </a:r>
            <a:r>
              <a:rPr lang="fr-FR" sz="2800" dirty="0" err="1" smtClean="0"/>
              <a:t>Achlorydrie</a:t>
            </a:r>
            <a:r>
              <a:rPr lang="fr-FR" sz="2800" dirty="0" smtClean="0"/>
              <a:t> et</a:t>
            </a:r>
            <a:r>
              <a:rPr lang="fr-FR" sz="2800" dirty="0" smtClean="0">
                <a:sym typeface="Wingdings 3" pitchFamily="18" charset="2"/>
              </a:rPr>
              <a:t></a:t>
            </a:r>
            <a:r>
              <a:rPr lang="fr-FR" sz="2800" dirty="0" smtClean="0"/>
              <a:t> </a:t>
            </a:r>
            <a:r>
              <a:rPr lang="fr-FR" sz="2800" dirty="0" smtClean="0">
                <a:sym typeface="Wingdings 3" pitchFamily="18" charset="2"/>
              </a:rPr>
              <a:t></a:t>
            </a:r>
            <a:r>
              <a:rPr lang="fr-FR" sz="2800" dirty="0" smtClean="0"/>
              <a:t> facteur intrinsèque</a:t>
            </a:r>
            <a:r>
              <a:rPr lang="fr-FR" sz="2800" dirty="0" smtClean="0">
                <a:sym typeface="Wingdings 3" pitchFamily="18" charset="2"/>
              </a:rPr>
              <a:t>vit B12</a:t>
            </a:r>
            <a:r>
              <a:rPr lang="fr-FR" sz="2800" dirty="0" smtClean="0"/>
              <a:t> Anémie mégaloblastique (maladie de Biermer)</a:t>
            </a:r>
          </a:p>
          <a:p>
            <a:pPr>
              <a:lnSpc>
                <a:spcPct val="90000"/>
              </a:lnSpc>
            </a:pPr>
            <a:r>
              <a:rPr lang="fr-FR" sz="2800" dirty="0" smtClean="0"/>
              <a:t>Evolution et complications: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800" dirty="0" smtClean="0"/>
              <a:t>Prés de 20ù des gastrites chronique AI évoluent vers une maladie de Biermer.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800" dirty="0" smtClean="0"/>
              <a:t>Complications: Tumeurs endocrines </a:t>
            </a:r>
            <a:r>
              <a:rPr lang="fr-FR" sz="2800" dirty="0" err="1" smtClean="0"/>
              <a:t>fundiques</a:t>
            </a:r>
            <a:r>
              <a:rPr lang="fr-FR" sz="2800" dirty="0" smtClean="0"/>
              <a:t>, dysplasie et adénocarcinome.</a:t>
            </a:r>
          </a:p>
          <a:p>
            <a:pPr>
              <a:lnSpc>
                <a:spcPct val="90000"/>
              </a:lnSpc>
            </a:pPr>
            <a:r>
              <a:rPr lang="fr-FR" sz="2800" dirty="0" smtClean="0"/>
              <a:t>TRT: injection mensuelle de vit B12 à vie  </a:t>
            </a:r>
          </a:p>
          <a:p>
            <a:pPr>
              <a:lnSpc>
                <a:spcPct val="90000"/>
              </a:lnSpc>
            </a:pPr>
            <a:r>
              <a:rPr lang="fr-FR" sz="2800" dirty="0" smtClean="0"/>
              <a:t>En raison des complications possible: surveillance endoscopique+ histologie.</a:t>
            </a:r>
          </a:p>
          <a:p>
            <a:pPr>
              <a:lnSpc>
                <a:spcPct val="90000"/>
              </a:lnSpc>
            </a:pPr>
            <a:endParaRPr lang="fr-FR" sz="2800" dirty="0"/>
          </a:p>
          <a:p>
            <a:pPr>
              <a:lnSpc>
                <a:spcPct val="90000"/>
              </a:lnSpc>
            </a:pPr>
            <a:endParaRPr lang="fr-FR" sz="2800" dirty="0"/>
          </a:p>
          <a:p>
            <a:pPr>
              <a:lnSpc>
                <a:spcPct val="90000"/>
              </a:lnSpc>
            </a:pPr>
            <a:endParaRPr lang="fr-FR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85728"/>
            <a:ext cx="7772400" cy="8572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b="1" dirty="0" smtClean="0"/>
              <a:t> C-</a:t>
            </a:r>
            <a:r>
              <a:rPr lang="fr-FR" sz="3100" b="1" dirty="0" smtClean="0"/>
              <a:t>autres gastrites chroniques: RARES</a:t>
            </a:r>
            <a:endParaRPr lang="fr-FR" sz="3100" b="1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357298"/>
            <a:ext cx="7772400" cy="397670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fr-FR" sz="2800" b="1" i="1" u="sng" dirty="0"/>
              <a:t>Gastrite lymphocytaire</a:t>
            </a:r>
            <a:r>
              <a:rPr lang="fr-FR" sz="2800" b="1" i="1" u="sng" dirty="0" smtClean="0"/>
              <a:t>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800" dirty="0" smtClean="0"/>
              <a:t>infiltrat </a:t>
            </a:r>
            <a:r>
              <a:rPr lang="fr-FR" sz="2800" dirty="0"/>
              <a:t>lymphocytaire dense </a:t>
            </a:r>
            <a:r>
              <a:rPr lang="fr-FR" sz="2800" dirty="0" smtClean="0"/>
              <a:t>de l’épithélium </a:t>
            </a:r>
            <a:r>
              <a:rPr lang="fr-FR" sz="2800" dirty="0"/>
              <a:t>de surface et cryptes</a:t>
            </a:r>
            <a:r>
              <a:rPr lang="fr-FR" sz="2800" dirty="0" smtClean="0"/>
              <a:t>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800" dirty="0" smtClean="0"/>
              <a:t>Aspect endoscopique = gastrite </a:t>
            </a:r>
            <a:r>
              <a:rPr lang="fr-FR" sz="2800" dirty="0" err="1" smtClean="0"/>
              <a:t>varioliforme</a:t>
            </a:r>
            <a:r>
              <a:rPr lang="fr-FR" sz="2800" dirty="0" smtClean="0"/>
              <a:t>(surélévations ombiliquées présentant à leurs sommet des ulcérations </a:t>
            </a:r>
            <a:r>
              <a:rPr lang="fr-FR" sz="2800" dirty="0" err="1" smtClean="0"/>
              <a:t>aphtoides</a:t>
            </a:r>
            <a:r>
              <a:rPr lang="fr-FR" sz="2800" dirty="0" smtClean="0"/>
              <a:t>) . 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800" dirty="0" smtClean="0"/>
              <a:t>souvent </a:t>
            </a:r>
            <a:r>
              <a:rPr lang="fr-FR" sz="2800" dirty="0"/>
              <a:t>associée à maladie cœliaque non traitée</a:t>
            </a:r>
            <a:r>
              <a:rPr lang="fr-FR" sz="2800" dirty="0" smtClean="0"/>
              <a:t>. </a:t>
            </a:r>
            <a:endParaRPr lang="fr-FR" sz="2800" dirty="0"/>
          </a:p>
          <a:p>
            <a:pPr>
              <a:lnSpc>
                <a:spcPct val="90000"/>
              </a:lnSpc>
            </a:pPr>
            <a:r>
              <a:rPr lang="fr-FR" sz="2800" b="1" i="1" u="sng" dirty="0"/>
              <a:t>Gastrites </a:t>
            </a:r>
            <a:r>
              <a:rPr lang="fr-FR" sz="2800" b="1" i="1" u="sng" dirty="0" err="1"/>
              <a:t>granulomateuses</a:t>
            </a:r>
            <a:r>
              <a:rPr lang="fr-FR" sz="2800" b="1" i="1" u="sng" dirty="0" smtClean="0"/>
              <a:t>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800" dirty="0" smtClean="0"/>
              <a:t>Présence de granulomes (amas de macrophages ayant un aspect de cellules </a:t>
            </a:r>
            <a:r>
              <a:rPr lang="fr-FR" sz="2800" dirty="0" err="1" smtClean="0"/>
              <a:t>épithéloides</a:t>
            </a:r>
            <a:r>
              <a:rPr lang="fr-FR" sz="2800" dirty="0" smtClean="0"/>
              <a:t>) dans le chorion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800" dirty="0" err="1" smtClean="0"/>
              <a:t>Pusieurs</a:t>
            </a:r>
            <a:r>
              <a:rPr lang="fr-FR" sz="2800" dirty="0" smtClean="0"/>
              <a:t> étiologies: Tuberculose</a:t>
            </a:r>
            <a:r>
              <a:rPr lang="fr-FR" sz="2800" dirty="0"/>
              <a:t>, maladie de </a:t>
            </a:r>
            <a:r>
              <a:rPr lang="fr-FR" sz="2800" dirty="0" err="1"/>
              <a:t>Crohn</a:t>
            </a:r>
            <a:r>
              <a:rPr lang="fr-FR" sz="2800" dirty="0"/>
              <a:t>, Syphilis, sarcoïdose, fongiques, corps </a:t>
            </a:r>
            <a:r>
              <a:rPr lang="fr-FR" sz="2800" dirty="0" smtClean="0"/>
              <a:t>étranger… </a:t>
            </a:r>
            <a:endParaRPr lang="fr-FR" sz="2800" dirty="0"/>
          </a:p>
          <a:p>
            <a:pPr>
              <a:lnSpc>
                <a:spcPct val="90000"/>
              </a:lnSpc>
            </a:pPr>
            <a:r>
              <a:rPr lang="fr-FR" sz="2800" b="1" i="1" u="sng" dirty="0"/>
              <a:t>Autres:</a:t>
            </a:r>
            <a:r>
              <a:rPr lang="fr-FR" sz="2800" dirty="0"/>
              <a:t> gastrite à éosinophile, gastrite collagène  </a:t>
            </a:r>
            <a:endParaRPr lang="fr-FR" sz="2800" b="1" i="1" u="sng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/>
              <a:t>Gastrite atrophique : « Aspect en fond d’œil »</a:t>
            </a:r>
          </a:p>
        </p:txBody>
      </p:sp>
      <p:pic>
        <p:nvPicPr>
          <p:cNvPr id="31747" name="Picture 3" descr="GastriteAtrophique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92275" y="1700213"/>
            <a:ext cx="5327650" cy="5119687"/>
          </a:xfrm>
          <a:noFill/>
          <a:ln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5400" b="1" dirty="0"/>
              <a:t>CONCLUSION: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</a:pPr>
            <a:r>
              <a:rPr lang="fr-FR" sz="2800" dirty="0"/>
              <a:t>Gastrites = groupe d’affections.</a:t>
            </a:r>
          </a:p>
          <a:p>
            <a:pPr>
              <a:lnSpc>
                <a:spcPct val="90000"/>
              </a:lnSpc>
            </a:pPr>
            <a:r>
              <a:rPr lang="fr-FR" sz="2800" dirty="0" smtClean="0"/>
              <a:t>Rôle fréquent de l’</a:t>
            </a:r>
            <a:r>
              <a:rPr lang="fr-FR" sz="2800" dirty="0" err="1" smtClean="0"/>
              <a:t>Hp</a:t>
            </a:r>
            <a:endParaRPr lang="fr-FR" sz="2800" dirty="0"/>
          </a:p>
          <a:p>
            <a:pPr>
              <a:lnSpc>
                <a:spcPct val="90000"/>
              </a:lnSpc>
            </a:pPr>
            <a:r>
              <a:rPr lang="fr-FR" sz="2800" dirty="0"/>
              <a:t>Clinique: souvent asymptomatique, pas de symptôme spécifique</a:t>
            </a:r>
          </a:p>
          <a:p>
            <a:pPr>
              <a:lnSpc>
                <a:spcPct val="90000"/>
              </a:lnSpc>
            </a:pPr>
            <a:r>
              <a:rPr lang="fr-FR" sz="2800" dirty="0"/>
              <a:t>Diagnostic = </a:t>
            </a:r>
            <a:r>
              <a:rPr lang="fr-FR" sz="2800" dirty="0" smtClean="0"/>
              <a:t>proposé par l’endoscopie</a:t>
            </a:r>
            <a:r>
              <a:rPr lang="fr-FR" sz="2800" dirty="0"/>
              <a:t>; </a:t>
            </a:r>
            <a:r>
              <a:rPr lang="fr-FR" sz="2800" dirty="0" smtClean="0"/>
              <a:t>confirmé par l’histologie</a:t>
            </a:r>
            <a:r>
              <a:rPr lang="fr-FR" sz="2800" dirty="0"/>
              <a:t>.</a:t>
            </a:r>
          </a:p>
          <a:p>
            <a:pPr>
              <a:lnSpc>
                <a:spcPct val="90000"/>
              </a:lnSpc>
            </a:pPr>
            <a:r>
              <a:rPr lang="fr-FR" sz="2800" dirty="0"/>
              <a:t>Gastrite chronique atrophique = état précancéreux </a:t>
            </a:r>
            <a:r>
              <a:rPr lang="fr-FR" sz="2800" dirty="0">
                <a:sym typeface="Wingdings 3" pitchFamily="18" charset="2"/>
              </a:rPr>
              <a:t> surveillance </a:t>
            </a:r>
            <a:r>
              <a:rPr lang="fr-FR" sz="2800" dirty="0" err="1">
                <a:sym typeface="Wingdings 3" pitchFamily="18" charset="2"/>
              </a:rPr>
              <a:t>histoendoscopique</a:t>
            </a:r>
            <a:r>
              <a:rPr lang="fr-FR" sz="2800" dirty="0">
                <a:sym typeface="Wingdings 3" pitchFamily="18" charset="2"/>
              </a:rPr>
              <a:t> régulière surtout si dysplasie.</a:t>
            </a:r>
            <a:r>
              <a:rPr lang="fr-FR" sz="2800" dirty="0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dirty="0" smtClean="0"/>
              <a:t>cliniques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sz="2400" dirty="0" smtClean="0"/>
              <a:t>souvent asymptomatique, découvert à l’occasion d’endoscopie gastrique et de biopsie systématique.</a:t>
            </a:r>
          </a:p>
          <a:p>
            <a:r>
              <a:rPr lang="fr-FR" sz="2400" dirty="0" err="1" smtClean="0"/>
              <a:t>Épigastralgies</a:t>
            </a:r>
            <a:r>
              <a:rPr lang="fr-FR" sz="2400" dirty="0" smtClean="0"/>
              <a:t>, vomissements, hémorragies digestives, parfois signes associées (diarrhée, fièvre</a:t>
            </a:r>
            <a:r>
              <a:rPr lang="fr-FR" sz="2400" dirty="0" smtClean="0">
                <a:sym typeface="Wingdings 3" pitchFamily="18" charset="2"/>
              </a:rPr>
              <a:t></a:t>
            </a:r>
            <a:r>
              <a:rPr lang="fr-FR" sz="2400" dirty="0" smtClean="0"/>
              <a:t>gastro-entérite): gastrite aiguë</a:t>
            </a:r>
          </a:p>
          <a:p>
            <a:r>
              <a:rPr lang="fr-FR" sz="2400" dirty="0" smtClean="0"/>
              <a:t> Syndrome dyspepsique: ensemble des douleurs ulcéreux ou atypiques, et sensations d’inconfort gastrique (satiété précoce, mal digestion, éructation,…) : gastrite chronique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dirty="0" smtClean="0"/>
              <a:t>endoscopie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50072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fr-FR" sz="2000" dirty="0" smtClean="0">
                <a:sym typeface="Wingdings 3" pitchFamily="18" charset="2"/>
              </a:rPr>
              <a:t>L’aspect endoscopique est non spécifique et ne permet pas de porter le diagnostic du type de gastrite. </a:t>
            </a:r>
            <a:endParaRPr lang="fr-FR" sz="2000" dirty="0" smtClean="0"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r>
              <a:rPr lang="fr-FR" sz="2000" dirty="0" smtClean="0">
                <a:sym typeface="Wingdings 3" pitchFamily="18" charset="2"/>
              </a:rPr>
              <a:t>Permet de faire des biopsies (</a:t>
            </a:r>
            <a:r>
              <a:rPr lang="fr-FR" sz="2000" dirty="0" smtClean="0">
                <a:sym typeface="Wingdings 3" pitchFamily="18" charset="2"/>
              </a:rPr>
              <a:t>biopsies antrales , biopsies </a:t>
            </a:r>
            <a:r>
              <a:rPr lang="fr-FR" sz="2000" dirty="0" err="1" smtClean="0">
                <a:sym typeface="Wingdings 3" pitchFamily="18" charset="2"/>
              </a:rPr>
              <a:t>fundiques</a:t>
            </a:r>
            <a:r>
              <a:rPr lang="fr-FR" sz="2000" dirty="0" smtClean="0">
                <a:sym typeface="Wingdings 3" pitchFamily="18" charset="2"/>
              </a:rPr>
              <a:t> , les faces antérieure et postérieure de l’estomac; biopsies sur l’angle de la petite </a:t>
            </a:r>
            <a:r>
              <a:rPr lang="fr-FR" sz="2000" dirty="0" smtClean="0">
                <a:sym typeface="Wingdings 3" pitchFamily="18" charset="2"/>
              </a:rPr>
              <a:t>courbure) </a:t>
            </a:r>
            <a:endParaRPr lang="fr-FR" sz="2000" dirty="0" smtClean="0"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r>
              <a:rPr lang="fr-FR" sz="2000" dirty="0" smtClean="0"/>
              <a:t>étude </a:t>
            </a:r>
            <a:r>
              <a:rPr lang="fr-FR" sz="2000" dirty="0" smtClean="0"/>
              <a:t>de la muqueuse gastrique: 			l’œdème, l’érythème, la fragilité muqueuse, les exsudats, les pertes de substances (érosion ou ulcère), l’hyperplasie des plis fungiques, la visibilité des vaisseaux sous muqueux, les points hémorragiques: </a:t>
            </a:r>
            <a:r>
              <a:rPr lang="fr-FR" sz="2000" dirty="0" err="1" smtClean="0"/>
              <a:t>purpuriques</a:t>
            </a:r>
            <a:r>
              <a:rPr lang="fr-FR" sz="2000" dirty="0" smtClean="0"/>
              <a:t> ou ecchymotiques et les nodules donnant un aspect </a:t>
            </a:r>
            <a:r>
              <a:rPr lang="fr-FR" sz="2000" dirty="0" err="1" smtClean="0"/>
              <a:t>pseudopolypoide</a:t>
            </a:r>
            <a:r>
              <a:rPr lang="fr-FR" sz="2000" dirty="0" smtClean="0"/>
              <a:t> ou micronodulaire.</a:t>
            </a:r>
          </a:p>
          <a:p>
            <a:pPr>
              <a:lnSpc>
                <a:spcPct val="90000"/>
              </a:lnSpc>
            </a:pPr>
            <a:r>
              <a:rPr lang="fr-FR" sz="2000" dirty="0" smtClean="0">
                <a:sym typeface="Wingdings 3" pitchFamily="18" charset="2"/>
              </a:rPr>
              <a:t>faible </a:t>
            </a:r>
            <a:r>
              <a:rPr lang="fr-FR" sz="2000" dirty="0" smtClean="0">
                <a:sym typeface="Wingdings 3" pitchFamily="18" charset="2"/>
              </a:rPr>
              <a:t>corrélation entre endoscopie et </a:t>
            </a:r>
            <a:r>
              <a:rPr lang="fr-FR" sz="2000" dirty="0" smtClean="0">
                <a:sym typeface="Wingdings 3" pitchFamily="18" charset="2"/>
              </a:rPr>
              <a:t> histologie,</a:t>
            </a: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    Ainsi, lorsque des </a:t>
            </a:r>
            <a:r>
              <a:rPr lang="fr-FR" sz="2000" dirty="0" err="1" smtClean="0"/>
              <a:t>Bx</a:t>
            </a:r>
            <a:r>
              <a:rPr lang="fr-FR" sz="2000" dirty="0" smtClean="0"/>
              <a:t> sont faites systématiquement, le Dg de gastrite est porté dans prés de 20% des cas d’endoscopie qualifiées de normales. De même, un aspect endoscopique de « gastrite » n’est confirmé par l’histologie que dans 75% des cas</a:t>
            </a:r>
            <a:endParaRPr lang="fr-F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/>
              <a:t>Gastrite aigue : Œdème, Suffusions hémorragiques</a:t>
            </a:r>
          </a:p>
        </p:txBody>
      </p:sp>
      <p:pic>
        <p:nvPicPr>
          <p:cNvPr id="29699" name="Picture 3" descr="App0002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935163"/>
            <a:ext cx="7715272" cy="4206875"/>
          </a:xfrm>
          <a:noFill/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239000" cy="5715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fr-FR" dirty="0" smtClean="0"/>
              <a:t>anatomopathologie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1800" dirty="0" smtClean="0">
                <a:sym typeface="Wingdings 3" pitchFamily="18" charset="2"/>
              </a:rPr>
              <a:t>permet le diagnostic , typer la gastrite et rechercher l’étiologie .</a:t>
            </a:r>
          </a:p>
          <a:p>
            <a:r>
              <a:rPr lang="fr-FR" sz="1800" dirty="0" smtClean="0"/>
              <a:t>Les lésions de gastrites associent à divers degrés des lésions épithéliales et des lésions du chorion</a:t>
            </a:r>
          </a:p>
          <a:p>
            <a:pPr>
              <a:buNone/>
            </a:pPr>
            <a:r>
              <a:rPr lang="fr-FR" sz="1800" dirty="0" smtClean="0"/>
              <a:t>1/ lésions épithéliales:</a:t>
            </a:r>
          </a:p>
          <a:p>
            <a:pPr>
              <a:buFontTx/>
              <a:buChar char="-"/>
            </a:pPr>
            <a:r>
              <a:rPr lang="fr-FR" sz="1800" dirty="0" smtClean="0"/>
              <a:t>Atteinte de l’</a:t>
            </a:r>
            <a:r>
              <a:rPr lang="fr-FR" sz="1800" dirty="0" err="1" smtClean="0"/>
              <a:t>épihélium</a:t>
            </a:r>
            <a:r>
              <a:rPr lang="fr-FR" sz="1800" dirty="0" smtClean="0"/>
              <a:t> de surface: érosions, </a:t>
            </a:r>
            <a:r>
              <a:rPr lang="fr-FR" sz="1800" dirty="0" smtClean="0">
                <a:cs typeface="Arial"/>
              </a:rPr>
              <a:t>↓de la </a:t>
            </a:r>
            <a:r>
              <a:rPr lang="fr-FR" sz="1800" dirty="0" err="1" smtClean="0">
                <a:cs typeface="Arial"/>
              </a:rPr>
              <a:t>muco</a:t>
            </a:r>
            <a:r>
              <a:rPr lang="fr-FR" sz="1800" dirty="0" smtClean="0">
                <a:cs typeface="Arial"/>
              </a:rPr>
              <a:t>-sécrétion.</a:t>
            </a:r>
          </a:p>
          <a:p>
            <a:pPr>
              <a:buFontTx/>
              <a:buChar char="-"/>
            </a:pPr>
            <a:r>
              <a:rPr lang="fr-FR" sz="1800" dirty="0" smtClean="0">
                <a:cs typeface="Arial"/>
              </a:rPr>
              <a:t>Atteinte des cryptes: allongement</a:t>
            </a:r>
          </a:p>
          <a:p>
            <a:pPr>
              <a:buFontTx/>
              <a:buChar char="-"/>
            </a:pPr>
            <a:r>
              <a:rPr lang="fr-FR" sz="1800" dirty="0" smtClean="0">
                <a:cs typeface="Arial"/>
              </a:rPr>
              <a:t>Atteinte des glandes: atrophie</a:t>
            </a:r>
          </a:p>
          <a:p>
            <a:pPr>
              <a:buFontTx/>
              <a:buChar char="-"/>
            </a:pPr>
            <a:r>
              <a:rPr lang="fr-FR" sz="1800" dirty="0" smtClean="0">
                <a:cs typeface="Arial"/>
              </a:rPr>
              <a:t>Métaplasie: </a:t>
            </a:r>
            <a:r>
              <a:rPr lang="fr-FR" sz="1800" dirty="0" err="1" smtClean="0">
                <a:cs typeface="Arial"/>
              </a:rPr>
              <a:t>antrale</a:t>
            </a:r>
            <a:r>
              <a:rPr lang="fr-FR" sz="1800" dirty="0" smtClean="0">
                <a:cs typeface="Arial"/>
              </a:rPr>
              <a:t> dans le fundus, intestinale dans l’antre et/ou le fundus.</a:t>
            </a:r>
          </a:p>
          <a:p>
            <a:pPr>
              <a:buFontTx/>
              <a:buChar char="-"/>
            </a:pPr>
            <a:r>
              <a:rPr lang="fr-FR" sz="1800" dirty="0" smtClean="0">
                <a:cs typeface="Arial"/>
              </a:rPr>
              <a:t>Infiltrat inflammatoire</a:t>
            </a:r>
          </a:p>
          <a:p>
            <a:pPr>
              <a:buFontTx/>
              <a:buChar char="-"/>
            </a:pPr>
            <a:r>
              <a:rPr lang="fr-FR" sz="1800" dirty="0" smtClean="0">
                <a:cs typeface="Arial"/>
              </a:rPr>
              <a:t>Présence d’un germe, surtout </a:t>
            </a:r>
            <a:r>
              <a:rPr lang="fr-FR" sz="1800" dirty="0" err="1" smtClean="0">
                <a:cs typeface="Arial"/>
              </a:rPr>
              <a:t>Hp</a:t>
            </a:r>
            <a:endParaRPr lang="fr-FR" sz="1800" dirty="0" smtClean="0">
              <a:cs typeface="Arial"/>
            </a:endParaRPr>
          </a:p>
          <a:p>
            <a:pPr>
              <a:buNone/>
            </a:pPr>
            <a:r>
              <a:rPr lang="fr-FR" sz="1800" dirty="0" smtClean="0">
                <a:cs typeface="Arial"/>
              </a:rPr>
              <a:t>2/ lésions du chorion:</a:t>
            </a:r>
          </a:p>
          <a:p>
            <a:pPr>
              <a:buFontTx/>
              <a:buChar char="-"/>
            </a:pPr>
            <a:r>
              <a:rPr lang="fr-FR" sz="1800" dirty="0" smtClean="0">
                <a:cs typeface="Arial"/>
              </a:rPr>
              <a:t>Infiltrat inflammatoire </a:t>
            </a:r>
          </a:p>
          <a:p>
            <a:pPr>
              <a:buFontTx/>
              <a:buChar char="-"/>
            </a:pPr>
            <a:r>
              <a:rPr lang="fr-FR" sz="1800" dirty="0" smtClean="0">
                <a:cs typeface="Arial"/>
              </a:rPr>
              <a:t>Granulomes </a:t>
            </a:r>
            <a:r>
              <a:rPr lang="fr-FR" sz="1800" dirty="0" err="1" smtClean="0">
                <a:cs typeface="Arial"/>
              </a:rPr>
              <a:t>epithélioides</a:t>
            </a:r>
            <a:r>
              <a:rPr lang="fr-FR" sz="1800" dirty="0" smtClean="0">
                <a:cs typeface="Arial"/>
              </a:rPr>
              <a:t> et </a:t>
            </a:r>
            <a:r>
              <a:rPr lang="fr-FR" sz="1800" dirty="0" err="1" smtClean="0">
                <a:cs typeface="Arial"/>
              </a:rPr>
              <a:t>gigantocellulaires</a:t>
            </a:r>
            <a:endParaRPr lang="fr-FR" sz="1800" dirty="0" smtClean="0">
              <a:cs typeface="Arial"/>
            </a:endParaRPr>
          </a:p>
          <a:p>
            <a:pPr>
              <a:buFontTx/>
              <a:buChar char="-"/>
            </a:pPr>
            <a:r>
              <a:rPr lang="fr-FR" sz="1800" dirty="0" smtClean="0">
                <a:cs typeface="Arial"/>
              </a:rPr>
              <a:t>fibrose</a:t>
            </a:r>
            <a:endParaRPr lang="fr-FR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143116"/>
            <a:ext cx="7242048" cy="142876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sz="4000" dirty="0" smtClean="0"/>
              <a:t>GASTRITES AIGUES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500034" y="1071546"/>
            <a:ext cx="7239000" cy="48463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Définition : Gastrites chimiques ou réactionnelles dues différents agents: germes, , stress, alcool,  anti inflammatoires non stéroïdiens (AINS), le reflux biliaire.</a:t>
            </a:r>
          </a:p>
          <a:p>
            <a:endParaRPr lang="fr-FR" dirty="0" smtClean="0"/>
          </a:p>
          <a:p>
            <a:r>
              <a:rPr lang="fr-FR" dirty="0" smtClean="0"/>
              <a:t>On distingue: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4572032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fr-FR" sz="3600" b="1" dirty="0" smtClean="0">
                <a:solidFill>
                  <a:schemeClr val="accent4">
                    <a:lumMod val="75000"/>
                  </a:schemeClr>
                </a:solidFill>
              </a:rPr>
              <a:t>A- Gastrites </a:t>
            </a:r>
            <a:r>
              <a:rPr lang="fr-FR" sz="3600" b="1" dirty="0" smtClean="0">
                <a:solidFill>
                  <a:schemeClr val="accent4">
                    <a:lumMod val="75000"/>
                  </a:schemeClr>
                </a:solidFill>
              </a:rPr>
              <a:t>aigues </a:t>
            </a:r>
            <a:r>
              <a:rPr lang="fr-FR" sz="3600" b="1" dirty="0" smtClean="0">
                <a:solidFill>
                  <a:schemeClr val="accent4">
                    <a:lumMod val="75000"/>
                  </a:schemeClr>
                </a:solidFill>
              </a:rPr>
              <a:t>infectieuses: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2800" dirty="0" smtClean="0"/>
              <a:t>1- gastrite à </a:t>
            </a:r>
            <a:r>
              <a:rPr lang="fr-FR" sz="2800" dirty="0" err="1" smtClean="0"/>
              <a:t>hélicobacter</a:t>
            </a:r>
            <a:r>
              <a:rPr lang="fr-FR" sz="2800" dirty="0" smtClean="0"/>
              <a:t> </a:t>
            </a:r>
            <a:r>
              <a:rPr lang="fr-FR" sz="2800" dirty="0" err="1" smtClean="0"/>
              <a:t>pylori</a:t>
            </a:r>
            <a:r>
              <a:rPr lang="fr-FR" sz="2800" dirty="0" smtClean="0"/>
              <a:t>(HP)</a:t>
            </a:r>
            <a:br>
              <a:rPr lang="fr-FR" sz="2800" dirty="0" smtClean="0"/>
            </a:br>
            <a:r>
              <a:rPr lang="fr-FR" sz="2800" dirty="0" smtClean="0"/>
              <a:t>2- gastrite à d’autres bactéries : </a:t>
            </a:r>
            <a:br>
              <a:rPr lang="fr-FR" sz="2800" dirty="0" smtClean="0"/>
            </a:br>
            <a:r>
              <a:rPr lang="fr-FR" sz="2800" dirty="0" smtClean="0"/>
              <a:t>3- gastrite virale</a:t>
            </a:r>
            <a:br>
              <a:rPr lang="fr-FR" sz="2800" dirty="0" smtClean="0"/>
            </a:b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314</TotalTime>
  <Words>994</Words>
  <Application>Microsoft Office PowerPoint</Application>
  <PresentationFormat>Affichage à l'écran (4:3)</PresentationFormat>
  <Paragraphs>111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Opulent</vt:lpstr>
      <vt:lpstr>Gastrites aigues et  chroniques </vt:lpstr>
      <vt:lpstr>introduction</vt:lpstr>
      <vt:lpstr>cliniques</vt:lpstr>
      <vt:lpstr>endoscopie</vt:lpstr>
      <vt:lpstr>Gastrite aigue : Œdème, Suffusions hémorragiques</vt:lpstr>
      <vt:lpstr>anatomopathologie</vt:lpstr>
      <vt:lpstr>GASTRITES AIGUES</vt:lpstr>
      <vt:lpstr>Diapositive 8</vt:lpstr>
      <vt:lpstr>Diapositive 9</vt:lpstr>
      <vt:lpstr>1) GASTRITES AIGUËS À HP</vt:lpstr>
      <vt:lpstr>Gastrite à H.pylori : Aspect endoscopique de gastrite nodulaire antrale</vt:lpstr>
      <vt:lpstr>2) Gastrites aiguës à d’autres bactéries</vt:lpstr>
      <vt:lpstr>3) Gastrites virales</vt:lpstr>
      <vt:lpstr>B- Gastrites toxiques:</vt:lpstr>
      <vt:lpstr>C- Gastrites du stress:</vt:lpstr>
      <vt:lpstr>D- Gastrites allergiques:</vt:lpstr>
      <vt:lpstr>GASTRITES CHRONIQUES</vt:lpstr>
      <vt:lpstr>Diapositive 18</vt:lpstr>
      <vt:lpstr>A- GASTRITES CHRONIQUES NON AUTO-IMMUNES</vt:lpstr>
      <vt:lpstr>B- GASTRITE CHRONIQUE AUTO-IMMUNE</vt:lpstr>
      <vt:lpstr> C-autres gastrites chroniques: RARES</vt:lpstr>
      <vt:lpstr>Gastrite atrophique : « Aspect en fond d’œil »</vt:lpstr>
      <vt:lpstr>CONCLUSION:</vt:lpstr>
      <vt:lpstr>Diapositive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Gastrites aigues et  chroniques </dc:title>
  <dc:creator>samsung</dc:creator>
  <cp:lastModifiedBy>samsung</cp:lastModifiedBy>
  <cp:revision>10</cp:revision>
  <dcterms:created xsi:type="dcterms:W3CDTF">2015-09-08T16:43:48Z</dcterms:created>
  <dcterms:modified xsi:type="dcterms:W3CDTF">2015-09-08T21:58:44Z</dcterms:modified>
</cp:coreProperties>
</file>