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95" r:id="rId5"/>
    <p:sldId id="296" r:id="rId6"/>
    <p:sldId id="259" r:id="rId7"/>
    <p:sldId id="257" r:id="rId8"/>
    <p:sldId id="260" r:id="rId9"/>
    <p:sldId id="271" r:id="rId10"/>
    <p:sldId id="273" r:id="rId11"/>
    <p:sldId id="261" r:id="rId12"/>
    <p:sldId id="272" r:id="rId13"/>
    <p:sldId id="275" r:id="rId14"/>
    <p:sldId id="262" r:id="rId15"/>
    <p:sldId id="276" r:id="rId16"/>
    <p:sldId id="263" r:id="rId17"/>
    <p:sldId id="264" r:id="rId18"/>
    <p:sldId id="277" r:id="rId19"/>
    <p:sldId id="278" r:id="rId20"/>
    <p:sldId id="265" r:id="rId21"/>
    <p:sldId id="279" r:id="rId22"/>
    <p:sldId id="266" r:id="rId23"/>
    <p:sldId id="280" r:id="rId24"/>
    <p:sldId id="281" r:id="rId25"/>
    <p:sldId id="267" r:id="rId26"/>
    <p:sldId id="282" r:id="rId27"/>
    <p:sldId id="268" r:id="rId28"/>
    <p:sldId id="269" r:id="rId29"/>
    <p:sldId id="274" r:id="rId30"/>
    <p:sldId id="270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9B85-4FE6-48D1-90EF-0CC1C21A0F85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3A71-9801-4FCD-9BCF-74134A2F9E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Le syndrome </a:t>
            </a:r>
            <a:r>
              <a:rPr lang="fr-FR" b="1" dirty="0" err="1"/>
              <a:t>médiastinal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Dr BENAMAR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1.2 </a:t>
            </a:r>
            <a:r>
              <a:rPr lang="fr-FR" sz="2400" b="1" dirty="0"/>
              <a:t>Les </a:t>
            </a:r>
            <a:r>
              <a:rPr lang="fr-FR" sz="2400" b="1" dirty="0" smtClean="0"/>
              <a:t>thymomes</a:t>
            </a:r>
          </a:p>
          <a:p>
            <a:pPr>
              <a:lnSpc>
                <a:spcPct val="150000"/>
              </a:lnSpc>
            </a:pP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000" b="1" dirty="0"/>
              <a:t>Le thymome se présente sous la forme d’une </a:t>
            </a:r>
            <a:r>
              <a:rPr lang="fr-FR" sz="2000" b="1" dirty="0" smtClean="0"/>
              <a:t>volumineuse opacité </a:t>
            </a:r>
            <a:r>
              <a:rPr lang="fr-FR" sz="2000" b="1" dirty="0"/>
              <a:t>typiquement de siège </a:t>
            </a:r>
            <a:r>
              <a:rPr lang="fr-FR" sz="2000" b="1" dirty="0" err="1"/>
              <a:t>médiastinal</a:t>
            </a:r>
            <a:r>
              <a:rPr lang="fr-FR" sz="2000" b="1" dirty="0"/>
              <a:t>, </a:t>
            </a:r>
            <a:r>
              <a:rPr lang="fr-FR" sz="2000" b="1" dirty="0" smtClean="0"/>
              <a:t>en situation </a:t>
            </a:r>
            <a:r>
              <a:rPr lang="fr-FR" sz="2000" b="1" dirty="0"/>
              <a:t>antérieure et moyenne, dans le plan du </a:t>
            </a:r>
            <a:r>
              <a:rPr lang="fr-FR" sz="2000" b="1" dirty="0" err="1" smtClean="0"/>
              <a:t>coeur</a:t>
            </a:r>
            <a:r>
              <a:rPr lang="fr-FR" sz="2000" b="1" dirty="0" smtClean="0"/>
              <a:t>, donnant </a:t>
            </a:r>
            <a:r>
              <a:rPr lang="fr-FR" sz="2000" b="1" dirty="0"/>
              <a:t>ainsi avec lui un signe de la silhouette </a:t>
            </a:r>
            <a:r>
              <a:rPr lang="fr-FR" sz="2000" b="1" dirty="0" smtClean="0"/>
              <a:t>positif.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Plus rarement il pourrait s’agir d’un </a:t>
            </a:r>
            <a:r>
              <a:rPr lang="fr-FR" sz="2000" b="1" dirty="0" smtClean="0"/>
              <a:t>tératome, tumeur </a:t>
            </a:r>
            <a:r>
              <a:rPr lang="fr-FR" sz="2000" b="1" dirty="0"/>
              <a:t>hétéroplastique, qui renferme souvent des </a:t>
            </a:r>
            <a:r>
              <a:rPr lang="fr-FR" sz="2000" b="1" dirty="0" smtClean="0"/>
              <a:t>calcifications osseuses </a:t>
            </a:r>
            <a:r>
              <a:rPr lang="fr-FR" sz="2000" b="1" dirty="0"/>
              <a:t>ou cartilagineuses, ou </a:t>
            </a:r>
            <a:r>
              <a:rPr lang="fr-FR" sz="2000" b="1" dirty="0" smtClean="0"/>
              <a:t>d’une tumeur </a:t>
            </a:r>
            <a:r>
              <a:rPr lang="fr-FR" sz="2000" b="1" dirty="0" err="1"/>
              <a:t>médiastinale</a:t>
            </a:r>
            <a:r>
              <a:rPr lang="fr-FR" sz="2000" b="1" dirty="0"/>
              <a:t> d’origine embryonnaire (</a:t>
            </a:r>
            <a:r>
              <a:rPr lang="fr-FR" sz="2000" b="1" dirty="0" smtClean="0"/>
              <a:t>séminome; </a:t>
            </a:r>
            <a:r>
              <a:rPr lang="fr-FR" sz="2000" b="1" dirty="0" err="1"/>
              <a:t>chorio</a:t>
            </a:r>
            <a:r>
              <a:rPr lang="fr-FR" sz="2000" b="1" dirty="0"/>
              <a:t>-carcinome</a:t>
            </a:r>
            <a:r>
              <a:rPr lang="fr-FR" sz="2000" b="1" dirty="0" smtClean="0"/>
              <a:t>) .</a:t>
            </a:r>
            <a:endParaRPr lang="fr-FR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813"/>
            <a:ext cx="410445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0"/>
            <a:ext cx="401955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50760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406794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1.3 Les </a:t>
            </a:r>
            <a:r>
              <a:rPr lang="fr-FR" sz="2800" b="1" dirty="0"/>
              <a:t>kystes </a:t>
            </a:r>
            <a:r>
              <a:rPr lang="fr-FR" sz="2800" b="1" dirty="0" err="1" smtClean="0"/>
              <a:t>pleuropéricardiques</a:t>
            </a:r>
            <a:endParaRPr lang="fr-FR" sz="2800" b="1" dirty="0" smtClean="0"/>
          </a:p>
          <a:p>
            <a:pPr>
              <a:lnSpc>
                <a:spcPct val="150000"/>
              </a:lnSpc>
            </a:pPr>
            <a:endParaRPr lang="fr-FR" sz="2800" b="1" dirty="0"/>
          </a:p>
          <a:p>
            <a:pPr>
              <a:lnSpc>
                <a:spcPct val="150000"/>
              </a:lnSpc>
            </a:pPr>
            <a:r>
              <a:rPr lang="fr-FR" sz="2000" b="1" dirty="0"/>
              <a:t>Le kyste </a:t>
            </a:r>
            <a:r>
              <a:rPr lang="fr-FR" sz="2000" b="1" dirty="0" err="1"/>
              <a:t>pleuropéricardique</a:t>
            </a:r>
            <a:r>
              <a:rPr lang="fr-FR" sz="2000" b="1" dirty="0"/>
              <a:t> se situe à droite comme </a:t>
            </a:r>
            <a:r>
              <a:rPr lang="fr-FR" sz="2000" b="1" dirty="0" smtClean="0"/>
              <a:t>à gauche </a:t>
            </a:r>
            <a:r>
              <a:rPr lang="fr-FR" sz="2000" b="1" dirty="0"/>
              <a:t>dans la loge </a:t>
            </a:r>
            <a:r>
              <a:rPr lang="fr-FR" sz="2000" b="1" dirty="0" err="1"/>
              <a:t>médiastinale</a:t>
            </a:r>
            <a:r>
              <a:rPr lang="fr-FR" sz="2000" b="1" dirty="0"/>
              <a:t> </a:t>
            </a:r>
            <a:r>
              <a:rPr lang="fr-FR" sz="2000" b="1" dirty="0" err="1"/>
              <a:t>antéro</a:t>
            </a:r>
            <a:r>
              <a:rPr lang="fr-FR" sz="2000" b="1" dirty="0"/>
              <a:t>-inférieure. </a:t>
            </a:r>
            <a:r>
              <a:rPr lang="fr-FR" sz="2000" b="1" dirty="0" smtClean="0"/>
              <a:t>Il s’agit </a:t>
            </a:r>
            <a:r>
              <a:rPr lang="fr-FR" sz="2000" b="1" dirty="0"/>
              <a:t>d’une opacité qui comble le cul-de-sac </a:t>
            </a:r>
            <a:r>
              <a:rPr lang="fr-FR" sz="2000" b="1" dirty="0" err="1" smtClean="0"/>
              <a:t>cardiophrénique</a:t>
            </a:r>
            <a:r>
              <a:rPr lang="fr-FR" sz="2000" b="1" dirty="0" smtClean="0"/>
              <a:t> droit </a:t>
            </a:r>
            <a:r>
              <a:rPr lang="fr-FR" sz="2000" b="1" dirty="0"/>
              <a:t>ou gauche. Cette opacité tumorale, </a:t>
            </a:r>
            <a:r>
              <a:rPr lang="fr-FR" sz="2000" b="1" dirty="0" smtClean="0"/>
              <a:t>de volume </a:t>
            </a:r>
            <a:r>
              <a:rPr lang="fr-FR" sz="2000" b="1" dirty="0"/>
              <a:t>variable, apparaît arrondie sur le cliché </a:t>
            </a:r>
            <a:r>
              <a:rPr lang="fr-FR" sz="2000" b="1" dirty="0" smtClean="0"/>
              <a:t>thoracique de </a:t>
            </a:r>
            <a:r>
              <a:rPr lang="fr-FR" sz="2000" b="1" dirty="0"/>
              <a:t>face, bien limitée et régulière (gage de bénignité</a:t>
            </a:r>
            <a:r>
              <a:rPr lang="fr-FR" sz="20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fr-FR" sz="2000" b="1" dirty="0"/>
              <a:t>Le diagnostic est assuré par la TDM et </a:t>
            </a:r>
            <a:r>
              <a:rPr lang="fr-FR" sz="2000" b="1" dirty="0" smtClean="0"/>
              <a:t>l’IRM .</a:t>
            </a:r>
            <a:endParaRPr lang="fr-F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716016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55976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2 Le </a:t>
            </a:r>
            <a:r>
              <a:rPr lang="fr-FR" sz="2800" b="1" dirty="0">
                <a:solidFill>
                  <a:srgbClr val="FF0000"/>
                </a:solidFill>
              </a:rPr>
              <a:t>médiastin </a:t>
            </a:r>
            <a:r>
              <a:rPr lang="fr-FR" sz="2800" b="1" dirty="0" smtClean="0">
                <a:solidFill>
                  <a:srgbClr val="FF0000"/>
                </a:solidFill>
              </a:rPr>
              <a:t>moyen</a:t>
            </a:r>
          </a:p>
          <a:p>
            <a:pPr>
              <a:lnSpc>
                <a:spcPct val="150000"/>
              </a:lnSpc>
            </a:pPr>
            <a:endParaRPr lang="fr-FR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/>
              <a:t>2.1 </a:t>
            </a:r>
            <a:r>
              <a:rPr lang="fr-FR" sz="2000" b="1" dirty="0"/>
              <a:t>Les adénopathies </a:t>
            </a:r>
            <a:r>
              <a:rPr lang="fr-FR" sz="2000" b="1" dirty="0" err="1"/>
              <a:t>médiastinales</a:t>
            </a: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dirty="0"/>
              <a:t>La cheminée ganglionnaire </a:t>
            </a:r>
            <a:r>
              <a:rPr lang="fr-FR" sz="2000" dirty="0" err="1"/>
              <a:t>latérotrachéale</a:t>
            </a:r>
            <a:r>
              <a:rPr lang="fr-FR" sz="2000" dirty="0"/>
              <a:t> est </a:t>
            </a:r>
            <a:r>
              <a:rPr lang="fr-FR" sz="2000" dirty="0" smtClean="0"/>
              <a:t>quasi synonyme </a:t>
            </a:r>
            <a:r>
              <a:rPr lang="fr-FR" sz="2000" dirty="0"/>
              <a:t>de malignité. Chez un jeune sujet, le </a:t>
            </a:r>
            <a:r>
              <a:rPr lang="fr-FR" sz="2000" dirty="0" smtClean="0"/>
              <a:t>lymphome hodgkinien </a:t>
            </a:r>
            <a:r>
              <a:rPr lang="fr-FR" sz="2000" dirty="0"/>
              <a:t>vient au premier rang des étiologies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Il faut penser aussi, dans ce cas, au diagnostic </a:t>
            </a:r>
            <a:r>
              <a:rPr lang="fr-FR" sz="2000" dirty="0" smtClean="0"/>
              <a:t>des </a:t>
            </a:r>
            <a:r>
              <a:rPr lang="fr-FR" sz="2000" dirty="0"/>
              <a:t>tumeurs embryonnaires du médiastin (</a:t>
            </a:r>
            <a:r>
              <a:rPr lang="fr-FR" sz="2000" dirty="0" smtClean="0"/>
              <a:t> </a:t>
            </a:r>
            <a:r>
              <a:rPr lang="fr-FR" sz="2000" dirty="0"/>
              <a:t>séminome </a:t>
            </a:r>
            <a:r>
              <a:rPr lang="fr-FR" sz="2000" dirty="0" smtClean="0"/>
              <a:t>ou </a:t>
            </a:r>
            <a:r>
              <a:rPr lang="fr-FR" sz="2000" dirty="0" err="1" smtClean="0"/>
              <a:t>chorio</a:t>
            </a:r>
            <a:r>
              <a:rPr lang="fr-FR" sz="2000" dirty="0" smtClean="0"/>
              <a:t>-carcinome)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20891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-Plus </a:t>
            </a:r>
            <a:r>
              <a:rPr lang="fr-FR" sz="2000" dirty="0"/>
              <a:t>exceptionnellement à une </a:t>
            </a:r>
            <a:r>
              <a:rPr lang="fr-FR" sz="2000" dirty="0" smtClean="0"/>
              <a:t>primo-infection tuberculeuse </a:t>
            </a:r>
            <a:r>
              <a:rPr lang="fr-FR" sz="2000" dirty="0"/>
              <a:t>avec adénopathies </a:t>
            </a:r>
            <a:r>
              <a:rPr lang="fr-FR" sz="2000" dirty="0" err="1"/>
              <a:t>pseudotumorales</a:t>
            </a:r>
            <a:r>
              <a:rPr lang="fr-FR" sz="2000" dirty="0"/>
              <a:t> (</a:t>
            </a:r>
            <a:r>
              <a:rPr lang="fr-FR" sz="2000" dirty="0" smtClean="0"/>
              <a:t>cas des </a:t>
            </a:r>
            <a:r>
              <a:rPr lang="fr-FR" sz="2000" dirty="0"/>
              <a:t>sujets de race noire). 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-Chez </a:t>
            </a:r>
            <a:r>
              <a:rPr lang="fr-FR" sz="2000" dirty="0"/>
              <a:t>l’adulte fumeur, </a:t>
            </a:r>
            <a:r>
              <a:rPr lang="fr-FR" sz="2000" dirty="0" smtClean="0"/>
              <a:t>cet aspect </a:t>
            </a:r>
            <a:r>
              <a:rPr lang="fr-FR" sz="2000" dirty="0"/>
              <a:t>évoquera l’existence d’un cancer bronchique </a:t>
            </a:r>
            <a:r>
              <a:rPr lang="fr-FR" sz="2000" dirty="0" smtClean="0"/>
              <a:t>de type </a:t>
            </a:r>
            <a:r>
              <a:rPr lang="fr-FR" sz="2000" dirty="0" err="1" smtClean="0"/>
              <a:t>microcellulaire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-Chez </a:t>
            </a:r>
            <a:r>
              <a:rPr lang="fr-FR" sz="2000" dirty="0"/>
              <a:t>la femme, il faudra penser </a:t>
            </a:r>
            <a:r>
              <a:rPr lang="fr-FR" sz="2000" dirty="0" smtClean="0"/>
              <a:t>à des </a:t>
            </a:r>
            <a:r>
              <a:rPr lang="fr-FR" sz="2000" dirty="0"/>
              <a:t>adénopathies métastatiques </a:t>
            </a:r>
            <a:r>
              <a:rPr lang="fr-FR" sz="2000" dirty="0" smtClean="0"/>
              <a:t>d’un cancer locorégional, sein </a:t>
            </a:r>
            <a:r>
              <a:rPr lang="fr-FR" sz="2000" dirty="0"/>
              <a:t>ou thyroïde</a:t>
            </a:r>
            <a:r>
              <a:rPr lang="fr-FR" dirty="0" smtClean="0"/>
              <a:t>.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-A </a:t>
            </a:r>
            <a:r>
              <a:rPr lang="fr-FR" sz="2000" dirty="0"/>
              <a:t>gauche, l’image ganglionnaire en cheminée </a:t>
            </a:r>
            <a:r>
              <a:rPr lang="fr-FR" sz="2000" dirty="0" smtClean="0"/>
              <a:t>ne doit </a:t>
            </a:r>
            <a:r>
              <a:rPr lang="fr-FR" sz="2000" dirty="0"/>
              <a:t>pas être confondue avec un anévrisme </a:t>
            </a:r>
            <a:r>
              <a:rPr lang="fr-FR" sz="2000" dirty="0" smtClean="0"/>
              <a:t>aortique. Ses </a:t>
            </a:r>
            <a:r>
              <a:rPr lang="fr-FR" sz="2000" dirty="0"/>
              <a:t>contours sont réguliers et non polylobés.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40560" cy="35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1814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5518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81525" cy="34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Le </a:t>
            </a:r>
            <a:r>
              <a:rPr lang="fr-FR" sz="2400" b="1" dirty="0"/>
              <a:t>syndrome </a:t>
            </a:r>
            <a:r>
              <a:rPr lang="fr-FR" sz="2400" b="1" dirty="0" err="1"/>
              <a:t>médiastinal</a:t>
            </a:r>
            <a:r>
              <a:rPr lang="fr-FR" sz="2400" b="1" dirty="0"/>
              <a:t> répond avant tout aux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tumeurs du médiastin, c’est à dire à un processus anormal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expansif ou infiltrant. </a:t>
            </a:r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Elles </a:t>
            </a:r>
            <a:r>
              <a:rPr lang="fr-FR" sz="2400" b="1" dirty="0"/>
              <a:t>se diagnostiquent sur </a:t>
            </a:r>
            <a:r>
              <a:rPr lang="fr-FR" sz="2400" b="1" dirty="0" smtClean="0"/>
              <a:t>le cliché </a:t>
            </a:r>
            <a:r>
              <a:rPr lang="fr-FR" sz="2400" b="1" dirty="0"/>
              <a:t>thoracique de face. </a:t>
            </a:r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Leur </a:t>
            </a:r>
            <a:r>
              <a:rPr lang="fr-FR" sz="2400" b="1" dirty="0"/>
              <a:t>siège exact se précise </a:t>
            </a:r>
            <a:r>
              <a:rPr lang="fr-FR" sz="2400" b="1" dirty="0" smtClean="0"/>
              <a:t>sur un </a:t>
            </a:r>
            <a:r>
              <a:rPr lang="fr-FR" sz="2400" b="1" dirty="0"/>
              <a:t>cliché de profil. </a:t>
            </a:r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Ceci </a:t>
            </a:r>
            <a:r>
              <a:rPr lang="fr-FR" sz="2400" b="1" dirty="0"/>
              <a:t>est capital pour leur </a:t>
            </a:r>
            <a:r>
              <a:rPr lang="fr-FR" sz="2400" b="1" dirty="0" smtClean="0"/>
              <a:t>approche étiologique</a:t>
            </a:r>
            <a:r>
              <a:rPr lang="fr-FR" sz="2400" b="1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2.2 </a:t>
            </a:r>
            <a:r>
              <a:rPr lang="fr-FR" sz="2400" b="1" dirty="0"/>
              <a:t>Les tumeurs d’origine embryonnaire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-Les </a:t>
            </a:r>
            <a:r>
              <a:rPr lang="fr-FR" sz="2000" dirty="0"/>
              <a:t>tumeurs </a:t>
            </a:r>
            <a:r>
              <a:rPr lang="fr-FR" sz="2000" dirty="0" err="1"/>
              <a:t>médiastinales</a:t>
            </a:r>
            <a:r>
              <a:rPr lang="fr-FR" sz="2000" dirty="0"/>
              <a:t> d’origine </a:t>
            </a:r>
            <a:r>
              <a:rPr lang="fr-FR" sz="2000" dirty="0" smtClean="0"/>
              <a:t>embryonnaire dérivent </a:t>
            </a:r>
            <a:r>
              <a:rPr lang="fr-FR" sz="2000" dirty="0"/>
              <a:t>des cellules germinales. On distingue les </a:t>
            </a:r>
            <a:r>
              <a:rPr lang="fr-FR" sz="2000" dirty="0" smtClean="0"/>
              <a:t>séminomes et </a:t>
            </a:r>
            <a:r>
              <a:rPr lang="fr-FR" sz="2000" dirty="0"/>
              <a:t>les tumeurs germinales non </a:t>
            </a:r>
            <a:r>
              <a:rPr lang="fr-FR" sz="2000" dirty="0" err="1" smtClean="0"/>
              <a:t>séminomateuses</a:t>
            </a:r>
            <a:r>
              <a:rPr lang="fr-FR" sz="2000" dirty="0" smtClean="0"/>
              <a:t> (TGNS</a:t>
            </a:r>
            <a:r>
              <a:rPr lang="fr-FR" sz="2000" dirty="0"/>
              <a:t>), tous deux malins et par ailleurs les tératomes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matures bénins.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-Ces </a:t>
            </a:r>
            <a:r>
              <a:rPr lang="fr-FR" sz="2000" dirty="0"/>
              <a:t>tumeurs germinales primitives du </a:t>
            </a:r>
            <a:r>
              <a:rPr lang="fr-FR" sz="2000" dirty="0" smtClean="0"/>
              <a:t>médiastin sont </a:t>
            </a:r>
            <a:r>
              <a:rPr lang="fr-FR" sz="2000" dirty="0"/>
              <a:t>des tumeurs histologiquement identiques </a:t>
            </a:r>
            <a:r>
              <a:rPr lang="fr-FR" sz="2000" dirty="0" smtClean="0"/>
              <a:t>aux tumeurs </a:t>
            </a:r>
            <a:r>
              <a:rPr lang="fr-FR" sz="2000" dirty="0"/>
              <a:t>germinales du testicule. 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-Cette pathologie atteint </a:t>
            </a:r>
            <a:r>
              <a:rPr lang="fr-FR" sz="2000" dirty="0"/>
              <a:t>en majorité des hommes jeunes de la trentaine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-Leur </a:t>
            </a:r>
            <a:r>
              <a:rPr lang="fr-FR" sz="2000" dirty="0"/>
              <a:t>diagnostic repose sur le dosage de deux </a:t>
            </a:r>
            <a:r>
              <a:rPr lang="fr-FR" sz="2000" dirty="0" smtClean="0"/>
              <a:t>marqueurs essentiels </a:t>
            </a:r>
            <a:r>
              <a:rPr lang="fr-FR" sz="2000" dirty="0"/>
              <a:t>: l’alpha-</a:t>
            </a:r>
            <a:r>
              <a:rPr lang="fr-FR" sz="2000" dirty="0" err="1"/>
              <a:t>foetoproteine</a:t>
            </a:r>
            <a:r>
              <a:rPr lang="fr-FR" sz="2000" dirty="0"/>
              <a:t> ou AFP (</a:t>
            </a:r>
            <a:r>
              <a:rPr lang="fr-FR" sz="2000" dirty="0" smtClean="0"/>
              <a:t>taux supérieur </a:t>
            </a:r>
            <a:r>
              <a:rPr lang="fr-FR" sz="2000" dirty="0"/>
              <a:t>à 1000kUI/l) et la bêta HCG ou </a:t>
            </a:r>
            <a:r>
              <a:rPr lang="fr-FR" sz="2000" dirty="0" smtClean="0"/>
              <a:t>hormone gonadotrophine </a:t>
            </a:r>
            <a:r>
              <a:rPr lang="fr-FR" sz="2000" dirty="0"/>
              <a:t>chorionique (taux supérieur </a:t>
            </a:r>
            <a:r>
              <a:rPr lang="fr-FR" sz="2000" dirty="0" smtClean="0"/>
              <a:t>à 2 </a:t>
            </a:r>
            <a:r>
              <a:rPr lang="fr-FR" sz="2000" dirty="0"/>
              <a:t>500 </a:t>
            </a:r>
            <a:r>
              <a:rPr lang="fr-FR" sz="2000" dirty="0" err="1"/>
              <a:t>kUI</a:t>
            </a:r>
            <a:r>
              <a:rPr lang="fr-FR" sz="2000" dirty="0"/>
              <a:t>/l)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832648" cy="41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584" y="501317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RT de face : séminome du médiastin (tumeur </a:t>
            </a:r>
            <a:r>
              <a:rPr lang="fr-FR" dirty="0" smtClean="0"/>
              <a:t>d’origine embryonnaire</a:t>
            </a:r>
            <a:r>
              <a:rPr lang="fr-FR" dirty="0"/>
              <a:t>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280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2.3 </a:t>
            </a:r>
            <a:r>
              <a:rPr lang="fr-FR" sz="2400" b="1" dirty="0"/>
              <a:t>Les kystes </a:t>
            </a:r>
            <a:r>
              <a:rPr lang="fr-FR" sz="2400" b="1" dirty="0" err="1"/>
              <a:t>bronchogéniques</a:t>
            </a: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000" dirty="0"/>
              <a:t>Le kyste </a:t>
            </a:r>
            <a:r>
              <a:rPr lang="fr-FR" sz="2000" dirty="0" err="1"/>
              <a:t>bronchogénique</a:t>
            </a:r>
            <a:r>
              <a:rPr lang="fr-FR" sz="2000" dirty="0"/>
              <a:t> est une tumeur </a:t>
            </a:r>
            <a:r>
              <a:rPr lang="fr-FR" sz="2000" dirty="0" smtClean="0"/>
              <a:t>bénigne située </a:t>
            </a:r>
            <a:r>
              <a:rPr lang="fr-FR" sz="2000" dirty="0"/>
              <a:t>dans le médiastin moyen, également de </a:t>
            </a:r>
            <a:r>
              <a:rPr lang="fr-FR" sz="2000" dirty="0" smtClean="0"/>
              <a:t>nature. </a:t>
            </a:r>
            <a:r>
              <a:rPr lang="fr-FR" sz="2000" dirty="0"/>
              <a:t>Il paraît appendu au hile et revêt de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face et de profil, une forme caractéristique dite </a:t>
            </a:r>
            <a:r>
              <a:rPr lang="fr-FR" sz="2000" dirty="0" smtClean="0"/>
              <a:t>en« </a:t>
            </a:r>
            <a:r>
              <a:rPr lang="fr-FR" sz="2000" dirty="0"/>
              <a:t>raquette de ping-pong </a:t>
            </a:r>
            <a:r>
              <a:rPr lang="fr-FR" sz="2000" dirty="0" smtClean="0"/>
              <a:t>».</a:t>
            </a:r>
            <a:r>
              <a:rPr lang="fr-FR" sz="2000" dirty="0"/>
              <a:t> Cette opacité ovalaire </a:t>
            </a:r>
            <a:r>
              <a:rPr lang="fr-FR" sz="2000" dirty="0" smtClean="0"/>
              <a:t>est parfaitement </a:t>
            </a:r>
            <a:r>
              <a:rPr lang="fr-FR" sz="2000" dirty="0"/>
              <a:t>limitée. Ce kyste a une </a:t>
            </a:r>
            <a:r>
              <a:rPr lang="fr-FR" sz="2000" dirty="0" smtClean="0"/>
              <a:t>paroi relativement mince</a:t>
            </a:r>
            <a:r>
              <a:rPr lang="fr-FR" sz="2000" dirty="0"/>
              <a:t>, de type bronchique. Le contenu liquidien </a:t>
            </a:r>
            <a:r>
              <a:rPr lang="fr-FR" sz="2000" dirty="0" smtClean="0"/>
              <a:t>est </a:t>
            </a:r>
            <a:r>
              <a:rPr lang="fr-FR" sz="2000" dirty="0" err="1" smtClean="0"/>
              <a:t>clair</a:t>
            </a:r>
            <a:r>
              <a:rPr lang="fr-FR" sz="2000" dirty="0" err="1"/>
              <a:t>Le</a:t>
            </a:r>
            <a:r>
              <a:rPr lang="fr-FR" sz="2000" dirty="0"/>
              <a:t> </a:t>
            </a:r>
            <a:r>
              <a:rPr lang="fr-FR" sz="2000" dirty="0" smtClean="0"/>
              <a:t>--------</a:t>
            </a:r>
            <a:r>
              <a:rPr lang="fr-FR" sz="2000" b="1" dirty="0" smtClean="0"/>
              <a:t>diagnostic </a:t>
            </a:r>
            <a:r>
              <a:rPr lang="fr-FR" sz="2000" b="1" dirty="0"/>
              <a:t>différentiel </a:t>
            </a:r>
            <a:r>
              <a:rPr lang="fr-FR" sz="2000" dirty="0"/>
              <a:t>se pose soit avec une </a:t>
            </a:r>
            <a:r>
              <a:rPr lang="fr-FR" sz="2000" dirty="0" err="1" smtClean="0"/>
              <a:t>bronchocèle</a:t>
            </a:r>
            <a:r>
              <a:rPr lang="fr-FR" sz="2000" dirty="0" smtClean="0"/>
              <a:t>, soit </a:t>
            </a:r>
            <a:r>
              <a:rPr lang="fr-FR" sz="2000" dirty="0"/>
              <a:t>avec une pleurésie </a:t>
            </a:r>
            <a:r>
              <a:rPr lang="fr-FR" sz="2000" dirty="0" err="1"/>
              <a:t>scissurale</a:t>
            </a:r>
            <a:r>
              <a:rPr lang="fr-FR" sz="2000" dirty="0"/>
              <a:t> ou </a:t>
            </a:r>
            <a:r>
              <a:rPr lang="fr-FR" sz="2000" dirty="0" err="1" smtClean="0"/>
              <a:t>interlobaire</a:t>
            </a:r>
            <a:r>
              <a:rPr lang="fr-FR" sz="2000" dirty="0" smtClean="0"/>
              <a:t>, exceptionnellement </a:t>
            </a:r>
            <a:r>
              <a:rPr lang="fr-FR" sz="2000" dirty="0"/>
              <a:t>avec un éventuel </a:t>
            </a:r>
            <a:r>
              <a:rPr lang="fr-FR" sz="2000" dirty="0" smtClean="0"/>
              <a:t>anévrysme d’une </a:t>
            </a:r>
            <a:r>
              <a:rPr lang="fr-FR" sz="2000" dirty="0"/>
              <a:t>branche de l’artère </a:t>
            </a:r>
            <a:r>
              <a:rPr lang="fr-FR" sz="2000" dirty="0" smtClean="0"/>
              <a:t>pulmonaire 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d’autres pathologies peuvent se situer </a:t>
            </a:r>
            <a:r>
              <a:rPr lang="fr-FR" sz="2000" dirty="0" smtClean="0"/>
              <a:t>dans cette </a:t>
            </a:r>
            <a:r>
              <a:rPr lang="fr-FR" sz="2000" dirty="0"/>
              <a:t>loge </a:t>
            </a:r>
            <a:r>
              <a:rPr lang="fr-FR" sz="2000" dirty="0" err="1"/>
              <a:t>médiastinale</a:t>
            </a:r>
            <a:r>
              <a:rPr lang="fr-FR" sz="2000" dirty="0"/>
              <a:t> : la pathologie aortique : </a:t>
            </a:r>
            <a:r>
              <a:rPr lang="fr-FR" sz="2000" dirty="0" smtClean="0"/>
              <a:t>l’anévrysme de </a:t>
            </a:r>
            <a:r>
              <a:rPr lang="fr-FR" sz="2000" dirty="0"/>
              <a:t>la crosse de l’aorte et exceptionnellement </a:t>
            </a:r>
            <a:r>
              <a:rPr lang="fr-FR" sz="2000" i="1" dirty="0" smtClean="0"/>
              <a:t> </a:t>
            </a:r>
            <a:r>
              <a:rPr lang="fr-FR" sz="2000" i="1" dirty="0"/>
              <a:t>des tumeurs : </a:t>
            </a:r>
            <a:r>
              <a:rPr lang="fr-FR" sz="2000" i="1" dirty="0" err="1" smtClean="0"/>
              <a:t>hamartome</a:t>
            </a:r>
            <a:r>
              <a:rPr lang="fr-FR" sz="2000" i="1" dirty="0" smtClean="0"/>
              <a:t> </a:t>
            </a:r>
            <a:r>
              <a:rPr lang="fr-FR" sz="2000" dirty="0" smtClean="0"/>
              <a:t>; </a:t>
            </a:r>
            <a:r>
              <a:rPr lang="fr-FR" sz="2000" dirty="0"/>
              <a:t>kyste hydatique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72025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0"/>
            <a:ext cx="435597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7880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89648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8326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7584" y="566124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RT de face : volumineux anévrysme de la crosse aortique.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3 </a:t>
            </a:r>
            <a:r>
              <a:rPr lang="fr-FR" sz="2400" b="1" dirty="0">
                <a:solidFill>
                  <a:srgbClr val="FF0000"/>
                </a:solidFill>
              </a:rPr>
              <a:t>Le médiastin postérieur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3.1 </a:t>
            </a:r>
            <a:r>
              <a:rPr lang="fr-FR" sz="2000" b="1" dirty="0"/>
              <a:t>Les </a:t>
            </a:r>
            <a:r>
              <a:rPr lang="fr-FR" sz="2000" b="1" dirty="0" smtClean="0"/>
              <a:t>neurinomes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 </a:t>
            </a:r>
            <a:r>
              <a:rPr lang="fr-FR" sz="2000" dirty="0"/>
              <a:t>neurinome est l’exemple le plus fréquemment </a:t>
            </a:r>
            <a:r>
              <a:rPr lang="fr-FR" sz="2000" dirty="0" smtClean="0"/>
              <a:t>rencontré des </a:t>
            </a:r>
            <a:r>
              <a:rPr lang="fr-FR" sz="2000" dirty="0"/>
              <a:t>tumeurs </a:t>
            </a:r>
            <a:r>
              <a:rPr lang="fr-FR" sz="2000" dirty="0" err="1"/>
              <a:t>neurogènes</a:t>
            </a:r>
            <a:r>
              <a:rPr lang="fr-FR" sz="2000" dirty="0"/>
              <a:t>. Ce type de tumeur </a:t>
            </a:r>
            <a:r>
              <a:rPr lang="fr-FR" sz="2000" dirty="0" smtClean="0"/>
              <a:t>réalise en </a:t>
            </a:r>
            <a:r>
              <a:rPr lang="fr-FR" sz="2000" dirty="0"/>
              <a:t>général une opacité arrondie, de taille </a:t>
            </a:r>
            <a:r>
              <a:rPr lang="fr-FR" sz="2000" dirty="0" smtClean="0"/>
              <a:t>variable, très </a:t>
            </a:r>
            <a:r>
              <a:rPr lang="fr-FR" sz="2000" dirty="0"/>
              <a:t>dense, bien limitée, en « boule de billard », </a:t>
            </a:r>
            <a:r>
              <a:rPr lang="fr-FR" sz="2000" dirty="0" smtClean="0"/>
              <a:t>toujours située </a:t>
            </a:r>
            <a:r>
              <a:rPr lang="fr-FR" sz="2000" dirty="0"/>
              <a:t>en arrière dans la gouttière </a:t>
            </a:r>
            <a:r>
              <a:rPr lang="fr-FR" sz="2000" dirty="0" err="1"/>
              <a:t>latéro</a:t>
            </a:r>
            <a:r>
              <a:rPr lang="fr-FR" sz="2000" dirty="0"/>
              <a:t>-vertébrale </a:t>
            </a:r>
            <a:r>
              <a:rPr lang="fr-FR" sz="2000" dirty="0" smtClean="0"/>
              <a:t>postérieure, de </a:t>
            </a:r>
            <a:r>
              <a:rPr lang="fr-FR" sz="2000" dirty="0"/>
              <a:t>haut en bas du thorax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Le diagnostic différentiel est à </a:t>
            </a:r>
            <a:r>
              <a:rPr lang="fr-FR" sz="2000" dirty="0" smtClean="0"/>
              <a:t>poser avec </a:t>
            </a:r>
            <a:r>
              <a:rPr lang="fr-FR" sz="2000" dirty="0"/>
              <a:t>les </a:t>
            </a:r>
            <a:r>
              <a:rPr lang="fr-FR" sz="2000" dirty="0" err="1"/>
              <a:t>méningocèles</a:t>
            </a:r>
            <a:r>
              <a:rPr lang="fr-FR" sz="2000" dirty="0"/>
              <a:t>, les pleurésies enkystées </a:t>
            </a:r>
            <a:r>
              <a:rPr lang="fr-FR" sz="2000" dirty="0" smtClean="0"/>
              <a:t>postérieures, les </a:t>
            </a:r>
            <a:r>
              <a:rPr lang="fr-FR" sz="2000" dirty="0"/>
              <a:t>hétérotopies médullaires </a:t>
            </a:r>
            <a:r>
              <a:rPr lang="fr-FR" sz="2000" dirty="0" err="1"/>
              <a:t>intrathoraciques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La TDM joue un rôle important pour le diagnostic </a:t>
            </a:r>
            <a:r>
              <a:rPr lang="fr-FR" sz="2000" dirty="0" smtClean="0"/>
              <a:t>en précisant </a:t>
            </a:r>
            <a:r>
              <a:rPr lang="fr-FR" sz="2000" dirty="0"/>
              <a:t>la </a:t>
            </a:r>
            <a:r>
              <a:rPr lang="fr-FR" sz="2000" dirty="0" err="1"/>
              <a:t>densitométrie</a:t>
            </a:r>
            <a:r>
              <a:rPr lang="fr-FR" sz="2000" dirty="0"/>
              <a:t> de </a:t>
            </a:r>
            <a:r>
              <a:rPr lang="fr-FR" sz="2000" dirty="0" smtClean="0"/>
              <a:t>l’image .</a:t>
            </a:r>
            <a:endParaRPr lang="fr-F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62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8671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RT et tomographie de face : neurinome caractéristique de l’apex droit (aspect en « boule de billard »).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08720"/>
            <a:ext cx="68407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3.2 </a:t>
            </a:r>
            <a:r>
              <a:rPr lang="fr-FR" sz="2400" b="1" dirty="0"/>
              <a:t>Autres pathologies du médiastin </a:t>
            </a:r>
            <a:r>
              <a:rPr lang="fr-FR" sz="2400" b="1" dirty="0" smtClean="0"/>
              <a:t>postérieur</a:t>
            </a:r>
          </a:p>
          <a:p>
            <a:pPr>
              <a:lnSpc>
                <a:spcPct val="150000"/>
              </a:lnSpc>
            </a:pPr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-L’hétérotopie </a:t>
            </a:r>
            <a:r>
              <a:rPr lang="fr-FR" sz="2000" dirty="0"/>
              <a:t>hématopoïétique </a:t>
            </a:r>
            <a:r>
              <a:rPr lang="fr-FR" sz="2000" dirty="0" err="1"/>
              <a:t>extramédullaire</a:t>
            </a:r>
            <a:r>
              <a:rPr lang="fr-FR" sz="20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-les </a:t>
            </a:r>
            <a:r>
              <a:rPr lang="fr-FR" sz="2000" dirty="0"/>
              <a:t>tumeurs de </a:t>
            </a:r>
            <a:r>
              <a:rPr lang="fr-FR" sz="2000" dirty="0" smtClean="0"/>
              <a:t>l’œsophage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-Le </a:t>
            </a:r>
            <a:r>
              <a:rPr lang="fr-FR" sz="2000" dirty="0" err="1"/>
              <a:t>mégaoesophage</a:t>
            </a:r>
            <a:r>
              <a:rPr lang="fr-FR" sz="20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-la </a:t>
            </a:r>
            <a:r>
              <a:rPr lang="fr-FR" sz="2000" dirty="0" err="1" smtClean="0"/>
              <a:t>lipomatose</a:t>
            </a:r>
            <a:r>
              <a:rPr lang="fr-FR" sz="2000" dirty="0" smtClean="0"/>
              <a:t> </a:t>
            </a:r>
            <a:r>
              <a:rPr lang="fr-FR" sz="2000" dirty="0" err="1" smtClean="0"/>
              <a:t>médiastinale</a:t>
            </a:r>
            <a:r>
              <a:rPr lang="fr-FR" sz="2000" dirty="0" smtClean="0"/>
              <a:t> 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-le </a:t>
            </a:r>
            <a:r>
              <a:rPr lang="fr-FR" sz="2000" dirty="0" err="1"/>
              <a:t>méningocèle</a:t>
            </a:r>
            <a:endParaRPr lang="fr-FR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79928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4 </a:t>
            </a:r>
            <a:r>
              <a:rPr lang="fr-FR" sz="2400" b="1" dirty="0">
                <a:solidFill>
                  <a:srgbClr val="FF0000"/>
                </a:solidFill>
              </a:rPr>
              <a:t>Les tumeurs </a:t>
            </a:r>
            <a:r>
              <a:rPr lang="fr-FR" sz="2400" b="1" dirty="0" err="1">
                <a:solidFill>
                  <a:srgbClr val="FF0000"/>
                </a:solidFill>
              </a:rPr>
              <a:t>médiastinales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calcifiées</a:t>
            </a:r>
          </a:p>
          <a:p>
            <a:pPr>
              <a:lnSpc>
                <a:spcPct val="150000"/>
              </a:lnSpc>
            </a:pP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/>
              <a:t>Deux tumeurs </a:t>
            </a:r>
            <a:r>
              <a:rPr lang="fr-FR" sz="2000" dirty="0" err="1"/>
              <a:t>médiastinales</a:t>
            </a:r>
            <a:r>
              <a:rPr lang="fr-FR" sz="2000" dirty="0"/>
              <a:t> peuvent en règle </a:t>
            </a:r>
            <a:r>
              <a:rPr lang="fr-FR" sz="2000" dirty="0" smtClean="0"/>
              <a:t>générale renfermer </a:t>
            </a:r>
            <a:r>
              <a:rPr lang="fr-FR" sz="2000" dirty="0"/>
              <a:t>des </a:t>
            </a:r>
            <a:r>
              <a:rPr lang="fr-FR" sz="2000" dirty="0" smtClean="0"/>
              <a:t>calcifications.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-Essentiellement </a:t>
            </a:r>
            <a:r>
              <a:rPr lang="fr-FR" sz="2000" dirty="0"/>
              <a:t>le goitre plongeant ou le </a:t>
            </a:r>
            <a:r>
              <a:rPr lang="fr-FR" sz="2000" dirty="0" smtClean="0"/>
              <a:t>goitre </a:t>
            </a:r>
            <a:r>
              <a:rPr lang="fr-FR" sz="2000" dirty="0" err="1" smtClean="0"/>
              <a:t>intrathoracique</a:t>
            </a:r>
            <a:r>
              <a:rPr lang="fr-FR" sz="2000" dirty="0"/>
              <a:t>. Il s’agit alors souvent d’un </a:t>
            </a:r>
            <a:r>
              <a:rPr lang="fr-FR" sz="2000" dirty="0" smtClean="0"/>
              <a:t>hématome kystique </a:t>
            </a:r>
            <a:r>
              <a:rPr lang="fr-FR" sz="2000" dirty="0"/>
              <a:t>calcifié.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- </a:t>
            </a:r>
            <a:r>
              <a:rPr lang="fr-FR" sz="2000" dirty="0"/>
              <a:t>L’autre </a:t>
            </a:r>
            <a:r>
              <a:rPr lang="fr-FR" sz="2000" dirty="0" smtClean="0"/>
              <a:t>tumeur </a:t>
            </a:r>
            <a:r>
              <a:rPr lang="fr-FR" sz="2000" dirty="0" err="1" smtClean="0"/>
              <a:t>médiastinale</a:t>
            </a:r>
            <a:r>
              <a:rPr lang="fr-FR" sz="2000" dirty="0" smtClean="0"/>
              <a:t> </a:t>
            </a:r>
            <a:r>
              <a:rPr lang="fr-FR" sz="2000" dirty="0"/>
              <a:t>qui pourrait renfermer des </a:t>
            </a:r>
            <a:r>
              <a:rPr lang="fr-FR" sz="2000" dirty="0" smtClean="0"/>
              <a:t>calcifications est </a:t>
            </a:r>
            <a:r>
              <a:rPr lang="fr-FR" sz="2000" dirty="0"/>
              <a:t>le tératome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2646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3-22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5920"/>
            <a:ext cx="9144000" cy="48461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82341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5 La </a:t>
            </a:r>
            <a:r>
              <a:rPr lang="fr-FR" sz="2400" b="1" dirty="0">
                <a:solidFill>
                  <a:srgbClr val="FF0000"/>
                </a:solidFill>
              </a:rPr>
              <a:t>volumineuse oreillette </a:t>
            </a:r>
            <a:r>
              <a:rPr lang="fr-FR" sz="2400" b="1" dirty="0" smtClean="0">
                <a:solidFill>
                  <a:srgbClr val="FF0000"/>
                </a:solidFill>
              </a:rPr>
              <a:t>gauche</a:t>
            </a:r>
          </a:p>
          <a:p>
            <a:pPr>
              <a:lnSpc>
                <a:spcPct val="15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Il </a:t>
            </a:r>
            <a:r>
              <a:rPr lang="fr-FR" sz="2000" dirty="0"/>
              <a:t>s’agit ici d’une image piège. Une énorme </a:t>
            </a:r>
            <a:r>
              <a:rPr lang="fr-FR" sz="2000" dirty="0" smtClean="0"/>
              <a:t>oreillette gauche </a:t>
            </a:r>
            <a:r>
              <a:rPr lang="fr-FR" sz="2000" dirty="0"/>
              <a:t>réalise un aspect en « double arc » au niveau </a:t>
            </a:r>
            <a:r>
              <a:rPr lang="fr-FR" sz="2000" dirty="0" smtClean="0"/>
              <a:t>du bord </a:t>
            </a:r>
            <a:r>
              <a:rPr lang="fr-FR" sz="2000" dirty="0"/>
              <a:t>droit du </a:t>
            </a:r>
            <a:r>
              <a:rPr lang="fr-FR" sz="2000" dirty="0" err="1"/>
              <a:t>coeur</a:t>
            </a:r>
            <a:r>
              <a:rPr lang="fr-FR" sz="2000" dirty="0"/>
              <a:t>. Cette pathologie se </a:t>
            </a:r>
            <a:r>
              <a:rPr lang="fr-FR" sz="2000" dirty="0" smtClean="0"/>
              <a:t>rencontrait surtout </a:t>
            </a:r>
            <a:r>
              <a:rPr lang="fr-FR" sz="2000" dirty="0"/>
              <a:t>au cours d’un rétrécissement mitral très </a:t>
            </a:r>
            <a:r>
              <a:rPr lang="fr-FR" sz="2000" dirty="0" smtClean="0"/>
              <a:t>évolué et </a:t>
            </a:r>
            <a:r>
              <a:rPr lang="fr-FR" sz="2000" dirty="0"/>
              <a:t>serré qui engendrait une ectasie </a:t>
            </a:r>
            <a:r>
              <a:rPr lang="fr-FR" sz="2000" dirty="0" err="1"/>
              <a:t>pseudotumorale</a:t>
            </a:r>
            <a:r>
              <a:rPr lang="fr-FR" sz="2000" dirty="0"/>
              <a:t> </a:t>
            </a:r>
            <a:r>
              <a:rPr lang="fr-FR" sz="2000" dirty="0" smtClean="0"/>
              <a:t>de l’oreillette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5934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 médiastin est limité par :</a:t>
            </a:r>
          </a:p>
          <a:p>
            <a:endParaRPr lang="fr-FR" sz="2000" dirty="0" smtClean="0"/>
          </a:p>
          <a:p>
            <a:r>
              <a:rPr lang="fr-FR" sz="2000" dirty="0" smtClean="0"/>
              <a:t>-en avant, la face postérieure du sternum, de l'arc antérieurs des côtes et des muscles intercostaux;</a:t>
            </a:r>
          </a:p>
          <a:p>
            <a:r>
              <a:rPr lang="fr-FR" sz="2000" dirty="0" smtClean="0"/>
              <a:t>-en arrière, la face antérieure des vertèbres et des disques intervertébraux de la colonne vertébrale thoracique, ainsi que l'arc postérieur des côtes ;</a:t>
            </a:r>
          </a:p>
          <a:p>
            <a:r>
              <a:rPr lang="fr-FR" sz="2000" dirty="0" smtClean="0"/>
              <a:t>-en bas, le muscle diaphragme ;</a:t>
            </a:r>
          </a:p>
          <a:p>
            <a:r>
              <a:rPr lang="fr-FR" sz="2000" dirty="0" smtClean="0"/>
              <a:t>latéralement, le médiastin est limité par la plèvre le séparant des poumons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3671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Il est divisé en neuf quadrants virtuels selon deux axes verticaux et horizontaux.</a:t>
            </a:r>
          </a:p>
          <a:p>
            <a:endParaRPr lang="fr-FR" sz="2000" dirty="0" smtClean="0"/>
          </a:p>
          <a:p>
            <a:r>
              <a:rPr lang="fr-FR" sz="2000" b="1" dirty="0" smtClean="0"/>
              <a:t>Médiastin antérieur </a:t>
            </a:r>
            <a:r>
              <a:rPr lang="fr-FR" sz="2000" dirty="0" smtClean="0"/>
              <a:t>: en avant de la trachée et du péricarde. Il contient le cœur, les gros vaisseaux (aorte ascendante, artères pulmonaires, veine cave supérieure) et le thymus.</a:t>
            </a:r>
          </a:p>
          <a:p>
            <a:r>
              <a:rPr lang="fr-FR" sz="2000" b="1" dirty="0" smtClean="0"/>
              <a:t>Médiastin moyen </a:t>
            </a:r>
            <a:r>
              <a:rPr lang="fr-FR" sz="2000" dirty="0" smtClean="0"/>
              <a:t>: en regard de l'axe </a:t>
            </a:r>
            <a:r>
              <a:rPr lang="fr-FR" sz="2000" dirty="0" err="1" smtClean="0"/>
              <a:t>trachéobronchique</a:t>
            </a:r>
            <a:r>
              <a:rPr lang="fr-FR" sz="2000" dirty="0" smtClean="0"/>
              <a:t>. Il contient la trachée, la carène, les bronches souches et la crosse de l'aorte, des ganglions.</a:t>
            </a:r>
          </a:p>
          <a:p>
            <a:r>
              <a:rPr lang="fr-FR" sz="2000" b="1" dirty="0" smtClean="0"/>
              <a:t>Médiastin postérieur </a:t>
            </a:r>
            <a:r>
              <a:rPr lang="fr-FR" sz="2000" dirty="0" smtClean="0"/>
              <a:t>: en arrière de l'axe </a:t>
            </a:r>
            <a:r>
              <a:rPr lang="fr-FR" sz="2000" dirty="0" err="1" smtClean="0"/>
              <a:t>trachéobronchique</a:t>
            </a:r>
            <a:r>
              <a:rPr lang="fr-FR" sz="2000" dirty="0" smtClean="0"/>
              <a:t>. Il contient l'œsophage, des nerfs et l'aorte descendante.</a:t>
            </a:r>
          </a:p>
          <a:p>
            <a:endParaRPr lang="fr-FR" sz="2000" dirty="0" smtClean="0"/>
          </a:p>
          <a:p>
            <a:r>
              <a:rPr lang="fr-FR" sz="2000" b="1" dirty="0" smtClean="0"/>
              <a:t>Le médiastin supérieur </a:t>
            </a:r>
            <a:r>
              <a:rPr lang="fr-FR" sz="2000" dirty="0" smtClean="0"/>
              <a:t>est la partie située au-dessus de la portion horizontale de la crosse de l'aorte.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/>
              <a:t>Le médiastin moyen </a:t>
            </a:r>
            <a:r>
              <a:rPr lang="fr-FR" sz="2000" dirty="0" smtClean="0"/>
              <a:t>est la partie située entre l'aorte et la carène.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/>
              <a:t>Le médiastin inférieur </a:t>
            </a:r>
            <a:r>
              <a:rPr lang="fr-FR" sz="2000" dirty="0" smtClean="0"/>
              <a:t>est à l'étage inférieur la partie située sous la carène</a:t>
            </a:r>
            <a:endParaRPr lang="fr-F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08720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RADIOLOGIE </a:t>
            </a:r>
          </a:p>
          <a:p>
            <a:endParaRPr lang="fr-FR" sz="2400" dirty="0" smtClean="0"/>
          </a:p>
          <a:p>
            <a:r>
              <a:rPr lang="fr-FR" sz="2400" dirty="0" smtClean="0"/>
              <a:t>Elles </a:t>
            </a:r>
            <a:r>
              <a:rPr lang="fr-FR" sz="2400" dirty="0"/>
              <a:t>se présentent sous forme d’une </a:t>
            </a:r>
            <a:r>
              <a:rPr lang="fr-FR" sz="2400" dirty="0" smtClean="0"/>
              <a:t>opacité pathologique</a:t>
            </a:r>
            <a:r>
              <a:rPr lang="fr-FR" sz="2400" dirty="0"/>
              <a:t>, </a:t>
            </a:r>
            <a:endParaRPr lang="fr-FR" sz="2400" dirty="0" smtClean="0"/>
          </a:p>
          <a:p>
            <a:r>
              <a:rPr lang="fr-FR" sz="2400" dirty="0" smtClean="0"/>
              <a:t>-de </a:t>
            </a:r>
            <a:r>
              <a:rPr lang="fr-FR" sz="2400" dirty="0"/>
              <a:t>volume variable, </a:t>
            </a:r>
            <a:endParaRPr lang="fr-FR" sz="2400" dirty="0" smtClean="0"/>
          </a:p>
          <a:p>
            <a:r>
              <a:rPr lang="fr-FR" sz="2400" dirty="0" smtClean="0"/>
              <a:t>-de </a:t>
            </a:r>
            <a:r>
              <a:rPr lang="fr-FR" sz="2400" dirty="0"/>
              <a:t>densité </a:t>
            </a:r>
            <a:r>
              <a:rPr lang="fr-FR" sz="2400" dirty="0" smtClean="0"/>
              <a:t>hydrique,</a:t>
            </a:r>
          </a:p>
          <a:p>
            <a:r>
              <a:rPr lang="fr-FR" sz="2400" dirty="0" smtClean="0"/>
              <a:t>-homogène</a:t>
            </a:r>
            <a:r>
              <a:rPr lang="fr-FR" sz="2400" dirty="0"/>
              <a:t>, </a:t>
            </a:r>
            <a:endParaRPr lang="fr-FR" sz="2400" dirty="0" smtClean="0"/>
          </a:p>
          <a:p>
            <a:r>
              <a:rPr lang="fr-FR" sz="2400" dirty="0" smtClean="0"/>
              <a:t>-renfermant </a:t>
            </a:r>
            <a:r>
              <a:rPr lang="fr-FR" sz="2400" dirty="0"/>
              <a:t>parfois des calcifications,</a:t>
            </a:r>
          </a:p>
          <a:p>
            <a:r>
              <a:rPr lang="fr-FR" sz="2400" dirty="0" smtClean="0"/>
              <a:t>-encapsulées </a:t>
            </a:r>
            <a:r>
              <a:rPr lang="fr-FR" sz="2400" dirty="0"/>
              <a:t>ou non, </a:t>
            </a:r>
            <a:endParaRPr lang="fr-FR" sz="2400" dirty="0" smtClean="0"/>
          </a:p>
          <a:p>
            <a:r>
              <a:rPr lang="fr-FR" sz="2400" dirty="0" smtClean="0"/>
              <a:t>-à </a:t>
            </a:r>
            <a:r>
              <a:rPr lang="fr-FR" sz="2400" dirty="0"/>
              <a:t>limite externe nette et continue,</a:t>
            </a:r>
          </a:p>
          <a:p>
            <a:r>
              <a:rPr lang="fr-FR" sz="2400" dirty="0" smtClean="0"/>
              <a:t>-convexe </a:t>
            </a:r>
            <a:r>
              <a:rPr lang="fr-FR" sz="2400" dirty="0"/>
              <a:t>vers le poumon, </a:t>
            </a:r>
            <a:endParaRPr lang="fr-FR" sz="2400" dirty="0" smtClean="0"/>
          </a:p>
          <a:p>
            <a:r>
              <a:rPr lang="fr-FR" sz="2400" dirty="0" smtClean="0"/>
              <a:t>-se </a:t>
            </a:r>
            <a:r>
              <a:rPr lang="fr-FR" sz="2400" dirty="0"/>
              <a:t>raccordant en pente </a:t>
            </a:r>
            <a:r>
              <a:rPr lang="fr-FR" sz="2400" dirty="0" smtClean="0"/>
              <a:t>douce avec </a:t>
            </a:r>
            <a:r>
              <a:rPr lang="fr-FR" sz="2400" dirty="0"/>
              <a:t>le médiastin, </a:t>
            </a:r>
            <a:endParaRPr lang="fr-FR" sz="2400" dirty="0" smtClean="0"/>
          </a:p>
          <a:p>
            <a:r>
              <a:rPr lang="fr-FR" sz="2400" dirty="0" smtClean="0"/>
              <a:t>-dont </a:t>
            </a:r>
            <a:r>
              <a:rPr lang="fr-FR" sz="2400" dirty="0"/>
              <a:t>la limite interne est </a:t>
            </a:r>
            <a:r>
              <a:rPr lang="fr-FR" sz="2400" dirty="0" smtClean="0"/>
              <a:t>invisible, noyée </a:t>
            </a:r>
            <a:r>
              <a:rPr lang="fr-FR" sz="2400" dirty="0"/>
              <a:t>dans le médiastin</a:t>
            </a:r>
            <a:r>
              <a:rPr lang="fr-FR" dirty="0" smtClean="0"/>
              <a:t>.</a:t>
            </a:r>
          </a:p>
          <a:p>
            <a:r>
              <a:rPr lang="fr-FR" sz="2400" dirty="0" smtClean="0"/>
              <a:t>-Le </a:t>
            </a:r>
            <a:r>
              <a:rPr lang="fr-FR" sz="2400" dirty="0"/>
              <a:t>scanner et l’IRM permettent maintenant </a:t>
            </a:r>
            <a:r>
              <a:rPr lang="fr-FR" sz="2400" dirty="0" smtClean="0"/>
              <a:t>une excellente </a:t>
            </a:r>
            <a:r>
              <a:rPr lang="fr-FR" sz="2400" dirty="0"/>
              <a:t>approche du syndrome </a:t>
            </a:r>
            <a:r>
              <a:rPr lang="fr-FR" sz="2400" dirty="0" err="1"/>
              <a:t>médiastinal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1 Le </a:t>
            </a:r>
            <a:r>
              <a:rPr lang="fr-FR" sz="2400" b="1" dirty="0"/>
              <a:t>médiastin antérieur 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           1.1 </a:t>
            </a:r>
            <a:r>
              <a:rPr lang="fr-FR" sz="2400" b="1" dirty="0"/>
              <a:t>Les goitres </a:t>
            </a:r>
            <a:r>
              <a:rPr lang="fr-FR" sz="2400" b="1" dirty="0" smtClean="0"/>
              <a:t>endothoraciques</a:t>
            </a:r>
            <a:endParaRPr lang="fr-FR" sz="2400" b="1" dirty="0"/>
          </a:p>
          <a:p>
            <a:r>
              <a:rPr lang="fr-FR" sz="2400" b="1" dirty="0" smtClean="0"/>
              <a:t>           1.2 </a:t>
            </a:r>
            <a:r>
              <a:rPr lang="fr-FR" sz="2400" b="1" dirty="0"/>
              <a:t>Les </a:t>
            </a:r>
            <a:r>
              <a:rPr lang="fr-FR" sz="2400" b="1" dirty="0" smtClean="0"/>
              <a:t>thymomes</a:t>
            </a:r>
            <a:endParaRPr lang="fr-FR" sz="2400" b="1" dirty="0"/>
          </a:p>
          <a:p>
            <a:r>
              <a:rPr lang="fr-FR" sz="2400" b="1" dirty="0" smtClean="0"/>
              <a:t>           1.3 </a:t>
            </a:r>
            <a:r>
              <a:rPr lang="fr-FR" sz="2400" b="1" dirty="0"/>
              <a:t>Les kystes </a:t>
            </a:r>
            <a:r>
              <a:rPr lang="fr-FR" sz="2400" b="1" dirty="0" err="1" smtClean="0"/>
              <a:t>pleuropéricardiques</a:t>
            </a:r>
            <a:endParaRPr lang="fr-FR" sz="2400" b="1" dirty="0"/>
          </a:p>
          <a:p>
            <a:r>
              <a:rPr lang="fr-FR" sz="2400" b="1" dirty="0" smtClean="0"/>
              <a:t>2 </a:t>
            </a:r>
            <a:r>
              <a:rPr lang="fr-FR" sz="2400" b="1" dirty="0"/>
              <a:t>Le médiastin </a:t>
            </a:r>
            <a:r>
              <a:rPr lang="fr-FR" sz="2400" b="1" dirty="0" smtClean="0"/>
              <a:t>moyen</a:t>
            </a:r>
          </a:p>
          <a:p>
            <a:endParaRPr lang="fr-FR" sz="2400" b="1" dirty="0"/>
          </a:p>
          <a:p>
            <a:r>
              <a:rPr lang="fr-FR" sz="2400" b="1" dirty="0" smtClean="0"/>
              <a:t>          2.1 </a:t>
            </a:r>
            <a:r>
              <a:rPr lang="fr-FR" sz="2400" b="1" dirty="0"/>
              <a:t>Les adénopathies </a:t>
            </a:r>
            <a:r>
              <a:rPr lang="fr-FR" sz="2400" b="1" dirty="0" err="1" smtClean="0"/>
              <a:t>médiastinales</a:t>
            </a:r>
            <a:endParaRPr lang="fr-FR" sz="2400" b="1" dirty="0"/>
          </a:p>
          <a:p>
            <a:r>
              <a:rPr lang="fr-FR" sz="2400" b="1" dirty="0" smtClean="0"/>
              <a:t>          2.2 </a:t>
            </a:r>
            <a:r>
              <a:rPr lang="fr-FR" sz="2400" b="1" dirty="0"/>
              <a:t>Les tumeurs d’origine </a:t>
            </a:r>
            <a:r>
              <a:rPr lang="fr-FR" sz="2400" b="1" dirty="0" smtClean="0"/>
              <a:t>embryonnaire</a:t>
            </a:r>
            <a:endParaRPr lang="fr-FR" sz="2400" b="1" dirty="0"/>
          </a:p>
          <a:p>
            <a:r>
              <a:rPr lang="fr-FR" sz="2400" b="1" dirty="0" smtClean="0"/>
              <a:t>          2.3 </a:t>
            </a:r>
            <a:r>
              <a:rPr lang="fr-FR" sz="2400" b="1" dirty="0"/>
              <a:t>Les kystes </a:t>
            </a:r>
            <a:r>
              <a:rPr lang="fr-FR" sz="2400" b="1" dirty="0" err="1"/>
              <a:t>bronchogéniques</a:t>
            </a:r>
            <a:r>
              <a:rPr lang="fr-FR" sz="2400" b="1" dirty="0"/>
              <a:t> </a:t>
            </a:r>
            <a:r>
              <a:rPr lang="fr-FR" sz="2400" b="1" dirty="0" smtClean="0"/>
              <a:t>.</a:t>
            </a:r>
            <a:endParaRPr lang="fr-FR" sz="2400" b="1" dirty="0"/>
          </a:p>
          <a:p>
            <a:r>
              <a:rPr lang="fr-FR" sz="2400" b="1" dirty="0" smtClean="0"/>
              <a:t>3 </a:t>
            </a:r>
            <a:r>
              <a:rPr lang="fr-FR" sz="2400" b="1" dirty="0"/>
              <a:t>Le médiastin </a:t>
            </a:r>
            <a:r>
              <a:rPr lang="fr-FR" sz="2400" b="1" dirty="0" smtClean="0"/>
              <a:t>postérieur</a:t>
            </a:r>
            <a:endParaRPr lang="fr-FR" sz="2400" b="1" dirty="0"/>
          </a:p>
          <a:p>
            <a:r>
              <a:rPr lang="fr-FR" sz="2400" b="1" dirty="0" smtClean="0"/>
              <a:t>          3.1 </a:t>
            </a:r>
            <a:r>
              <a:rPr lang="fr-FR" sz="2400" b="1" dirty="0"/>
              <a:t>Les </a:t>
            </a:r>
            <a:r>
              <a:rPr lang="fr-FR" sz="2400" b="1" dirty="0" smtClean="0"/>
              <a:t>neurinomes</a:t>
            </a:r>
            <a:endParaRPr lang="fr-FR" sz="2400" b="1" dirty="0"/>
          </a:p>
          <a:p>
            <a:r>
              <a:rPr lang="fr-FR" sz="2400" b="1" dirty="0" smtClean="0"/>
              <a:t>          3.2 </a:t>
            </a:r>
            <a:r>
              <a:rPr lang="fr-FR" sz="2400" b="1" dirty="0"/>
              <a:t>Autres pathologies du </a:t>
            </a:r>
            <a:r>
              <a:rPr lang="fr-FR" sz="2400" b="1" dirty="0" smtClean="0"/>
              <a:t>médiastin postérieur</a:t>
            </a:r>
          </a:p>
          <a:p>
            <a:endParaRPr lang="fr-FR" sz="2400" b="1" dirty="0"/>
          </a:p>
          <a:p>
            <a:r>
              <a:rPr lang="fr-FR" sz="2400" b="1" dirty="0" smtClean="0"/>
              <a:t>4 </a:t>
            </a:r>
            <a:r>
              <a:rPr lang="fr-FR" sz="2400" b="1" dirty="0"/>
              <a:t>Les tumeurs </a:t>
            </a:r>
            <a:r>
              <a:rPr lang="fr-FR" sz="2400" b="1" dirty="0" err="1"/>
              <a:t>médiastinales</a:t>
            </a:r>
            <a:r>
              <a:rPr lang="fr-FR" sz="2400" b="1" dirty="0"/>
              <a:t> </a:t>
            </a:r>
            <a:r>
              <a:rPr lang="fr-FR" sz="2400" b="1" dirty="0" smtClean="0"/>
              <a:t>calcifiées</a:t>
            </a:r>
            <a:endParaRPr lang="fr-FR" sz="2400" b="1" dirty="0"/>
          </a:p>
          <a:p>
            <a:r>
              <a:rPr lang="fr-FR" sz="2400" b="1" dirty="0" smtClean="0"/>
              <a:t>5 </a:t>
            </a:r>
            <a:r>
              <a:rPr lang="fr-FR" sz="2400" b="1" dirty="0"/>
              <a:t>La volumineuse oreillette </a:t>
            </a:r>
            <a:r>
              <a:rPr lang="fr-FR" sz="2400" b="1" dirty="0" smtClean="0"/>
              <a:t>gauche</a:t>
            </a:r>
            <a:endParaRPr lang="fr-F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66843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1 Le </a:t>
            </a:r>
            <a:r>
              <a:rPr lang="fr-FR" sz="2800" b="1" dirty="0">
                <a:solidFill>
                  <a:srgbClr val="FF0000"/>
                </a:solidFill>
              </a:rPr>
              <a:t>médiastin antérieur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1.1 </a:t>
            </a:r>
            <a:r>
              <a:rPr lang="fr-FR" sz="2000" b="1" dirty="0"/>
              <a:t>Les goitres endothoraciques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Ils sont soit antérieurs, les plus fréquents, soit plus </a:t>
            </a:r>
            <a:r>
              <a:rPr lang="fr-FR" sz="2000" dirty="0" smtClean="0"/>
              <a:t>rarement de </a:t>
            </a:r>
            <a:r>
              <a:rPr lang="fr-FR" sz="2000" dirty="0"/>
              <a:t>siège postérieur. Les goitres plongeants </a:t>
            </a:r>
            <a:r>
              <a:rPr lang="fr-FR" sz="2000" dirty="0" smtClean="0"/>
              <a:t>antérieurs sont </a:t>
            </a:r>
            <a:r>
              <a:rPr lang="fr-FR" sz="2000" dirty="0"/>
              <a:t>situés dans le médiastin supérieur et </a:t>
            </a:r>
            <a:r>
              <a:rPr lang="fr-FR" sz="2000" dirty="0" smtClean="0"/>
              <a:t>en avant </a:t>
            </a:r>
            <a:r>
              <a:rPr lang="fr-FR" sz="2000" dirty="0"/>
              <a:t>sur le cliché de profil (en position </a:t>
            </a:r>
            <a:r>
              <a:rPr lang="fr-FR" sz="2000" dirty="0" err="1"/>
              <a:t>prévasculaire</a:t>
            </a:r>
            <a:r>
              <a:rPr lang="fr-FR" sz="2000" dirty="0"/>
              <a:t>).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Ils donnent la classique image en « coupe à </a:t>
            </a:r>
            <a:r>
              <a:rPr lang="fr-FR" sz="2000" dirty="0" smtClean="0"/>
              <a:t>champagne », </a:t>
            </a:r>
            <a:r>
              <a:rPr lang="fr-FR" sz="2000" dirty="0"/>
              <a:t>dont les bords s’arrêtent au niveau du bord </a:t>
            </a:r>
            <a:r>
              <a:rPr lang="fr-FR" sz="2000" dirty="0" smtClean="0"/>
              <a:t>supérieur des </a:t>
            </a:r>
            <a:r>
              <a:rPr lang="fr-FR" sz="2000" dirty="0"/>
              <a:t>clavicules. Ils peuvent refouler ou non la </a:t>
            </a:r>
            <a:r>
              <a:rPr lang="fr-FR" sz="2000" dirty="0" smtClean="0"/>
              <a:t>clarté trachéale</a:t>
            </a:r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1044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1187</Words>
  <Application>Microsoft Office PowerPoint</Application>
  <PresentationFormat>Affichage à l'écran (4:3)</PresentationFormat>
  <Paragraphs>106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Thème Office</vt:lpstr>
      <vt:lpstr>Le syndrome médiastinal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syndrome médiastinal</dc:title>
  <dc:creator>liloucha</dc:creator>
  <cp:lastModifiedBy>Karim SARI</cp:lastModifiedBy>
  <cp:revision>25</cp:revision>
  <dcterms:created xsi:type="dcterms:W3CDTF">2016-11-01T09:53:52Z</dcterms:created>
  <dcterms:modified xsi:type="dcterms:W3CDTF">2016-11-02T18:59:51Z</dcterms:modified>
</cp:coreProperties>
</file>