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24"/>
  </p:notesMasterIdLst>
  <p:handoutMasterIdLst>
    <p:handoutMasterId r:id="rId25"/>
  </p:handoutMasterIdLst>
  <p:sldIdLst>
    <p:sldId id="256" r:id="rId2"/>
    <p:sldId id="257" r:id="rId3"/>
    <p:sldId id="258" r:id="rId4"/>
    <p:sldId id="285" r:id="rId5"/>
    <p:sldId id="259" r:id="rId6"/>
    <p:sldId id="282" r:id="rId7"/>
    <p:sldId id="260" r:id="rId8"/>
    <p:sldId id="261" r:id="rId9"/>
    <p:sldId id="262" r:id="rId10"/>
    <p:sldId id="263" r:id="rId11"/>
    <p:sldId id="283" r:id="rId12"/>
    <p:sldId id="264" r:id="rId13"/>
    <p:sldId id="281" r:id="rId14"/>
    <p:sldId id="265" r:id="rId15"/>
    <p:sldId id="266" r:id="rId16"/>
    <p:sldId id="284" r:id="rId17"/>
    <p:sldId id="267" r:id="rId18"/>
    <p:sldId id="286" r:id="rId19"/>
    <p:sldId id="288" r:id="rId20"/>
    <p:sldId id="287" r:id="rId21"/>
    <p:sldId id="289" r:id="rId22"/>
    <p:sldId id="290"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BF5071-C525-4C60-99E4-12F1C4D43745}" type="datetimeFigureOut">
              <a:rPr lang="fr-FR" smtClean="0"/>
              <a:t>13/11/2016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BD6E99-4B7F-4D7C-9018-A46099118B28}" type="slidenum">
              <a:rPr lang="fr-FR" smtClean="0"/>
              <a:t>‹N°›</a:t>
            </a:fld>
            <a:endParaRPr lang="fr-FR"/>
          </a:p>
        </p:txBody>
      </p:sp>
    </p:spTree>
    <p:extLst>
      <p:ext uri="{BB962C8B-B14F-4D97-AF65-F5344CB8AC3E}">
        <p14:creationId xmlns:p14="http://schemas.microsoft.com/office/powerpoint/2010/main" val="165520750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57965B-7FC9-4D0B-9976-79AB727302D5}" type="datetimeFigureOut">
              <a:rPr lang="fr-FR" smtClean="0"/>
              <a:t>13/11/2016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E035F0-7652-4D98-B261-A4338A8D5A73}" type="slidenum">
              <a:rPr lang="fr-FR" smtClean="0"/>
              <a:t>‹N°›</a:t>
            </a:fld>
            <a:endParaRPr lang="fr-FR"/>
          </a:p>
        </p:txBody>
      </p:sp>
    </p:spTree>
    <p:extLst>
      <p:ext uri="{BB962C8B-B14F-4D97-AF65-F5344CB8AC3E}">
        <p14:creationId xmlns:p14="http://schemas.microsoft.com/office/powerpoint/2010/main" val="419927725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AE035F0-7652-4D98-B261-A4338A8D5A73}" type="slidenum">
              <a:rPr lang="fr-FR" smtClean="0"/>
              <a:t>9</a:t>
            </a:fld>
            <a:endParaRPr lang="fr-FR"/>
          </a:p>
        </p:txBody>
      </p:sp>
      <p:sp>
        <p:nvSpPr>
          <p:cNvPr id="5" name="Espace réservé de l'en-tête 4"/>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291770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AAE035F0-7652-4D98-B261-A4338A8D5A73}" type="slidenum">
              <a:rPr lang="fr-FR" smtClean="0"/>
              <a:t>14</a:t>
            </a:fld>
            <a:endParaRPr lang="fr-FR"/>
          </a:p>
        </p:txBody>
      </p:sp>
    </p:spTree>
    <p:extLst>
      <p:ext uri="{BB962C8B-B14F-4D97-AF65-F5344CB8AC3E}">
        <p14:creationId xmlns:p14="http://schemas.microsoft.com/office/powerpoint/2010/main" val="974349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AE035F0-7652-4D98-B261-A4338A8D5A73}" type="slidenum">
              <a:rPr lang="fr-FR" smtClean="0"/>
              <a:t>20</a:t>
            </a:fld>
            <a:endParaRPr lang="fr-FR"/>
          </a:p>
        </p:txBody>
      </p:sp>
      <p:sp>
        <p:nvSpPr>
          <p:cNvPr id="5" name="Espace réservé de l'en-tête 4"/>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1279353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fr-FR" smtClean="0"/>
              <a:t>Modifiez le style du titre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0088FFA-E1DA-41D5-9F67-04F45EEF4A12}" type="datetime1">
              <a:rPr lang="fr-FR" smtClean="0"/>
              <a:t>13/11/2016</a:t>
            </a:fld>
            <a:endParaRPr lang="fr-BE"/>
          </a:p>
        </p:txBody>
      </p:sp>
      <p:sp>
        <p:nvSpPr>
          <p:cNvPr id="5" name="Footer Placeholder 4"/>
          <p:cNvSpPr>
            <a:spLocks noGrp="1"/>
          </p:cNvSpPr>
          <p:nvPr>
            <p:ph type="ftr" sz="quarter" idx="11"/>
          </p:nvPr>
        </p:nvSpPr>
        <p:spPr/>
        <p:txBody>
          <a:bodyPr/>
          <a:lstStyle/>
          <a:p>
            <a:r>
              <a:rPr lang="fr-BE" smtClean="0"/>
              <a:t>EI, tolérance et pharmacodépendance</a:t>
            </a:r>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E87AAE6-A291-4007-B9E6-9F2473D13A7F}" type="datetime1">
              <a:rPr lang="fr-FR" smtClean="0"/>
              <a:t>13/11/2016</a:t>
            </a:fld>
            <a:endParaRPr lang="fr-BE"/>
          </a:p>
        </p:txBody>
      </p:sp>
      <p:sp>
        <p:nvSpPr>
          <p:cNvPr id="5" name="Footer Placeholder 4"/>
          <p:cNvSpPr>
            <a:spLocks noGrp="1"/>
          </p:cNvSpPr>
          <p:nvPr>
            <p:ph type="ftr" sz="quarter" idx="11"/>
          </p:nvPr>
        </p:nvSpPr>
        <p:spPr/>
        <p:txBody>
          <a:bodyPr/>
          <a:lstStyle/>
          <a:p>
            <a:r>
              <a:rPr lang="fr-BE" smtClean="0"/>
              <a:t>EI, tolérance et pharmacodépendance</a:t>
            </a:r>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E34F414-CE4D-4808-A670-0A41346304F6}" type="datetime1">
              <a:rPr lang="fr-FR" smtClean="0"/>
              <a:t>13/11/2016</a:t>
            </a:fld>
            <a:endParaRPr lang="fr-BE"/>
          </a:p>
        </p:txBody>
      </p:sp>
      <p:sp>
        <p:nvSpPr>
          <p:cNvPr id="5" name="Footer Placeholder 4"/>
          <p:cNvSpPr>
            <a:spLocks noGrp="1"/>
          </p:cNvSpPr>
          <p:nvPr>
            <p:ph type="ftr" sz="quarter" idx="11"/>
          </p:nvPr>
        </p:nvSpPr>
        <p:spPr/>
        <p:txBody>
          <a:bodyPr/>
          <a:lstStyle/>
          <a:p>
            <a:r>
              <a:rPr lang="fr-BE" smtClean="0"/>
              <a:t>EI, tolérance et pharmacodépendance</a:t>
            </a:r>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FE87717-9355-4980-B9B5-F7CB43D38B3A}" type="datetime1">
              <a:rPr lang="fr-FR" smtClean="0"/>
              <a:t>13/11/2016</a:t>
            </a:fld>
            <a:endParaRPr lang="fr-BE"/>
          </a:p>
        </p:txBody>
      </p:sp>
      <p:sp>
        <p:nvSpPr>
          <p:cNvPr id="5" name="Footer Placeholder 4"/>
          <p:cNvSpPr>
            <a:spLocks noGrp="1"/>
          </p:cNvSpPr>
          <p:nvPr>
            <p:ph type="ftr" sz="quarter" idx="11"/>
          </p:nvPr>
        </p:nvSpPr>
        <p:spPr/>
        <p:txBody>
          <a:bodyPr/>
          <a:lstStyle/>
          <a:p>
            <a:r>
              <a:rPr lang="fr-BE" smtClean="0"/>
              <a:t>EI, tolérance et pharmacodépendance</a:t>
            </a:r>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les styles du texte du masque</a:t>
            </a:r>
          </a:p>
        </p:txBody>
      </p:sp>
      <p:sp>
        <p:nvSpPr>
          <p:cNvPr id="4" name="Date Placeholder 3"/>
          <p:cNvSpPr>
            <a:spLocks noGrp="1"/>
          </p:cNvSpPr>
          <p:nvPr>
            <p:ph type="dt" sz="half" idx="10"/>
          </p:nvPr>
        </p:nvSpPr>
        <p:spPr/>
        <p:txBody>
          <a:bodyPr/>
          <a:lstStyle/>
          <a:p>
            <a:fld id="{B7731F4E-FD95-462F-96B5-EF3968F49AF8}" type="datetime1">
              <a:rPr lang="fr-FR" smtClean="0"/>
              <a:t>13/11/2016</a:t>
            </a:fld>
            <a:endParaRPr lang="fr-BE"/>
          </a:p>
        </p:txBody>
      </p:sp>
      <p:sp>
        <p:nvSpPr>
          <p:cNvPr id="5" name="Footer Placeholder 4"/>
          <p:cNvSpPr>
            <a:spLocks noGrp="1"/>
          </p:cNvSpPr>
          <p:nvPr>
            <p:ph type="ftr" sz="quarter" idx="11"/>
          </p:nvPr>
        </p:nvSpPr>
        <p:spPr/>
        <p:txBody>
          <a:bodyPr/>
          <a:lstStyle/>
          <a:p>
            <a:r>
              <a:rPr lang="fr-BE" smtClean="0"/>
              <a:t>EI, tolérance et pharmacodépendance</a:t>
            </a:r>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30A1B71-9185-4AE9-8CF0-851639EB05A9}" type="datetime1">
              <a:rPr lang="fr-FR" smtClean="0"/>
              <a:t>13/11/2016</a:t>
            </a:fld>
            <a:endParaRPr lang="fr-BE"/>
          </a:p>
        </p:txBody>
      </p:sp>
      <p:sp>
        <p:nvSpPr>
          <p:cNvPr id="6" name="Footer Placeholder 5"/>
          <p:cNvSpPr>
            <a:spLocks noGrp="1"/>
          </p:cNvSpPr>
          <p:nvPr>
            <p:ph type="ftr" sz="quarter" idx="11"/>
          </p:nvPr>
        </p:nvSpPr>
        <p:spPr/>
        <p:txBody>
          <a:bodyPr/>
          <a:lstStyle/>
          <a:p>
            <a:r>
              <a:rPr lang="fr-BE" smtClean="0"/>
              <a:t>EI, tolérance et pharmacodépendance</a:t>
            </a:r>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7664FC4-3152-4C97-B481-22B7D52E0443}" type="datetime1">
              <a:rPr lang="fr-FR" smtClean="0"/>
              <a:t>13/11/2016</a:t>
            </a:fld>
            <a:endParaRPr lang="fr-BE"/>
          </a:p>
        </p:txBody>
      </p:sp>
      <p:sp>
        <p:nvSpPr>
          <p:cNvPr id="8" name="Footer Placeholder 7"/>
          <p:cNvSpPr>
            <a:spLocks noGrp="1"/>
          </p:cNvSpPr>
          <p:nvPr>
            <p:ph type="ftr" sz="quarter" idx="11"/>
          </p:nvPr>
        </p:nvSpPr>
        <p:spPr/>
        <p:txBody>
          <a:bodyPr/>
          <a:lstStyle/>
          <a:p>
            <a:r>
              <a:rPr lang="fr-BE" smtClean="0"/>
              <a:t>EI, tolérance et pharmacodépendance</a:t>
            </a:r>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DEF0B95C-1C93-4F24-AA12-79BBFF991CF5}" type="datetime1">
              <a:rPr lang="fr-FR" smtClean="0"/>
              <a:t>13/11/2016</a:t>
            </a:fld>
            <a:endParaRPr lang="fr-BE"/>
          </a:p>
        </p:txBody>
      </p:sp>
      <p:sp>
        <p:nvSpPr>
          <p:cNvPr id="4" name="Footer Placeholder 3"/>
          <p:cNvSpPr>
            <a:spLocks noGrp="1"/>
          </p:cNvSpPr>
          <p:nvPr>
            <p:ph type="ftr" sz="quarter" idx="11"/>
          </p:nvPr>
        </p:nvSpPr>
        <p:spPr/>
        <p:txBody>
          <a:bodyPr/>
          <a:lstStyle/>
          <a:p>
            <a:r>
              <a:rPr lang="fr-BE" smtClean="0"/>
              <a:t>EI, tolérance et pharmacodépendance</a:t>
            </a:r>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AD74C-D940-40D7-8569-FFEBD94C7C55}" type="datetime1">
              <a:rPr lang="fr-FR" smtClean="0"/>
              <a:t>13/11/2016</a:t>
            </a:fld>
            <a:endParaRPr lang="fr-BE"/>
          </a:p>
        </p:txBody>
      </p:sp>
      <p:sp>
        <p:nvSpPr>
          <p:cNvPr id="3" name="Footer Placeholder 2"/>
          <p:cNvSpPr>
            <a:spLocks noGrp="1"/>
          </p:cNvSpPr>
          <p:nvPr>
            <p:ph type="ftr" sz="quarter" idx="11"/>
          </p:nvPr>
        </p:nvSpPr>
        <p:spPr/>
        <p:txBody>
          <a:bodyPr/>
          <a:lstStyle/>
          <a:p>
            <a:r>
              <a:rPr lang="fr-BE" smtClean="0"/>
              <a:t>EI, tolérance et pharmacodépendance</a:t>
            </a:r>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smtClean="0"/>
              <a:t>Modifiez les styles du texte du masque</a:t>
            </a:r>
          </a:p>
        </p:txBody>
      </p:sp>
      <p:sp>
        <p:nvSpPr>
          <p:cNvPr id="5" name="Date Placeholder 4"/>
          <p:cNvSpPr>
            <a:spLocks noGrp="1"/>
          </p:cNvSpPr>
          <p:nvPr>
            <p:ph type="dt" sz="half" idx="10"/>
          </p:nvPr>
        </p:nvSpPr>
        <p:spPr/>
        <p:txBody>
          <a:bodyPr/>
          <a:lstStyle/>
          <a:p>
            <a:fld id="{F09FBAE5-AD7C-43B2-A3AD-41ADDD45DDEB}" type="datetime1">
              <a:rPr lang="fr-FR" smtClean="0"/>
              <a:t>13/11/2016</a:t>
            </a:fld>
            <a:endParaRPr lang="fr-BE"/>
          </a:p>
        </p:txBody>
      </p:sp>
      <p:sp>
        <p:nvSpPr>
          <p:cNvPr id="6" name="Footer Placeholder 5"/>
          <p:cNvSpPr>
            <a:spLocks noGrp="1"/>
          </p:cNvSpPr>
          <p:nvPr>
            <p:ph type="ftr" sz="quarter" idx="11"/>
          </p:nvPr>
        </p:nvSpPr>
        <p:spPr/>
        <p:txBody>
          <a:bodyPr/>
          <a:lstStyle>
            <a:lvl1pPr>
              <a:defRPr>
                <a:solidFill>
                  <a:schemeClr val="tx2"/>
                </a:solidFill>
              </a:defRPr>
            </a:lvl1pPr>
          </a:lstStyle>
          <a:p>
            <a:r>
              <a:rPr lang="fr-BE" smtClean="0"/>
              <a:t>EI, tolérance et pharmacodépendance</a:t>
            </a:r>
            <a:endParaRPr lang="fr-BE"/>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smtClean="0"/>
              <a:t>Cliquez sur l'icône pour ajouter une image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fr-FR" smtClean="0"/>
              <a:t>Modifiez le style du titre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3BE8006-09C9-4308-9963-8BC33E68F884}" type="datetime1">
              <a:rPr lang="fr-FR" smtClean="0"/>
              <a:t>13/11/2016</a:t>
            </a:fld>
            <a:endParaRPr lang="fr-BE"/>
          </a:p>
        </p:txBody>
      </p:sp>
      <p:sp>
        <p:nvSpPr>
          <p:cNvPr id="6" name="Footer Placeholder 5"/>
          <p:cNvSpPr>
            <a:spLocks noGrp="1"/>
          </p:cNvSpPr>
          <p:nvPr>
            <p:ph type="ftr" sz="quarter" idx="11"/>
          </p:nvPr>
        </p:nvSpPr>
        <p:spPr/>
        <p:txBody>
          <a:bodyPr/>
          <a:lstStyle/>
          <a:p>
            <a:r>
              <a:rPr lang="fr-BE" smtClean="0"/>
              <a:t>EI, tolérance et pharmacodépendance</a:t>
            </a:r>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88931F8-7A8C-4A79-8F9C-3E1AA1265ADA}" type="datetime1">
              <a:rPr lang="fr-FR" smtClean="0"/>
              <a:t>13/11/2016</a:t>
            </a:fld>
            <a:endParaRPr lang="fr-BE"/>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fr-BE" smtClean="0"/>
              <a:t>EI, tolérance et pharmacodépendance</a:t>
            </a:r>
            <a:endParaRPr lang="fr-BE"/>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852936"/>
            <a:ext cx="8064896" cy="1296144"/>
          </a:xfrm>
        </p:spPr>
        <p:txBody>
          <a:bodyPr>
            <a:normAutofit/>
          </a:bodyPr>
          <a:lstStyle/>
          <a:p>
            <a:pPr algn="ctr"/>
            <a:r>
              <a:rPr lang="fr-FR" sz="3600" b="1" dirty="0" smtClean="0"/>
              <a:t>EFFETS </a:t>
            </a:r>
            <a:r>
              <a:rPr lang="fr-FR" sz="3600" b="1" dirty="0" err="1" smtClean="0"/>
              <a:t>IND</a:t>
            </a:r>
            <a:r>
              <a:rPr lang="fr-FR" sz="3600" b="1" cap="all" dirty="0" err="1" smtClean="0"/>
              <a:t>é</a:t>
            </a:r>
            <a:r>
              <a:rPr lang="fr-FR" sz="3600" b="1" dirty="0" err="1" smtClean="0"/>
              <a:t>SIRABLES</a:t>
            </a:r>
            <a:endParaRPr lang="fr-FR" sz="3600" b="1"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a:t>
            </a:fld>
            <a:endParaRPr lang="fr-BE"/>
          </a:p>
        </p:txBody>
      </p:sp>
      <p:pic>
        <p:nvPicPr>
          <p:cNvPr id="7" name="Image 6" descr="C:\Users\info\Desktop\logo CHU T.png"/>
          <p:cNvPicPr/>
          <p:nvPr/>
        </p:nvPicPr>
        <p:blipFill>
          <a:blip r:embed="rId2" cstate="print"/>
          <a:srcRect/>
          <a:stretch>
            <a:fillRect/>
          </a:stretch>
        </p:blipFill>
        <p:spPr bwMode="auto">
          <a:xfrm>
            <a:off x="2056025" y="5013176"/>
            <a:ext cx="1296143" cy="1113124"/>
          </a:xfrm>
          <a:prstGeom prst="rect">
            <a:avLst/>
          </a:prstGeom>
          <a:noFill/>
          <a:ln w="9525">
            <a:noFill/>
            <a:miter lim="800000"/>
            <a:headEnd/>
            <a:tailEnd/>
          </a:ln>
        </p:spPr>
      </p:pic>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4998189"/>
            <a:ext cx="1259632" cy="1095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3347863" y="5446965"/>
            <a:ext cx="4536506" cy="646331"/>
          </a:xfrm>
          <a:prstGeom prst="rect">
            <a:avLst/>
          </a:prstGeom>
          <a:noFill/>
        </p:spPr>
        <p:txBody>
          <a:bodyPr wrap="square" rtlCol="0">
            <a:spAutoFit/>
          </a:bodyPr>
          <a:lstStyle/>
          <a:p>
            <a:pPr algn="ctr"/>
            <a:r>
              <a:rPr lang="fr-FR" dirty="0" smtClean="0"/>
              <a:t>Faculté de médecine B. </a:t>
            </a:r>
            <a:r>
              <a:rPr lang="fr-FR" dirty="0" err="1" smtClean="0"/>
              <a:t>Benzerdjeb</a:t>
            </a:r>
            <a:endParaRPr lang="fr-FR" dirty="0" smtClean="0"/>
          </a:p>
          <a:p>
            <a:pPr algn="ctr"/>
            <a:r>
              <a:rPr lang="fr-FR" dirty="0" smtClean="0"/>
              <a:t>Centre Hospitalo-universitaire - Tlemcen</a:t>
            </a:r>
            <a:endParaRPr lang="fr-FR" dirty="0"/>
          </a:p>
        </p:txBody>
      </p:sp>
      <p:sp>
        <p:nvSpPr>
          <p:cNvPr id="5" name="ZoneTexte 4"/>
          <p:cNvSpPr txBox="1"/>
          <p:nvPr/>
        </p:nvSpPr>
        <p:spPr>
          <a:xfrm>
            <a:off x="1475656" y="260648"/>
            <a:ext cx="6624736" cy="369332"/>
          </a:xfrm>
          <a:prstGeom prst="rect">
            <a:avLst/>
          </a:prstGeom>
          <a:noFill/>
        </p:spPr>
        <p:txBody>
          <a:bodyPr wrap="square" rtlCol="0">
            <a:spAutoFit/>
          </a:bodyPr>
          <a:lstStyle/>
          <a:p>
            <a:pPr algn="ctr"/>
            <a:r>
              <a:rPr lang="fr-FR" b="1" i="1" dirty="0" smtClean="0"/>
              <a:t>Nabil BORSALI – Année universitaire 2016/2017</a:t>
            </a:r>
            <a:endParaRPr lang="fr-FR"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836712"/>
            <a:ext cx="7384666" cy="648072"/>
          </a:xfrm>
        </p:spPr>
        <p:txBody>
          <a:bodyPr>
            <a:normAutofit/>
          </a:bodyPr>
          <a:lstStyle/>
          <a:p>
            <a:pPr algn="ctr"/>
            <a:r>
              <a:rPr lang="fr-FR" sz="3200" dirty="0" smtClean="0">
                <a:solidFill>
                  <a:schemeClr val="bg2">
                    <a:lumMod val="50000"/>
                  </a:schemeClr>
                </a:solidFill>
              </a:rPr>
              <a:t>ERREUR MÉDICAMENTEUSE (EM)</a:t>
            </a:r>
            <a:endParaRPr lang="fr-FR" sz="3200" dirty="0">
              <a:solidFill>
                <a:schemeClr val="bg2">
                  <a:lumMod val="50000"/>
                </a:schemeClr>
              </a:solidFill>
            </a:endParaRPr>
          </a:p>
        </p:txBody>
      </p:sp>
      <p:sp>
        <p:nvSpPr>
          <p:cNvPr id="3" name="Espace réservé du contenu 2"/>
          <p:cNvSpPr>
            <a:spLocks noGrp="1"/>
          </p:cNvSpPr>
          <p:nvPr>
            <p:ph idx="1"/>
          </p:nvPr>
        </p:nvSpPr>
        <p:spPr>
          <a:xfrm>
            <a:off x="323528" y="1628800"/>
            <a:ext cx="8568952" cy="4896544"/>
          </a:xfrm>
        </p:spPr>
        <p:txBody>
          <a:bodyPr>
            <a:noAutofit/>
          </a:bodyPr>
          <a:lstStyle/>
          <a:p>
            <a:pPr>
              <a:lnSpc>
                <a:spcPct val="250000"/>
              </a:lnSpc>
            </a:pPr>
            <a:r>
              <a:rPr lang="fr-FR" sz="1800" dirty="0"/>
              <a:t>L</a:t>
            </a:r>
            <a:r>
              <a:rPr lang="fr-FR" sz="1800" dirty="0" smtClean="0"/>
              <a:t>’EM </a:t>
            </a:r>
            <a:r>
              <a:rPr lang="fr-FR" sz="1800" dirty="0" smtClean="0"/>
              <a:t>est évitable car elle manifeste ce qui aurait du être fait et qui ne l’a pas été.</a:t>
            </a:r>
          </a:p>
          <a:p>
            <a:pPr>
              <a:lnSpc>
                <a:spcPct val="250000"/>
              </a:lnSpc>
            </a:pPr>
            <a:r>
              <a:rPr lang="fr-FR" sz="1800" dirty="0" smtClean="0"/>
              <a:t>Elle peut concerné une ou plusieurs étapes :</a:t>
            </a:r>
          </a:p>
          <a:p>
            <a:pPr marL="539750" lvl="1" indent="-276225">
              <a:lnSpc>
                <a:spcPct val="200000"/>
              </a:lnSpc>
            </a:pPr>
            <a:r>
              <a:rPr lang="fr-FR" sz="1800" dirty="0" smtClean="0"/>
              <a:t>sélection au livret du médicament</a:t>
            </a:r>
          </a:p>
          <a:p>
            <a:pPr marL="539750" lvl="1" indent="-276225">
              <a:lnSpc>
                <a:spcPct val="200000"/>
              </a:lnSpc>
            </a:pPr>
            <a:r>
              <a:rPr lang="fr-FR" sz="1800" dirty="0" smtClean="0"/>
              <a:t>Prescription</a:t>
            </a:r>
          </a:p>
          <a:p>
            <a:pPr marL="539750" lvl="1" indent="-276225">
              <a:lnSpc>
                <a:spcPct val="200000"/>
              </a:lnSpc>
            </a:pPr>
            <a:r>
              <a:rPr lang="fr-FR" sz="1800" dirty="0" smtClean="0"/>
              <a:t>Dispensation</a:t>
            </a:r>
          </a:p>
        </p:txBody>
      </p:sp>
      <p:sp>
        <p:nvSpPr>
          <p:cNvPr id="6" name="Espace réservé du pied de page 5"/>
          <p:cNvSpPr>
            <a:spLocks noGrp="1"/>
          </p:cNvSpPr>
          <p:nvPr>
            <p:ph type="ftr" sz="quarter" idx="11"/>
          </p:nvPr>
        </p:nvSpPr>
        <p:spPr/>
        <p:txBody>
          <a:bodyPr/>
          <a:lstStyle/>
          <a:p>
            <a:r>
              <a:rPr lang="fr-BE" smtClean="0"/>
              <a:t>EI, tolérance et pharmacodépendance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10</a:t>
            </a:fld>
            <a:endParaRPr lang="fr-BE"/>
          </a:p>
        </p:txBody>
      </p:sp>
    </p:spTree>
    <p:extLst>
      <p:ext uri="{BB962C8B-B14F-4D97-AF65-F5344CB8AC3E}">
        <p14:creationId xmlns:p14="http://schemas.microsoft.com/office/powerpoint/2010/main" val="2302782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908720"/>
            <a:ext cx="7384666" cy="648072"/>
          </a:xfrm>
        </p:spPr>
        <p:txBody>
          <a:bodyPr>
            <a:normAutofit/>
          </a:bodyPr>
          <a:lstStyle/>
          <a:p>
            <a:pPr algn="ctr"/>
            <a:r>
              <a:rPr lang="fr-FR" sz="3200" dirty="0" smtClean="0">
                <a:solidFill>
                  <a:schemeClr val="bg2">
                    <a:lumMod val="50000"/>
                  </a:schemeClr>
                </a:solidFill>
              </a:rPr>
              <a:t>ERREUR MÉDICAMENTEUSE (EM)</a:t>
            </a:r>
            <a:endParaRPr lang="fr-FR" sz="3200" dirty="0">
              <a:solidFill>
                <a:schemeClr val="bg2">
                  <a:lumMod val="50000"/>
                </a:schemeClr>
              </a:solidFill>
            </a:endParaRPr>
          </a:p>
        </p:txBody>
      </p:sp>
      <p:sp>
        <p:nvSpPr>
          <p:cNvPr id="3" name="Espace réservé du contenu 2"/>
          <p:cNvSpPr>
            <a:spLocks noGrp="1"/>
          </p:cNvSpPr>
          <p:nvPr>
            <p:ph idx="1"/>
          </p:nvPr>
        </p:nvSpPr>
        <p:spPr>
          <a:xfrm>
            <a:off x="251520" y="1628800"/>
            <a:ext cx="8640960" cy="4536504"/>
          </a:xfrm>
        </p:spPr>
        <p:txBody>
          <a:bodyPr>
            <a:noAutofit/>
          </a:bodyPr>
          <a:lstStyle/>
          <a:p>
            <a:pPr marL="539750" lvl="1" indent="-276225">
              <a:lnSpc>
                <a:spcPct val="250000"/>
              </a:lnSpc>
            </a:pPr>
            <a:r>
              <a:rPr lang="fr-FR" sz="1800" dirty="0" smtClean="0"/>
              <a:t>Analyse de l’ordonnance</a:t>
            </a:r>
          </a:p>
          <a:p>
            <a:pPr marL="539750" lvl="1" indent="-276225">
              <a:lnSpc>
                <a:spcPct val="250000"/>
              </a:lnSpc>
            </a:pPr>
            <a:r>
              <a:rPr lang="fr-FR" sz="1800" dirty="0" smtClean="0"/>
              <a:t>Préparation galénique, stockage, délivrance, administration, information, suivi thérapeutique, défaut de prise de médicaments </a:t>
            </a:r>
          </a:p>
          <a:p>
            <a:pPr>
              <a:lnSpc>
                <a:spcPct val="250000"/>
              </a:lnSpc>
            </a:pPr>
            <a:r>
              <a:rPr lang="fr-FR" sz="1800" dirty="0" smtClean="0"/>
              <a:t>Terme anglo-saxon : </a:t>
            </a:r>
            <a:r>
              <a:rPr lang="fr-FR" sz="1800" dirty="0" err="1" smtClean="0"/>
              <a:t>Medication</a:t>
            </a:r>
            <a:r>
              <a:rPr lang="fr-FR" sz="1800" dirty="0" smtClean="0"/>
              <a:t> </a:t>
            </a:r>
            <a:r>
              <a:rPr lang="fr-FR" sz="1800" dirty="0" err="1" smtClean="0"/>
              <a:t>Error</a:t>
            </a:r>
            <a:endParaRPr lang="fr-FR" sz="1800" dirty="0"/>
          </a:p>
        </p:txBody>
      </p:sp>
      <p:sp>
        <p:nvSpPr>
          <p:cNvPr id="6" name="Espace réservé du pied de page 5"/>
          <p:cNvSpPr>
            <a:spLocks noGrp="1"/>
          </p:cNvSpPr>
          <p:nvPr>
            <p:ph type="ftr" sz="quarter" idx="11"/>
          </p:nvPr>
        </p:nvSpPr>
        <p:spPr/>
        <p:txBody>
          <a:bodyPr/>
          <a:lstStyle/>
          <a:p>
            <a:r>
              <a:rPr lang="fr-BE" smtClean="0"/>
              <a:t>EI, tolérance et pharmacodépendance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11</a:t>
            </a:fld>
            <a:endParaRPr lang="fr-BE"/>
          </a:p>
        </p:txBody>
      </p:sp>
    </p:spTree>
    <p:extLst>
      <p:ext uri="{BB962C8B-B14F-4D97-AF65-F5344CB8AC3E}">
        <p14:creationId xmlns:p14="http://schemas.microsoft.com/office/powerpoint/2010/main" val="2528075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620688"/>
            <a:ext cx="7024744" cy="648072"/>
          </a:xfrm>
        </p:spPr>
        <p:txBody>
          <a:bodyPr>
            <a:normAutofit/>
          </a:bodyPr>
          <a:lstStyle/>
          <a:p>
            <a:pPr algn="ctr"/>
            <a:r>
              <a:rPr lang="fr-FR" sz="3200" dirty="0" smtClean="0">
                <a:solidFill>
                  <a:schemeClr val="bg2">
                    <a:lumMod val="50000"/>
                  </a:schemeClr>
                </a:solidFill>
              </a:rPr>
              <a:t>ERREUR MÉDICAMENTEUSE (EM)</a:t>
            </a:r>
            <a:endParaRPr lang="fr-FR" sz="3200" dirty="0">
              <a:solidFill>
                <a:schemeClr val="bg2">
                  <a:lumMod val="50000"/>
                </a:schemeClr>
              </a:solidFill>
            </a:endParaRPr>
          </a:p>
        </p:txBody>
      </p:sp>
      <p:sp>
        <p:nvSpPr>
          <p:cNvPr id="3" name="Espace réservé du contenu 2"/>
          <p:cNvSpPr>
            <a:spLocks noGrp="1"/>
          </p:cNvSpPr>
          <p:nvPr>
            <p:ph idx="1"/>
          </p:nvPr>
        </p:nvSpPr>
        <p:spPr>
          <a:xfrm>
            <a:off x="323528" y="1556792"/>
            <a:ext cx="8496944" cy="4824536"/>
          </a:xfrm>
        </p:spPr>
        <p:txBody>
          <a:bodyPr>
            <a:normAutofit/>
          </a:bodyPr>
          <a:lstStyle/>
          <a:p>
            <a:pPr>
              <a:lnSpc>
                <a:spcPct val="200000"/>
              </a:lnSpc>
            </a:pPr>
            <a:r>
              <a:rPr lang="fr-FR" sz="2000" dirty="0" smtClean="0"/>
              <a:t>L’EM peut être avérée ou potentielle</a:t>
            </a:r>
          </a:p>
          <a:p>
            <a:pPr lvl="1">
              <a:lnSpc>
                <a:spcPct val="200000"/>
              </a:lnSpc>
            </a:pPr>
            <a:r>
              <a:rPr lang="fr-FR" sz="2000" dirty="0"/>
              <a:t> </a:t>
            </a:r>
            <a:r>
              <a:rPr lang="fr-FR" sz="2000" dirty="0" smtClean="0"/>
              <a:t>Avérée : effectivement produite sans avoir été interceptée</a:t>
            </a:r>
          </a:p>
          <a:p>
            <a:pPr lvl="1">
              <a:lnSpc>
                <a:spcPct val="200000"/>
              </a:lnSpc>
            </a:pPr>
            <a:r>
              <a:rPr lang="fr-FR" sz="2000" dirty="0"/>
              <a:t> </a:t>
            </a:r>
            <a:r>
              <a:rPr lang="fr-FR" sz="2000" dirty="0" smtClean="0"/>
              <a:t>Potentielle : détectée et interceptée par un professionnel de santé, un patient ou son entourage avant l’administration du médicament au patient</a:t>
            </a:r>
            <a:endParaRPr lang="fr-FR" sz="2000" dirty="0"/>
          </a:p>
        </p:txBody>
      </p:sp>
      <p:sp>
        <p:nvSpPr>
          <p:cNvPr id="6" name="Espace réservé du pied de page 5"/>
          <p:cNvSpPr>
            <a:spLocks noGrp="1"/>
          </p:cNvSpPr>
          <p:nvPr>
            <p:ph type="ftr" sz="quarter" idx="11"/>
          </p:nvPr>
        </p:nvSpPr>
        <p:spPr/>
        <p:txBody>
          <a:bodyPr/>
          <a:lstStyle/>
          <a:p>
            <a:r>
              <a:rPr lang="fr-BE" smtClean="0"/>
              <a:t>EI, tolérance et pharmacodépendance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12</a:t>
            </a:fld>
            <a:endParaRPr lang="fr-BE"/>
          </a:p>
        </p:txBody>
      </p:sp>
    </p:spTree>
    <p:extLst>
      <p:ext uri="{BB962C8B-B14F-4D97-AF65-F5344CB8AC3E}">
        <p14:creationId xmlns:p14="http://schemas.microsoft.com/office/powerpoint/2010/main" val="3521799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764704"/>
            <a:ext cx="7024744" cy="576064"/>
          </a:xfrm>
        </p:spPr>
        <p:txBody>
          <a:bodyPr>
            <a:normAutofit fontScale="90000"/>
          </a:bodyPr>
          <a:lstStyle/>
          <a:p>
            <a:pPr algn="ctr"/>
            <a:r>
              <a:rPr lang="fr-FR" sz="3200" dirty="0">
                <a:solidFill>
                  <a:srgbClr val="CAF278">
                    <a:lumMod val="50000"/>
                  </a:srgbClr>
                </a:solidFill>
              </a:rPr>
              <a:t>ERREUR MÉDICAMENTEUSE (EM)</a:t>
            </a:r>
            <a:endParaRPr lang="fr-FR" dirty="0"/>
          </a:p>
        </p:txBody>
      </p:sp>
      <p:sp>
        <p:nvSpPr>
          <p:cNvPr id="3" name="Espace réservé du contenu 2"/>
          <p:cNvSpPr>
            <a:spLocks noGrp="1"/>
          </p:cNvSpPr>
          <p:nvPr>
            <p:ph idx="1"/>
          </p:nvPr>
        </p:nvSpPr>
        <p:spPr>
          <a:xfrm>
            <a:off x="827584" y="1556792"/>
            <a:ext cx="7488832" cy="4680520"/>
          </a:xfrm>
        </p:spPr>
        <p:txBody>
          <a:bodyPr/>
          <a:lstStyle/>
          <a:p>
            <a:endParaRPr lang="fr-FR" dirty="0" smtClean="0"/>
          </a:p>
          <a:p>
            <a:endParaRPr lang="fr-FR" dirty="0"/>
          </a:p>
        </p:txBody>
      </p:sp>
      <p:sp>
        <p:nvSpPr>
          <p:cNvPr id="11" name="Espace réservé du pied de page 10"/>
          <p:cNvSpPr>
            <a:spLocks noGrp="1"/>
          </p:cNvSpPr>
          <p:nvPr>
            <p:ph type="ftr" sz="quarter" idx="11"/>
          </p:nvPr>
        </p:nvSpPr>
        <p:spPr>
          <a:xfrm>
            <a:off x="5148064" y="6287616"/>
            <a:ext cx="3502152" cy="365125"/>
          </a:xfrm>
        </p:spPr>
        <p:txBody>
          <a:bodyPr/>
          <a:lstStyle/>
          <a:p>
            <a:r>
              <a:rPr lang="fr-BE" dirty="0" smtClean="0"/>
              <a:t>EI, tolérance et pharmacodépendance</a:t>
            </a:r>
            <a:endParaRPr lang="fr-BE" dirty="0"/>
          </a:p>
        </p:txBody>
      </p:sp>
      <p:sp>
        <p:nvSpPr>
          <p:cNvPr id="10" name="Espace réservé du numéro de diapositive 9"/>
          <p:cNvSpPr>
            <a:spLocks noGrp="1"/>
          </p:cNvSpPr>
          <p:nvPr>
            <p:ph type="sldNum" sz="quarter" idx="12"/>
          </p:nvPr>
        </p:nvSpPr>
        <p:spPr/>
        <p:txBody>
          <a:bodyPr/>
          <a:lstStyle/>
          <a:p>
            <a:fld id="{CF4668DC-857F-487D-BFFA-8C0CA5037977}" type="slidenum">
              <a:rPr lang="fr-BE" smtClean="0"/>
              <a:pPr/>
              <a:t>13</a:t>
            </a:fld>
            <a:endParaRPr lang="fr-BE"/>
          </a:p>
        </p:txBody>
      </p:sp>
      <p:graphicFrame>
        <p:nvGraphicFramePr>
          <p:cNvPr id="4" name="Tableau 3"/>
          <p:cNvGraphicFramePr>
            <a:graphicFrameLocks noGrp="1"/>
          </p:cNvGraphicFramePr>
          <p:nvPr>
            <p:extLst>
              <p:ext uri="{D42A27DB-BD31-4B8C-83A1-F6EECF244321}">
                <p14:modId xmlns:p14="http://schemas.microsoft.com/office/powerpoint/2010/main" val="1165389621"/>
              </p:ext>
            </p:extLst>
          </p:nvPr>
        </p:nvGraphicFramePr>
        <p:xfrm>
          <a:off x="1043608" y="1844824"/>
          <a:ext cx="4680520" cy="3108960"/>
        </p:xfrm>
        <a:graphic>
          <a:graphicData uri="http://schemas.openxmlformats.org/drawingml/2006/table">
            <a:tbl>
              <a:tblPr firstRow="1" bandRow="1">
                <a:tableStyleId>{5C22544A-7EE6-4342-B048-85BDC9FD1C3A}</a:tableStyleId>
              </a:tblPr>
              <a:tblGrid>
                <a:gridCol w="2304256"/>
                <a:gridCol w="936104"/>
                <a:gridCol w="720080"/>
                <a:gridCol w="720080"/>
              </a:tblGrid>
              <a:tr h="3024336">
                <a:tc>
                  <a:txBody>
                    <a:bodyPr/>
                    <a:lstStyle/>
                    <a:p>
                      <a:r>
                        <a:rPr lang="fr-FR" dirty="0" smtClean="0"/>
                        <a:t>EM</a:t>
                      </a:r>
                      <a:r>
                        <a:rPr lang="fr-FR" baseline="-25000" dirty="0" smtClean="0"/>
                        <a:t>1</a:t>
                      </a:r>
                      <a:endParaRPr lang="fr-FR" dirty="0"/>
                    </a:p>
                  </a:txBody>
                  <a:tcPr/>
                </a:tc>
                <a:tc>
                  <a:txBody>
                    <a:bodyPr/>
                    <a:lstStyle/>
                    <a:p>
                      <a:r>
                        <a:rPr lang="fr-FR" dirty="0" smtClean="0"/>
                        <a:t>EM</a:t>
                      </a:r>
                      <a:r>
                        <a:rPr lang="fr-FR" baseline="-25000" dirty="0" smtClean="0"/>
                        <a:t>2</a:t>
                      </a:r>
                      <a:endParaRPr lang="fr-FR" dirty="0"/>
                    </a:p>
                  </a:txBody>
                  <a:tcPr/>
                </a:tc>
                <a:tc>
                  <a:txBody>
                    <a:bodyPr/>
                    <a:lstStyle/>
                    <a:p>
                      <a:r>
                        <a:rPr lang="fr-FR" dirty="0" smtClean="0"/>
                        <a:t>EM</a:t>
                      </a:r>
                      <a:r>
                        <a:rPr lang="fr-FR" baseline="-25000" dirty="0" smtClean="0"/>
                        <a:t>3</a:t>
                      </a:r>
                    </a:p>
                    <a:p>
                      <a:endParaRPr lang="fr-FR" baseline="0" dirty="0" smtClean="0"/>
                    </a:p>
                    <a:p>
                      <a:endParaRPr lang="fr-FR" baseline="0" dirty="0" smtClean="0"/>
                    </a:p>
                    <a:p>
                      <a:endParaRPr lang="fr-FR" baseline="0" dirty="0" smtClean="0"/>
                    </a:p>
                    <a:p>
                      <a:endParaRPr lang="fr-FR" baseline="0" dirty="0" smtClean="0"/>
                    </a:p>
                    <a:p>
                      <a:endParaRPr lang="fr-FR" baseline="0" dirty="0" smtClean="0"/>
                    </a:p>
                    <a:p>
                      <a:endParaRPr lang="fr-FR" baseline="0" dirty="0" smtClean="0"/>
                    </a:p>
                    <a:p>
                      <a:endParaRPr lang="fr-FR" baseline="0" dirty="0" smtClean="0"/>
                    </a:p>
                    <a:p>
                      <a:endParaRPr lang="fr-FR" baseline="0" dirty="0" smtClean="0"/>
                    </a:p>
                    <a:p>
                      <a:endParaRPr lang="fr-FR" baseline="0" dirty="0" smtClean="0"/>
                    </a:p>
                    <a:p>
                      <a:r>
                        <a:rPr lang="fr-FR" baseline="0" dirty="0" smtClean="0"/>
                        <a:t>EM</a:t>
                      </a:r>
                      <a:r>
                        <a:rPr lang="fr-FR" baseline="-25000" dirty="0" smtClean="0"/>
                        <a:t>1</a:t>
                      </a:r>
                      <a:endParaRPr lang="fr-FR" baseline="0" dirty="0"/>
                    </a:p>
                  </a:txBody>
                  <a:tcPr/>
                </a:tc>
                <a:tc>
                  <a:txBody>
                    <a:bodyPr/>
                    <a:lstStyle/>
                    <a:p>
                      <a:r>
                        <a:rPr lang="fr-FR" dirty="0" smtClean="0"/>
                        <a:t>EM</a:t>
                      </a:r>
                      <a:r>
                        <a:rPr lang="fr-FR" baseline="-25000" dirty="0" smtClean="0"/>
                        <a:t>4</a:t>
                      </a:r>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EM</a:t>
                      </a:r>
                      <a:r>
                        <a:rPr lang="fr-FR" baseline="-25000" dirty="0" smtClean="0"/>
                        <a:t>2</a:t>
                      </a:r>
                      <a:endParaRPr lang="fr-FR" dirty="0" smtClean="0"/>
                    </a:p>
                  </a:txBody>
                  <a:tcPr/>
                </a:tc>
              </a:tr>
            </a:tbl>
          </a:graphicData>
        </a:graphic>
      </p:graphicFrame>
      <p:sp>
        <p:nvSpPr>
          <p:cNvPr id="5" name="Bulle ronde 4"/>
          <p:cNvSpPr/>
          <p:nvPr/>
        </p:nvSpPr>
        <p:spPr>
          <a:xfrm>
            <a:off x="5904148" y="3117451"/>
            <a:ext cx="2160240" cy="1512168"/>
          </a:xfrm>
          <a:prstGeom prst="wedgeEllipseCallout">
            <a:avLst>
              <a:gd name="adj1" fmla="val -57390"/>
              <a:gd name="adj2" fmla="val 5883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FFFFDF</a:t>
            </a:r>
            <a:endParaRPr lang="fr-FR" dirty="0"/>
          </a:p>
        </p:txBody>
      </p:sp>
      <p:sp>
        <p:nvSpPr>
          <p:cNvPr id="6" name="ZoneTexte 5"/>
          <p:cNvSpPr txBox="1"/>
          <p:nvPr/>
        </p:nvSpPr>
        <p:spPr>
          <a:xfrm>
            <a:off x="6012160" y="3501008"/>
            <a:ext cx="1944216" cy="830997"/>
          </a:xfrm>
          <a:prstGeom prst="rect">
            <a:avLst/>
          </a:prstGeom>
          <a:noFill/>
        </p:spPr>
        <p:txBody>
          <a:bodyPr wrap="square" rtlCol="0">
            <a:spAutoFit/>
          </a:bodyPr>
          <a:lstStyle/>
          <a:p>
            <a:r>
              <a:rPr lang="fr-FR" sz="1200" dirty="0" smtClean="0"/>
              <a:t>L’erreur médicamenteuse est non intentionnelle et évitable par définition</a:t>
            </a:r>
            <a:endParaRPr lang="fr-FR" sz="1200" dirty="0"/>
          </a:p>
        </p:txBody>
      </p:sp>
      <p:sp>
        <p:nvSpPr>
          <p:cNvPr id="7" name="ZoneTexte 6"/>
          <p:cNvSpPr txBox="1"/>
          <p:nvPr/>
        </p:nvSpPr>
        <p:spPr>
          <a:xfrm>
            <a:off x="1043608" y="1484784"/>
            <a:ext cx="4860540" cy="338554"/>
          </a:xfrm>
          <a:prstGeom prst="rect">
            <a:avLst/>
          </a:prstGeom>
          <a:noFill/>
        </p:spPr>
        <p:txBody>
          <a:bodyPr wrap="square" rtlCol="0">
            <a:spAutoFit/>
          </a:bodyPr>
          <a:lstStyle/>
          <a:p>
            <a:r>
              <a:rPr lang="fr-FR" sz="1600" b="1" dirty="0" smtClean="0"/>
              <a:t>EM selon le dictionnaire Français de l’EM - SFPC</a:t>
            </a:r>
            <a:endParaRPr lang="fr-FR" sz="1600" b="1" dirty="0"/>
          </a:p>
        </p:txBody>
      </p:sp>
      <p:sp>
        <p:nvSpPr>
          <p:cNvPr id="8" name="ZoneTexte 7"/>
          <p:cNvSpPr txBox="1"/>
          <p:nvPr/>
        </p:nvSpPr>
        <p:spPr>
          <a:xfrm>
            <a:off x="1043608" y="5085184"/>
            <a:ext cx="6624736" cy="1384995"/>
          </a:xfrm>
          <a:prstGeom prst="rect">
            <a:avLst/>
          </a:prstGeom>
          <a:noFill/>
        </p:spPr>
        <p:txBody>
          <a:bodyPr wrap="square" rtlCol="0">
            <a:spAutoFit/>
          </a:bodyPr>
          <a:lstStyle/>
          <a:p>
            <a:pPr>
              <a:lnSpc>
                <a:spcPct val="150000"/>
              </a:lnSpc>
            </a:pPr>
            <a:r>
              <a:rPr lang="fr-FR" sz="1400" b="1" dirty="0" smtClean="0"/>
              <a:t>EM</a:t>
            </a:r>
            <a:r>
              <a:rPr lang="fr-FR" sz="1400" b="1" baseline="-25000" dirty="0"/>
              <a:t> </a:t>
            </a:r>
            <a:r>
              <a:rPr lang="fr-FR" sz="1400" b="1" baseline="-25000" dirty="0" smtClean="0"/>
              <a:t>1</a:t>
            </a:r>
            <a:r>
              <a:rPr lang="fr-FR" sz="1400" b="1" dirty="0" smtClean="0"/>
              <a:t> </a:t>
            </a:r>
            <a:r>
              <a:rPr lang="fr-FR" sz="1400" dirty="0"/>
              <a:t>: </a:t>
            </a:r>
            <a:r>
              <a:rPr lang="fr-FR" sz="1400" dirty="0" smtClean="0"/>
              <a:t>EM potentielles</a:t>
            </a:r>
            <a:endParaRPr lang="fr-FR" sz="1400" dirty="0"/>
          </a:p>
          <a:p>
            <a:pPr>
              <a:lnSpc>
                <a:spcPct val="150000"/>
              </a:lnSpc>
            </a:pPr>
            <a:r>
              <a:rPr lang="fr-FR" sz="1400" b="1" dirty="0" smtClean="0"/>
              <a:t>EM</a:t>
            </a:r>
            <a:r>
              <a:rPr lang="fr-FR" sz="1400" b="1" baseline="-25000" dirty="0"/>
              <a:t> </a:t>
            </a:r>
            <a:r>
              <a:rPr lang="fr-FR" sz="1400" b="1" baseline="-25000" dirty="0" smtClean="0"/>
              <a:t>2</a:t>
            </a:r>
            <a:r>
              <a:rPr lang="fr-FR" sz="1400" b="1" dirty="0" smtClean="0"/>
              <a:t> </a:t>
            </a:r>
            <a:r>
              <a:rPr lang="fr-FR" sz="1400" dirty="0"/>
              <a:t>: </a:t>
            </a:r>
            <a:r>
              <a:rPr lang="fr-FR" sz="1400" dirty="0" smtClean="0"/>
              <a:t>EM avérées sans signes clinique, biologique ou psychologique</a:t>
            </a:r>
            <a:endParaRPr lang="fr-FR" sz="1400" dirty="0"/>
          </a:p>
          <a:p>
            <a:pPr>
              <a:lnSpc>
                <a:spcPct val="150000"/>
              </a:lnSpc>
            </a:pPr>
            <a:r>
              <a:rPr lang="fr-FR" sz="1400" b="1" dirty="0" smtClean="0"/>
              <a:t>EM</a:t>
            </a:r>
            <a:r>
              <a:rPr lang="fr-FR" sz="1400" b="1" baseline="-25000" dirty="0"/>
              <a:t> </a:t>
            </a:r>
            <a:r>
              <a:rPr lang="fr-FR" sz="1400" b="1" baseline="-25000" dirty="0" smtClean="0"/>
              <a:t>3</a:t>
            </a:r>
            <a:r>
              <a:rPr lang="fr-FR" sz="1400" b="1" dirty="0" smtClean="0"/>
              <a:t> </a:t>
            </a:r>
            <a:r>
              <a:rPr lang="fr-FR" sz="1400" dirty="0"/>
              <a:t>: </a:t>
            </a:r>
            <a:r>
              <a:rPr lang="fr-FR" sz="1400" dirty="0" smtClean="0"/>
              <a:t>EM avérées avec EIM et omission du médicament  </a:t>
            </a:r>
            <a:endParaRPr lang="fr-FR" sz="1400" dirty="0"/>
          </a:p>
          <a:p>
            <a:pPr marL="900113" indent="-900113">
              <a:lnSpc>
                <a:spcPct val="150000"/>
              </a:lnSpc>
              <a:tabLst>
                <a:tab pos="900113" algn="l"/>
              </a:tabLst>
            </a:pPr>
            <a:r>
              <a:rPr lang="fr-FR" sz="1400" b="1" dirty="0"/>
              <a:t>EM</a:t>
            </a:r>
            <a:r>
              <a:rPr lang="fr-FR" sz="1400" b="1" baseline="-25000" dirty="0"/>
              <a:t> </a:t>
            </a:r>
            <a:r>
              <a:rPr lang="fr-FR" sz="1400" b="1" baseline="-25000" dirty="0" smtClean="0"/>
              <a:t>4</a:t>
            </a:r>
            <a:r>
              <a:rPr lang="fr-FR" sz="1400" b="1" dirty="0" smtClean="0"/>
              <a:t> </a:t>
            </a:r>
            <a:r>
              <a:rPr lang="fr-FR" sz="1400" dirty="0"/>
              <a:t>: </a:t>
            </a:r>
            <a:r>
              <a:rPr lang="fr-FR" sz="1400" dirty="0" smtClean="0"/>
              <a:t>EM avérées avec EIM et prise inappropriée  du médicament</a:t>
            </a:r>
            <a:endParaRPr lang="fr-FR" sz="1400" dirty="0"/>
          </a:p>
        </p:txBody>
      </p:sp>
    </p:spTree>
    <p:extLst>
      <p:ext uri="{BB962C8B-B14F-4D97-AF65-F5344CB8AC3E}">
        <p14:creationId xmlns:p14="http://schemas.microsoft.com/office/powerpoint/2010/main" val="63541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404664"/>
            <a:ext cx="7632848" cy="792088"/>
          </a:xfrm>
        </p:spPr>
        <p:txBody>
          <a:bodyPr>
            <a:noAutofit/>
          </a:bodyPr>
          <a:lstStyle/>
          <a:p>
            <a:pPr algn="ctr"/>
            <a:r>
              <a:rPr lang="fr-FR" sz="2400" dirty="0" smtClean="0"/>
              <a:t>ÉVÈNEMENT INDÉSIRABLE MÉDICAMENTEUX</a:t>
            </a:r>
            <a:br>
              <a:rPr lang="fr-FR" sz="2400" dirty="0" smtClean="0"/>
            </a:br>
            <a:r>
              <a:rPr lang="fr-FR" sz="2400" dirty="0" smtClean="0"/>
              <a:t>(OU ÉVÈNEMENT IATROGÈNE MÉDICAMENTEUX)</a:t>
            </a:r>
            <a:endParaRPr lang="fr-FR" sz="2400" dirty="0"/>
          </a:p>
        </p:txBody>
      </p:sp>
      <p:sp>
        <p:nvSpPr>
          <p:cNvPr id="3" name="Espace réservé du contenu 2"/>
          <p:cNvSpPr>
            <a:spLocks noGrp="1"/>
          </p:cNvSpPr>
          <p:nvPr>
            <p:ph idx="1"/>
          </p:nvPr>
        </p:nvSpPr>
        <p:spPr>
          <a:xfrm>
            <a:off x="251520" y="1268760"/>
            <a:ext cx="8640960" cy="5328592"/>
          </a:xfrm>
        </p:spPr>
        <p:txBody>
          <a:bodyPr>
            <a:normAutofit/>
          </a:bodyPr>
          <a:lstStyle/>
          <a:p>
            <a:pPr>
              <a:lnSpc>
                <a:spcPct val="150000"/>
              </a:lnSpc>
            </a:pPr>
            <a:r>
              <a:rPr lang="fr-FR" sz="2000" dirty="0" smtClean="0">
                <a:solidFill>
                  <a:srgbClr val="002060"/>
                </a:solidFill>
              </a:rPr>
              <a:t>Définition</a:t>
            </a:r>
          </a:p>
          <a:p>
            <a:pPr lvl="1">
              <a:lnSpc>
                <a:spcPct val="200000"/>
              </a:lnSpc>
            </a:pPr>
            <a:r>
              <a:rPr lang="fr-FR" sz="2000" dirty="0" smtClean="0"/>
              <a:t>L’évènement indésirables médicamenteux est un dommage survenant chez le patient, lié à sa prise en charge médicamenteuse et résultant de soins appropriés, de soins inadaptés ou d’un déficit de soins</a:t>
            </a:r>
          </a:p>
          <a:p>
            <a:pPr lvl="1">
              <a:lnSpc>
                <a:spcPct val="200000"/>
              </a:lnSpc>
            </a:pPr>
            <a:r>
              <a:rPr lang="fr-FR" sz="2000" dirty="0"/>
              <a:t> </a:t>
            </a:r>
            <a:r>
              <a:rPr lang="fr-FR" sz="2000" dirty="0" smtClean="0"/>
              <a:t>Cet évènement peut provenir d’une erreur médicamenteuse ou d’un EI.</a:t>
            </a:r>
          </a:p>
          <a:p>
            <a:pPr lvl="1">
              <a:lnSpc>
                <a:spcPct val="200000"/>
              </a:lnSpc>
            </a:pPr>
            <a:r>
              <a:rPr lang="fr-FR" sz="2000" dirty="0" smtClean="0"/>
              <a:t>Anglo-saxon : Adverse Drug Event (ADE)</a:t>
            </a:r>
            <a:endParaRPr lang="fr-FR" sz="2000" dirty="0"/>
          </a:p>
        </p:txBody>
      </p:sp>
      <p:sp>
        <p:nvSpPr>
          <p:cNvPr id="6" name="Espace réservé du pied de page 5"/>
          <p:cNvSpPr>
            <a:spLocks noGrp="1"/>
          </p:cNvSpPr>
          <p:nvPr>
            <p:ph type="ftr" sz="quarter" idx="11"/>
          </p:nvPr>
        </p:nvSpPr>
        <p:spPr>
          <a:xfrm>
            <a:off x="5148064" y="6093296"/>
            <a:ext cx="3502152" cy="365125"/>
          </a:xfrm>
        </p:spPr>
        <p:txBody>
          <a:bodyPr/>
          <a:lstStyle/>
          <a:p>
            <a:r>
              <a:rPr lang="fr-BE" dirty="0" smtClean="0"/>
              <a:t>EI, tolérance et pharmacodépendance</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14</a:t>
            </a:fld>
            <a:endParaRPr lang="fr-BE"/>
          </a:p>
        </p:txBody>
      </p:sp>
    </p:spTree>
    <p:extLst>
      <p:ext uri="{BB962C8B-B14F-4D97-AF65-F5344CB8AC3E}">
        <p14:creationId xmlns:p14="http://schemas.microsoft.com/office/powerpoint/2010/main" val="2267285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548680"/>
            <a:ext cx="7024744" cy="792088"/>
          </a:xfrm>
        </p:spPr>
        <p:txBody>
          <a:bodyPr>
            <a:normAutofit/>
          </a:bodyPr>
          <a:lstStyle/>
          <a:p>
            <a:pPr algn="ctr"/>
            <a:r>
              <a:rPr lang="fr-FR" dirty="0" smtClean="0"/>
              <a:t>CHIFFRES LIÉS À LA IATROGÉNIE</a:t>
            </a:r>
            <a:endParaRPr lang="fr-FR" dirty="0"/>
          </a:p>
        </p:txBody>
      </p:sp>
      <p:sp>
        <p:nvSpPr>
          <p:cNvPr id="3" name="Espace réservé du contenu 2"/>
          <p:cNvSpPr>
            <a:spLocks noGrp="1"/>
          </p:cNvSpPr>
          <p:nvPr>
            <p:ph idx="1"/>
          </p:nvPr>
        </p:nvSpPr>
        <p:spPr>
          <a:xfrm>
            <a:off x="611560" y="1412776"/>
            <a:ext cx="7992888" cy="4968552"/>
          </a:xfrm>
        </p:spPr>
        <p:txBody>
          <a:bodyPr>
            <a:normAutofit/>
          </a:bodyPr>
          <a:lstStyle/>
          <a:p>
            <a:pPr>
              <a:lnSpc>
                <a:spcPct val="200000"/>
              </a:lnSpc>
            </a:pPr>
            <a:r>
              <a:rPr lang="fr-FR" sz="2000" b="1" dirty="0" smtClean="0">
                <a:solidFill>
                  <a:srgbClr val="003366"/>
                </a:solidFill>
              </a:rPr>
              <a:t>Aux Usa (1994) </a:t>
            </a:r>
            <a:r>
              <a:rPr lang="fr-FR" sz="2000" dirty="0" smtClean="0"/>
              <a:t>: </a:t>
            </a:r>
          </a:p>
          <a:p>
            <a:pPr lvl="1">
              <a:lnSpc>
                <a:spcPct val="250000"/>
              </a:lnSpc>
            </a:pPr>
            <a:r>
              <a:rPr lang="fr-FR" sz="2000" dirty="0" smtClean="0"/>
              <a:t>2 M de patient ayant eu un EIM (environ 1.8 à 7% des hospitalisation dont plus de 50% imputable au médicament) et serait en progression (9 à 17%)</a:t>
            </a:r>
          </a:p>
          <a:p>
            <a:pPr lvl="1">
              <a:lnSpc>
                <a:spcPct val="250000"/>
              </a:lnSpc>
            </a:pPr>
            <a:r>
              <a:rPr lang="fr-FR" sz="2000" dirty="0" smtClean="0"/>
              <a:t>4</a:t>
            </a:r>
            <a:r>
              <a:rPr lang="fr-FR" sz="2000" baseline="30000" dirty="0" smtClean="0"/>
              <a:t>ème</a:t>
            </a:r>
            <a:r>
              <a:rPr lang="fr-FR" sz="2000" dirty="0" smtClean="0"/>
              <a:t> cause de décès (après cardio, cancers et AVC)</a:t>
            </a:r>
          </a:p>
        </p:txBody>
      </p:sp>
      <p:sp>
        <p:nvSpPr>
          <p:cNvPr id="6" name="Espace réservé du pied de page 5"/>
          <p:cNvSpPr>
            <a:spLocks noGrp="1"/>
          </p:cNvSpPr>
          <p:nvPr>
            <p:ph type="ftr" sz="quarter" idx="11"/>
          </p:nvPr>
        </p:nvSpPr>
        <p:spPr/>
        <p:txBody>
          <a:bodyPr/>
          <a:lstStyle/>
          <a:p>
            <a:r>
              <a:rPr lang="fr-BE" smtClean="0"/>
              <a:t>EI, tolérance et pharmacodépendance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15</a:t>
            </a:fld>
            <a:endParaRPr lang="fr-BE"/>
          </a:p>
        </p:txBody>
      </p:sp>
    </p:spTree>
    <p:extLst>
      <p:ext uri="{BB962C8B-B14F-4D97-AF65-F5344CB8AC3E}">
        <p14:creationId xmlns:p14="http://schemas.microsoft.com/office/powerpoint/2010/main" val="1005165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836712"/>
            <a:ext cx="7024744" cy="792088"/>
          </a:xfrm>
        </p:spPr>
        <p:txBody>
          <a:bodyPr>
            <a:normAutofit/>
          </a:bodyPr>
          <a:lstStyle/>
          <a:p>
            <a:pPr algn="ctr"/>
            <a:r>
              <a:rPr lang="fr-FR" dirty="0" smtClean="0"/>
              <a:t>CHIFFRES LIÉS À LA IATROGÉNIE</a:t>
            </a:r>
            <a:endParaRPr lang="fr-FR" dirty="0"/>
          </a:p>
        </p:txBody>
      </p:sp>
      <p:sp>
        <p:nvSpPr>
          <p:cNvPr id="3" name="Espace réservé du contenu 2"/>
          <p:cNvSpPr>
            <a:spLocks noGrp="1"/>
          </p:cNvSpPr>
          <p:nvPr>
            <p:ph idx="1"/>
          </p:nvPr>
        </p:nvSpPr>
        <p:spPr>
          <a:xfrm>
            <a:off x="755576" y="1844824"/>
            <a:ext cx="7416824" cy="4536504"/>
          </a:xfrm>
        </p:spPr>
        <p:txBody>
          <a:bodyPr>
            <a:normAutofit/>
          </a:bodyPr>
          <a:lstStyle/>
          <a:p>
            <a:pPr>
              <a:lnSpc>
                <a:spcPct val="200000"/>
              </a:lnSpc>
            </a:pPr>
            <a:r>
              <a:rPr lang="fr-FR" sz="2000" b="1" dirty="0" smtClean="0">
                <a:solidFill>
                  <a:srgbClr val="003366"/>
                </a:solidFill>
              </a:rPr>
              <a:t>En France : </a:t>
            </a:r>
          </a:p>
          <a:p>
            <a:pPr lvl="1">
              <a:lnSpc>
                <a:spcPct val="200000"/>
              </a:lnSpc>
            </a:pPr>
            <a:r>
              <a:rPr lang="fr-FR" sz="2000" dirty="0" smtClean="0"/>
              <a:t>60 000 à 100 000 cas/an d’EIM grave</a:t>
            </a:r>
          </a:p>
          <a:p>
            <a:pPr lvl="1">
              <a:lnSpc>
                <a:spcPct val="200000"/>
              </a:lnSpc>
            </a:pPr>
            <a:r>
              <a:rPr lang="fr-FR" sz="2000" dirty="0" smtClean="0"/>
              <a:t>Les EI coûtent 4120€/an/patient</a:t>
            </a:r>
          </a:p>
          <a:p>
            <a:pPr lvl="1">
              <a:lnSpc>
                <a:spcPct val="200000"/>
              </a:lnSpc>
            </a:pPr>
            <a:r>
              <a:rPr lang="fr-FR" sz="2000" dirty="0" smtClean="0"/>
              <a:t>1.8% du budget de l’hospitalisation/an</a:t>
            </a:r>
            <a:endParaRPr lang="fr-FR" sz="2000" dirty="0"/>
          </a:p>
        </p:txBody>
      </p:sp>
      <p:sp>
        <p:nvSpPr>
          <p:cNvPr id="6" name="Espace réservé du pied de page 5"/>
          <p:cNvSpPr>
            <a:spLocks noGrp="1"/>
          </p:cNvSpPr>
          <p:nvPr>
            <p:ph type="ftr" sz="quarter" idx="11"/>
          </p:nvPr>
        </p:nvSpPr>
        <p:spPr/>
        <p:txBody>
          <a:bodyPr/>
          <a:lstStyle/>
          <a:p>
            <a:r>
              <a:rPr lang="fr-BE" smtClean="0"/>
              <a:t>EI, tolérance et pharmacodépendance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16</a:t>
            </a:fld>
            <a:endParaRPr lang="fr-BE"/>
          </a:p>
        </p:txBody>
      </p:sp>
    </p:spTree>
    <p:extLst>
      <p:ext uri="{BB962C8B-B14F-4D97-AF65-F5344CB8AC3E}">
        <p14:creationId xmlns:p14="http://schemas.microsoft.com/office/powerpoint/2010/main" val="3534677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620688"/>
            <a:ext cx="7024744" cy="720080"/>
          </a:xfrm>
        </p:spPr>
        <p:txBody>
          <a:bodyPr>
            <a:normAutofit/>
          </a:bodyPr>
          <a:lstStyle/>
          <a:p>
            <a:pPr algn="ctr"/>
            <a:r>
              <a:rPr lang="fr-FR" dirty="0" smtClean="0">
                <a:solidFill>
                  <a:schemeClr val="bg2">
                    <a:lumMod val="50000"/>
                  </a:schemeClr>
                </a:solidFill>
              </a:rPr>
              <a:t>CHIFFRES LIÉS À LA IATROGÉNIE</a:t>
            </a:r>
            <a:endParaRPr lang="fr-FR" dirty="0">
              <a:solidFill>
                <a:schemeClr val="bg2">
                  <a:lumMod val="50000"/>
                </a:schemeClr>
              </a:solidFill>
            </a:endParaRPr>
          </a:p>
        </p:txBody>
      </p:sp>
      <p:sp>
        <p:nvSpPr>
          <p:cNvPr id="3" name="Espace réservé du contenu 2"/>
          <p:cNvSpPr>
            <a:spLocks noGrp="1"/>
          </p:cNvSpPr>
          <p:nvPr>
            <p:ph idx="1"/>
          </p:nvPr>
        </p:nvSpPr>
        <p:spPr>
          <a:xfrm>
            <a:off x="683568" y="1268760"/>
            <a:ext cx="7848872" cy="5184576"/>
          </a:xfrm>
        </p:spPr>
        <p:txBody>
          <a:bodyPr>
            <a:normAutofit/>
          </a:bodyPr>
          <a:lstStyle/>
          <a:p>
            <a:pPr>
              <a:lnSpc>
                <a:spcPct val="200000"/>
              </a:lnSpc>
            </a:pPr>
            <a:r>
              <a:rPr lang="fr-FR" sz="2000" dirty="0" smtClean="0"/>
              <a:t>La survenue des EI est multifactorielle et concerne différents intervenant :</a:t>
            </a:r>
          </a:p>
          <a:p>
            <a:pPr lvl="1">
              <a:lnSpc>
                <a:spcPct val="200000"/>
              </a:lnSpc>
            </a:pPr>
            <a:r>
              <a:rPr lang="fr-FR" sz="2000" dirty="0"/>
              <a:t> </a:t>
            </a:r>
            <a:r>
              <a:rPr lang="fr-FR" sz="2000" dirty="0" smtClean="0"/>
              <a:t>La prescription : 37 à 56%</a:t>
            </a:r>
          </a:p>
          <a:p>
            <a:pPr lvl="1">
              <a:lnSpc>
                <a:spcPct val="200000"/>
              </a:lnSpc>
            </a:pPr>
            <a:r>
              <a:rPr lang="fr-FR" sz="2000" dirty="0"/>
              <a:t> </a:t>
            </a:r>
            <a:r>
              <a:rPr lang="fr-FR" sz="2000" dirty="0" smtClean="0"/>
              <a:t>Transcription : 18 à 6%</a:t>
            </a:r>
          </a:p>
          <a:p>
            <a:pPr lvl="1">
              <a:lnSpc>
                <a:spcPct val="200000"/>
              </a:lnSpc>
            </a:pPr>
            <a:r>
              <a:rPr lang="fr-FR" sz="2000" dirty="0"/>
              <a:t> </a:t>
            </a:r>
            <a:r>
              <a:rPr lang="fr-FR" sz="2000" dirty="0" smtClean="0"/>
              <a:t>Délivrance : 22 à 4%</a:t>
            </a:r>
          </a:p>
          <a:p>
            <a:pPr lvl="1">
              <a:lnSpc>
                <a:spcPct val="200000"/>
              </a:lnSpc>
            </a:pPr>
            <a:r>
              <a:rPr lang="fr-FR" sz="2000" dirty="0"/>
              <a:t> </a:t>
            </a:r>
            <a:r>
              <a:rPr lang="fr-FR" sz="2000" dirty="0" smtClean="0"/>
              <a:t>Administration : 23 à 34%</a:t>
            </a:r>
            <a:endParaRPr lang="fr-FR" sz="2000" dirty="0"/>
          </a:p>
        </p:txBody>
      </p:sp>
      <p:sp>
        <p:nvSpPr>
          <p:cNvPr id="6" name="Espace réservé du pied de page 5"/>
          <p:cNvSpPr>
            <a:spLocks noGrp="1"/>
          </p:cNvSpPr>
          <p:nvPr>
            <p:ph type="ftr" sz="quarter" idx="11"/>
          </p:nvPr>
        </p:nvSpPr>
        <p:spPr/>
        <p:txBody>
          <a:bodyPr/>
          <a:lstStyle/>
          <a:p>
            <a:r>
              <a:rPr lang="fr-BE" smtClean="0"/>
              <a:t>EI, tolérance et pharmacodépendance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17</a:t>
            </a:fld>
            <a:endParaRPr lang="fr-BE"/>
          </a:p>
        </p:txBody>
      </p:sp>
    </p:spTree>
    <p:extLst>
      <p:ext uri="{BB962C8B-B14F-4D97-AF65-F5344CB8AC3E}">
        <p14:creationId xmlns:p14="http://schemas.microsoft.com/office/powerpoint/2010/main" val="424614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548680"/>
            <a:ext cx="7024744" cy="720080"/>
          </a:xfrm>
        </p:spPr>
        <p:txBody>
          <a:bodyPr>
            <a:normAutofit/>
          </a:bodyPr>
          <a:lstStyle/>
          <a:p>
            <a:pPr algn="ctr"/>
            <a:r>
              <a:rPr lang="fr-FR" dirty="0" smtClean="0">
                <a:solidFill>
                  <a:schemeClr val="bg2">
                    <a:lumMod val="50000"/>
                  </a:schemeClr>
                </a:solidFill>
              </a:rPr>
              <a:t>EFFET PLACEBO</a:t>
            </a:r>
            <a:endParaRPr lang="fr-FR" dirty="0">
              <a:solidFill>
                <a:schemeClr val="bg2">
                  <a:lumMod val="50000"/>
                </a:schemeClr>
              </a:solidFill>
            </a:endParaRPr>
          </a:p>
        </p:txBody>
      </p:sp>
      <p:sp>
        <p:nvSpPr>
          <p:cNvPr id="3" name="Espace réservé du contenu 2"/>
          <p:cNvSpPr>
            <a:spLocks noGrp="1"/>
          </p:cNvSpPr>
          <p:nvPr>
            <p:ph idx="1"/>
          </p:nvPr>
        </p:nvSpPr>
        <p:spPr>
          <a:xfrm>
            <a:off x="467544" y="1268760"/>
            <a:ext cx="8352928" cy="5184576"/>
          </a:xfrm>
        </p:spPr>
        <p:txBody>
          <a:bodyPr>
            <a:normAutofit/>
          </a:bodyPr>
          <a:lstStyle/>
          <a:p>
            <a:pPr>
              <a:lnSpc>
                <a:spcPct val="200000"/>
              </a:lnSpc>
            </a:pPr>
            <a:r>
              <a:rPr lang="fr-FR" sz="1800" dirty="0" smtClean="0"/>
              <a:t>Définition : </a:t>
            </a:r>
          </a:p>
          <a:p>
            <a:pPr lvl="1">
              <a:lnSpc>
                <a:spcPct val="200000"/>
              </a:lnSpc>
              <a:buFont typeface="Wingdings" pitchFamily="2" charset="2"/>
              <a:buChar char="Ø"/>
            </a:pPr>
            <a:r>
              <a:rPr lang="fr-FR" sz="1800" dirty="0" smtClean="0"/>
              <a:t>Futur du verbe « plaire » en latin : </a:t>
            </a:r>
            <a:r>
              <a:rPr lang="fr-FR" sz="1800" dirty="0" err="1" smtClean="0"/>
              <a:t>placere</a:t>
            </a:r>
            <a:endParaRPr lang="fr-FR" sz="1800" dirty="0" smtClean="0"/>
          </a:p>
          <a:p>
            <a:pPr lvl="1">
              <a:lnSpc>
                <a:spcPct val="200000"/>
              </a:lnSpc>
              <a:buFont typeface="Wingdings" pitchFamily="2" charset="2"/>
              <a:buChar char="Ø"/>
            </a:pPr>
            <a:r>
              <a:rPr lang="fr-FR" sz="1800" dirty="0" smtClean="0"/>
              <a:t>Substance neutre que l’on substitue à un médicament pour contrôler ou susciter les effets psychologiques accompagnant la médication.</a:t>
            </a:r>
          </a:p>
          <a:p>
            <a:pPr lvl="1">
              <a:lnSpc>
                <a:spcPct val="200000"/>
              </a:lnSpc>
              <a:buFont typeface="Wingdings" pitchFamily="2" charset="2"/>
              <a:buChar char="Ø"/>
            </a:pPr>
            <a:r>
              <a:rPr lang="fr-FR" sz="1800" dirty="0" smtClean="0"/>
              <a:t>Substance inerte, </a:t>
            </a:r>
            <a:r>
              <a:rPr lang="fr-FR" sz="1800" dirty="0" err="1" smtClean="0"/>
              <a:t>pharmacologiquement</a:t>
            </a:r>
            <a:r>
              <a:rPr lang="fr-FR" sz="1800" dirty="0" smtClean="0"/>
              <a:t> inactive, délivrée dans un contexte thérapeutique.</a:t>
            </a:r>
            <a:endParaRPr lang="fr-FR" sz="1800" dirty="0"/>
          </a:p>
        </p:txBody>
      </p:sp>
      <p:sp>
        <p:nvSpPr>
          <p:cNvPr id="6" name="Espace réservé du pied de page 5"/>
          <p:cNvSpPr>
            <a:spLocks noGrp="1"/>
          </p:cNvSpPr>
          <p:nvPr>
            <p:ph type="ftr" sz="quarter" idx="11"/>
          </p:nvPr>
        </p:nvSpPr>
        <p:spPr>
          <a:xfrm>
            <a:off x="5148064" y="6237312"/>
            <a:ext cx="3502152" cy="365125"/>
          </a:xfrm>
        </p:spPr>
        <p:txBody>
          <a:bodyPr/>
          <a:lstStyle/>
          <a:p>
            <a:r>
              <a:rPr lang="fr-BE" dirty="0" smtClean="0"/>
              <a:t>EI, tolérance et pharmacodépendance</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18</a:t>
            </a:fld>
            <a:endParaRPr lang="fr-BE"/>
          </a:p>
        </p:txBody>
      </p:sp>
    </p:spTree>
    <p:extLst>
      <p:ext uri="{BB962C8B-B14F-4D97-AF65-F5344CB8AC3E}">
        <p14:creationId xmlns:p14="http://schemas.microsoft.com/office/powerpoint/2010/main" val="1265579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404664"/>
            <a:ext cx="7024744" cy="720080"/>
          </a:xfrm>
        </p:spPr>
        <p:txBody>
          <a:bodyPr>
            <a:normAutofit/>
          </a:bodyPr>
          <a:lstStyle/>
          <a:p>
            <a:pPr algn="ctr"/>
            <a:r>
              <a:rPr lang="fr-FR" dirty="0" smtClean="0">
                <a:solidFill>
                  <a:schemeClr val="bg2">
                    <a:lumMod val="50000"/>
                  </a:schemeClr>
                </a:solidFill>
              </a:rPr>
              <a:t>EFFET PLACEBO</a:t>
            </a:r>
            <a:endParaRPr lang="fr-FR" dirty="0">
              <a:solidFill>
                <a:schemeClr val="bg2">
                  <a:lumMod val="50000"/>
                </a:schemeClr>
              </a:solidFill>
            </a:endParaRPr>
          </a:p>
        </p:txBody>
      </p:sp>
      <p:sp>
        <p:nvSpPr>
          <p:cNvPr id="3" name="Espace réservé du contenu 2"/>
          <p:cNvSpPr>
            <a:spLocks noGrp="1"/>
          </p:cNvSpPr>
          <p:nvPr>
            <p:ph idx="1"/>
          </p:nvPr>
        </p:nvSpPr>
        <p:spPr>
          <a:xfrm>
            <a:off x="395536" y="908720"/>
            <a:ext cx="8424936" cy="5184576"/>
          </a:xfrm>
        </p:spPr>
        <p:txBody>
          <a:bodyPr>
            <a:normAutofit/>
          </a:bodyPr>
          <a:lstStyle/>
          <a:p>
            <a:pPr>
              <a:lnSpc>
                <a:spcPct val="200000"/>
              </a:lnSpc>
            </a:pPr>
            <a:r>
              <a:rPr lang="fr-FR" dirty="0" smtClean="0"/>
              <a:t>Médicament placebo : </a:t>
            </a:r>
          </a:p>
          <a:p>
            <a:pPr marL="822960" lvl="1" indent="-457200">
              <a:lnSpc>
                <a:spcPct val="200000"/>
              </a:lnSpc>
              <a:buFont typeface="+mj-lt"/>
              <a:buAutoNum type="arabicPeriod"/>
            </a:pPr>
            <a:r>
              <a:rPr lang="fr-FR" dirty="0" smtClean="0"/>
              <a:t>Le placebo outil</a:t>
            </a:r>
          </a:p>
          <a:p>
            <a:pPr marL="1097280" lvl="2" indent="-457200">
              <a:lnSpc>
                <a:spcPct val="200000"/>
              </a:lnSpc>
              <a:buFont typeface="Wingdings" pitchFamily="2" charset="2"/>
              <a:buChar char="§"/>
            </a:pPr>
            <a:r>
              <a:rPr lang="fr-FR" dirty="0" smtClean="0"/>
              <a:t>Produit comparateur dans les essais cliniques</a:t>
            </a:r>
          </a:p>
          <a:p>
            <a:pPr marL="822960" lvl="1" indent="-457200">
              <a:lnSpc>
                <a:spcPct val="200000"/>
              </a:lnSpc>
              <a:buFont typeface="+mj-lt"/>
              <a:buAutoNum type="arabicPeriod"/>
            </a:pPr>
            <a:r>
              <a:rPr lang="fr-FR" dirty="0" smtClean="0"/>
              <a:t>Le placebo médicament</a:t>
            </a:r>
          </a:p>
          <a:p>
            <a:pPr marL="1097280" lvl="2" indent="-457200">
              <a:lnSpc>
                <a:spcPct val="200000"/>
              </a:lnSpc>
              <a:buFont typeface="Wingdings" pitchFamily="2" charset="2"/>
              <a:buChar char="§"/>
            </a:pPr>
            <a:r>
              <a:rPr lang="fr-FR" dirty="0" smtClean="0"/>
              <a:t>Prescrit avec une intention thérapeutique</a:t>
            </a:r>
          </a:p>
          <a:p>
            <a:pPr marL="1097280" lvl="2" indent="-457200">
              <a:lnSpc>
                <a:spcPct val="200000"/>
              </a:lnSpc>
              <a:buFont typeface="Wingdings" pitchFamily="2" charset="2"/>
              <a:buChar char="§"/>
            </a:pPr>
            <a:r>
              <a:rPr lang="fr-FR" dirty="0" smtClean="0"/>
              <a:t>Placebo pur : lactose ou sérum </a:t>
            </a:r>
            <a:r>
              <a:rPr lang="fr-FR" dirty="0" err="1" smtClean="0"/>
              <a:t>phy</a:t>
            </a:r>
            <a:endParaRPr lang="fr-FR" dirty="0" smtClean="0"/>
          </a:p>
          <a:p>
            <a:pPr marL="1097280" lvl="2" indent="-457200">
              <a:lnSpc>
                <a:spcPct val="200000"/>
              </a:lnSpc>
              <a:buFont typeface="Wingdings" pitchFamily="2" charset="2"/>
              <a:buChar char="§"/>
            </a:pPr>
            <a:r>
              <a:rPr lang="fr-FR" dirty="0" smtClean="0"/>
              <a:t>Placebo impur : nombreux médicaments (35 à 40% des prescriptions) dont l’activité n’est pas bien établie (homéopathie, anti </a:t>
            </a:r>
            <a:r>
              <a:rPr lang="fr-FR" dirty="0" err="1" smtClean="0"/>
              <a:t>asthéniants</a:t>
            </a:r>
            <a:r>
              <a:rPr lang="fr-FR" dirty="0" smtClean="0"/>
              <a:t>, </a:t>
            </a:r>
            <a:r>
              <a:rPr lang="fr-FR" dirty="0" err="1" smtClean="0"/>
              <a:t>veinotoniques</a:t>
            </a:r>
            <a:r>
              <a:rPr lang="fr-FR" dirty="0" smtClean="0"/>
              <a:t>…)</a:t>
            </a:r>
          </a:p>
        </p:txBody>
      </p:sp>
      <p:sp>
        <p:nvSpPr>
          <p:cNvPr id="6" name="Espace réservé du pied de page 5"/>
          <p:cNvSpPr>
            <a:spLocks noGrp="1"/>
          </p:cNvSpPr>
          <p:nvPr>
            <p:ph type="ftr" sz="quarter" idx="11"/>
          </p:nvPr>
        </p:nvSpPr>
        <p:spPr>
          <a:xfrm>
            <a:off x="5148064" y="6237312"/>
            <a:ext cx="3502152" cy="365125"/>
          </a:xfrm>
        </p:spPr>
        <p:txBody>
          <a:bodyPr/>
          <a:lstStyle/>
          <a:p>
            <a:r>
              <a:rPr lang="fr-BE" smtClean="0"/>
              <a:t>EI, tolérance et pharmacodépendance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19</a:t>
            </a:fld>
            <a:endParaRPr lang="fr-BE"/>
          </a:p>
        </p:txBody>
      </p:sp>
    </p:spTree>
    <p:extLst>
      <p:ext uri="{BB962C8B-B14F-4D97-AF65-F5344CB8AC3E}">
        <p14:creationId xmlns:p14="http://schemas.microsoft.com/office/powerpoint/2010/main" val="1863230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764704"/>
            <a:ext cx="7024744" cy="720080"/>
          </a:xfrm>
        </p:spPr>
        <p:txBody>
          <a:bodyPr>
            <a:normAutofit/>
          </a:bodyPr>
          <a:lstStyle/>
          <a:p>
            <a:pPr algn="ctr"/>
            <a:r>
              <a:rPr lang="fr-FR" dirty="0" smtClean="0"/>
              <a:t>IATROGENIE MEDICAMENTEUSE</a:t>
            </a:r>
            <a:endParaRPr lang="fr-FR" dirty="0"/>
          </a:p>
        </p:txBody>
      </p:sp>
      <p:sp>
        <p:nvSpPr>
          <p:cNvPr id="3" name="Espace réservé du contenu 2"/>
          <p:cNvSpPr>
            <a:spLocks noGrp="1"/>
          </p:cNvSpPr>
          <p:nvPr>
            <p:ph idx="1"/>
          </p:nvPr>
        </p:nvSpPr>
        <p:spPr>
          <a:xfrm>
            <a:off x="539552" y="1556792"/>
            <a:ext cx="8064896" cy="5040560"/>
          </a:xfrm>
        </p:spPr>
        <p:txBody>
          <a:bodyPr>
            <a:normAutofit/>
          </a:bodyPr>
          <a:lstStyle/>
          <a:p>
            <a:pPr>
              <a:lnSpc>
                <a:spcPct val="150000"/>
              </a:lnSpc>
            </a:pPr>
            <a:r>
              <a:rPr lang="fr-FR" sz="2000" dirty="0" smtClean="0">
                <a:solidFill>
                  <a:srgbClr val="002060"/>
                </a:solidFill>
              </a:rPr>
              <a:t>Définition</a:t>
            </a:r>
            <a:r>
              <a:rPr lang="fr-FR" sz="2000" dirty="0" smtClean="0"/>
              <a:t> </a:t>
            </a:r>
          </a:p>
          <a:p>
            <a:pPr lvl="1">
              <a:lnSpc>
                <a:spcPct val="150000"/>
              </a:lnSpc>
            </a:pPr>
            <a:r>
              <a:rPr lang="fr-FR" sz="1800" dirty="0" smtClean="0"/>
              <a:t>Le terme iatrogénie provient du grec :</a:t>
            </a:r>
          </a:p>
          <a:p>
            <a:pPr lvl="2">
              <a:lnSpc>
                <a:spcPct val="150000"/>
              </a:lnSpc>
            </a:pPr>
            <a:r>
              <a:rPr lang="fr-FR" sz="1800" dirty="0" err="1" smtClean="0"/>
              <a:t>Iatros</a:t>
            </a:r>
            <a:r>
              <a:rPr lang="fr-FR" sz="1800" dirty="0" smtClean="0"/>
              <a:t> = médecin </a:t>
            </a:r>
          </a:p>
          <a:p>
            <a:pPr lvl="2">
              <a:lnSpc>
                <a:spcPct val="150000"/>
              </a:lnSpc>
            </a:pPr>
            <a:r>
              <a:rPr lang="fr-FR" sz="1800" dirty="0" err="1" smtClean="0"/>
              <a:t>Génos</a:t>
            </a:r>
            <a:r>
              <a:rPr lang="fr-FR" sz="1800" dirty="0" smtClean="0"/>
              <a:t> = origine, causes</a:t>
            </a:r>
          </a:p>
          <a:p>
            <a:pPr lvl="1">
              <a:lnSpc>
                <a:spcPct val="150000"/>
              </a:lnSpc>
            </a:pPr>
            <a:r>
              <a:rPr lang="fr-FR" sz="1800" dirty="0"/>
              <a:t> </a:t>
            </a:r>
            <a:r>
              <a:rPr lang="fr-FR" sz="1800" dirty="0" smtClean="0"/>
              <a:t>L’iatrogénie médicamenteuse correspond à la pathologie ou toutes manifestations cliniques indésirables pour le patient induite par l’administration d’un ou plusieurs médicaments 		</a:t>
            </a:r>
          </a:p>
        </p:txBody>
      </p:sp>
      <p:sp>
        <p:nvSpPr>
          <p:cNvPr id="8" name="Espace réservé du pied de page 7"/>
          <p:cNvSpPr>
            <a:spLocks noGrp="1"/>
          </p:cNvSpPr>
          <p:nvPr>
            <p:ph type="ftr" sz="quarter" idx="11"/>
          </p:nvPr>
        </p:nvSpPr>
        <p:spPr>
          <a:xfrm>
            <a:off x="5148064" y="6093296"/>
            <a:ext cx="3502152" cy="365125"/>
          </a:xfrm>
        </p:spPr>
        <p:txBody>
          <a:bodyPr/>
          <a:lstStyle/>
          <a:p>
            <a:r>
              <a:rPr lang="fr-BE" dirty="0" smtClean="0"/>
              <a:t>EI, tolérance et pharmacodépendance</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2</a:t>
            </a:fld>
            <a:endParaRPr lang="fr-BE"/>
          </a:p>
        </p:txBody>
      </p:sp>
      <p:sp>
        <p:nvSpPr>
          <p:cNvPr id="4" name="Accolade fermante 3"/>
          <p:cNvSpPr/>
          <p:nvPr/>
        </p:nvSpPr>
        <p:spPr>
          <a:xfrm>
            <a:off x="4354508" y="2564904"/>
            <a:ext cx="288032" cy="8640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ZoneTexte 5"/>
          <p:cNvSpPr txBox="1"/>
          <p:nvPr/>
        </p:nvSpPr>
        <p:spPr>
          <a:xfrm>
            <a:off x="4642540" y="2636912"/>
            <a:ext cx="3817892" cy="416524"/>
          </a:xfrm>
          <a:prstGeom prst="rect">
            <a:avLst/>
          </a:prstGeom>
          <a:noFill/>
        </p:spPr>
        <p:txBody>
          <a:bodyPr wrap="square" rtlCol="0">
            <a:spAutoFit/>
          </a:bodyPr>
          <a:lstStyle/>
          <a:p>
            <a:pPr marL="685800" lvl="2">
              <a:lnSpc>
                <a:spcPct val="150000"/>
              </a:lnSpc>
              <a:spcBef>
                <a:spcPct val="20000"/>
              </a:spcBef>
              <a:buClr>
                <a:srgbClr val="94C600"/>
              </a:buClr>
              <a:buSzPct val="76000"/>
            </a:pPr>
            <a:r>
              <a:rPr lang="fr-FR" sz="1600" dirty="0" smtClean="0">
                <a:solidFill>
                  <a:srgbClr val="3E3D2D"/>
                </a:solidFill>
              </a:rPr>
              <a:t>Provoqué </a:t>
            </a:r>
            <a:r>
              <a:rPr lang="fr-FR" sz="1600" dirty="0">
                <a:solidFill>
                  <a:srgbClr val="3E3D2D"/>
                </a:solidFill>
              </a:rPr>
              <a:t>par le médecin</a:t>
            </a:r>
          </a:p>
        </p:txBody>
      </p:sp>
    </p:spTree>
    <p:extLst>
      <p:ext uri="{BB962C8B-B14F-4D97-AF65-F5344CB8AC3E}">
        <p14:creationId xmlns:p14="http://schemas.microsoft.com/office/powerpoint/2010/main" val="1256781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620688"/>
            <a:ext cx="7024744" cy="720080"/>
          </a:xfrm>
        </p:spPr>
        <p:txBody>
          <a:bodyPr>
            <a:normAutofit/>
          </a:bodyPr>
          <a:lstStyle/>
          <a:p>
            <a:pPr algn="ctr"/>
            <a:r>
              <a:rPr lang="fr-FR" dirty="0" smtClean="0">
                <a:solidFill>
                  <a:schemeClr val="bg2">
                    <a:lumMod val="50000"/>
                  </a:schemeClr>
                </a:solidFill>
              </a:rPr>
              <a:t>EFFET NOCEBO</a:t>
            </a:r>
            <a:endParaRPr lang="fr-FR" dirty="0">
              <a:solidFill>
                <a:schemeClr val="bg2">
                  <a:lumMod val="50000"/>
                </a:schemeClr>
              </a:solidFill>
            </a:endParaRPr>
          </a:p>
        </p:txBody>
      </p:sp>
      <p:sp>
        <p:nvSpPr>
          <p:cNvPr id="3" name="Espace réservé du contenu 2"/>
          <p:cNvSpPr>
            <a:spLocks noGrp="1"/>
          </p:cNvSpPr>
          <p:nvPr>
            <p:ph idx="1"/>
          </p:nvPr>
        </p:nvSpPr>
        <p:spPr>
          <a:xfrm>
            <a:off x="683568" y="1484784"/>
            <a:ext cx="7848872" cy="4680520"/>
          </a:xfrm>
        </p:spPr>
        <p:txBody>
          <a:bodyPr>
            <a:normAutofit/>
          </a:bodyPr>
          <a:lstStyle/>
          <a:p>
            <a:pPr>
              <a:lnSpc>
                <a:spcPct val="200000"/>
              </a:lnSpc>
            </a:pPr>
            <a:r>
              <a:rPr lang="fr-FR" sz="2000" dirty="0" smtClean="0"/>
              <a:t>Définition : </a:t>
            </a:r>
          </a:p>
          <a:p>
            <a:pPr lvl="1">
              <a:lnSpc>
                <a:spcPct val="200000"/>
              </a:lnSpc>
              <a:buFont typeface="Wingdings" pitchFamily="2" charset="2"/>
              <a:buChar char="Ø"/>
            </a:pPr>
            <a:r>
              <a:rPr lang="fr-FR" sz="2000" dirty="0" err="1" smtClean="0"/>
              <a:t>Nocebo</a:t>
            </a:r>
            <a:r>
              <a:rPr lang="fr-FR" sz="2000" dirty="0" smtClean="0"/>
              <a:t> est le futur du verbe « déplaire » en latin </a:t>
            </a:r>
            <a:r>
              <a:rPr lang="fr-FR" sz="2000" dirty="0" err="1" smtClean="0"/>
              <a:t>Nocere</a:t>
            </a:r>
            <a:endParaRPr lang="fr-FR" sz="2000" dirty="0" smtClean="0"/>
          </a:p>
          <a:p>
            <a:pPr lvl="1">
              <a:lnSpc>
                <a:spcPct val="200000"/>
              </a:lnSpc>
              <a:buFont typeface="Wingdings" pitchFamily="2" charset="2"/>
              <a:buChar char="Ø"/>
            </a:pPr>
            <a:r>
              <a:rPr lang="fr-FR" sz="2000" dirty="0" smtClean="0"/>
              <a:t>EI induit par la prise de placebo</a:t>
            </a:r>
          </a:p>
          <a:p>
            <a:pPr lvl="1">
              <a:lnSpc>
                <a:spcPct val="200000"/>
              </a:lnSpc>
              <a:buFont typeface="Wingdings" pitchFamily="2" charset="2"/>
              <a:buChar char="Ø"/>
            </a:pPr>
            <a:r>
              <a:rPr lang="fr-FR" sz="2000" dirty="0"/>
              <a:t> </a:t>
            </a:r>
            <a:r>
              <a:rPr lang="fr-FR" sz="2000" dirty="0" smtClean="0"/>
              <a:t>Administration de placebo à des volontaires sains ; 20% d’effets secondaires (céphalées, nausées, prurit…)</a:t>
            </a:r>
            <a:endParaRPr lang="fr-FR" sz="2000" dirty="0"/>
          </a:p>
        </p:txBody>
      </p:sp>
      <p:sp>
        <p:nvSpPr>
          <p:cNvPr id="6" name="Espace réservé du pied de page 5"/>
          <p:cNvSpPr>
            <a:spLocks noGrp="1"/>
          </p:cNvSpPr>
          <p:nvPr>
            <p:ph type="ftr" sz="quarter" idx="11"/>
          </p:nvPr>
        </p:nvSpPr>
        <p:spPr/>
        <p:txBody>
          <a:bodyPr/>
          <a:lstStyle/>
          <a:p>
            <a:r>
              <a:rPr lang="fr-BE" smtClean="0"/>
              <a:t>EI, tolérance et pharmacodépendance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20</a:t>
            </a:fld>
            <a:endParaRPr lang="fr-BE"/>
          </a:p>
        </p:txBody>
      </p:sp>
    </p:spTree>
    <p:extLst>
      <p:ext uri="{BB962C8B-B14F-4D97-AF65-F5344CB8AC3E}">
        <p14:creationId xmlns:p14="http://schemas.microsoft.com/office/powerpoint/2010/main" val="42346015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404664"/>
            <a:ext cx="7024744" cy="720080"/>
          </a:xfrm>
        </p:spPr>
        <p:txBody>
          <a:bodyPr>
            <a:normAutofit/>
          </a:bodyPr>
          <a:lstStyle/>
          <a:p>
            <a:pPr algn="ctr"/>
            <a:r>
              <a:rPr lang="fr-FR" dirty="0" smtClean="0">
                <a:solidFill>
                  <a:schemeClr val="bg2">
                    <a:lumMod val="50000"/>
                  </a:schemeClr>
                </a:solidFill>
              </a:rPr>
              <a:t>EI LIES AU PLACEBO</a:t>
            </a:r>
            <a:endParaRPr lang="fr-FR" dirty="0">
              <a:solidFill>
                <a:schemeClr val="bg2">
                  <a:lumMod val="50000"/>
                </a:schemeClr>
              </a:solidFill>
            </a:endParaRPr>
          </a:p>
        </p:txBody>
      </p:sp>
      <p:sp>
        <p:nvSpPr>
          <p:cNvPr id="3" name="Espace réservé du contenu 2"/>
          <p:cNvSpPr>
            <a:spLocks noGrp="1"/>
          </p:cNvSpPr>
          <p:nvPr>
            <p:ph idx="1"/>
          </p:nvPr>
        </p:nvSpPr>
        <p:spPr>
          <a:xfrm>
            <a:off x="683568" y="1196752"/>
            <a:ext cx="7848872" cy="4824536"/>
          </a:xfrm>
        </p:spPr>
        <p:txBody>
          <a:bodyPr>
            <a:normAutofit/>
          </a:bodyPr>
          <a:lstStyle/>
          <a:p>
            <a:pPr>
              <a:lnSpc>
                <a:spcPct val="200000"/>
              </a:lnSpc>
            </a:pPr>
            <a:r>
              <a:rPr lang="fr-FR" dirty="0" smtClean="0"/>
              <a:t>Les plus fréquents sont : </a:t>
            </a:r>
          </a:p>
          <a:p>
            <a:pPr lvl="1">
              <a:lnSpc>
                <a:spcPct val="200000"/>
              </a:lnSpc>
              <a:buFont typeface="Wingdings" pitchFamily="2" charset="2"/>
              <a:buChar char="Ø"/>
            </a:pPr>
            <a:r>
              <a:rPr lang="fr-FR" dirty="0" smtClean="0"/>
              <a:t>Somnolence				30%</a:t>
            </a:r>
          </a:p>
          <a:p>
            <a:pPr lvl="1">
              <a:lnSpc>
                <a:spcPct val="200000"/>
              </a:lnSpc>
              <a:buFont typeface="Wingdings" pitchFamily="2" charset="2"/>
              <a:buChar char="Ø"/>
            </a:pPr>
            <a:r>
              <a:rPr lang="fr-FR" dirty="0" smtClean="0"/>
              <a:t>Céphalées				</a:t>
            </a:r>
            <a:r>
              <a:rPr lang="fr-FR" dirty="0" smtClean="0"/>
              <a:t>42</a:t>
            </a:r>
            <a:r>
              <a:rPr lang="fr-FR" dirty="0" smtClean="0"/>
              <a:t>%</a:t>
            </a:r>
          </a:p>
          <a:p>
            <a:pPr lvl="1">
              <a:lnSpc>
                <a:spcPct val="200000"/>
              </a:lnSpc>
              <a:buFont typeface="Wingdings" pitchFamily="2" charset="2"/>
              <a:buChar char="Ø"/>
            </a:pPr>
            <a:r>
              <a:rPr lang="fr-FR" dirty="0" smtClean="0"/>
              <a:t>Nausées				</a:t>
            </a:r>
            <a:r>
              <a:rPr lang="fr-FR" dirty="0" smtClean="0"/>
              <a:t>8</a:t>
            </a:r>
            <a:r>
              <a:rPr lang="fr-FR" dirty="0" smtClean="0"/>
              <a:t>%</a:t>
            </a:r>
          </a:p>
          <a:p>
            <a:pPr lvl="1">
              <a:lnSpc>
                <a:spcPct val="200000"/>
              </a:lnSpc>
              <a:buFont typeface="Wingdings" pitchFamily="2" charset="2"/>
              <a:buChar char="Ø"/>
            </a:pPr>
            <a:r>
              <a:rPr lang="fr-FR" dirty="0" smtClean="0"/>
              <a:t>Vertiges					15%</a:t>
            </a:r>
          </a:p>
          <a:p>
            <a:pPr lvl="1">
              <a:lnSpc>
                <a:spcPct val="200000"/>
              </a:lnSpc>
              <a:buFont typeface="Wingdings" pitchFamily="2" charset="2"/>
              <a:buChar char="Ø"/>
            </a:pPr>
            <a:r>
              <a:rPr lang="fr-FR" dirty="0" smtClean="0"/>
              <a:t>Sécheresse buccale			3%</a:t>
            </a:r>
          </a:p>
          <a:p>
            <a:pPr lvl="1">
              <a:lnSpc>
                <a:spcPct val="200000"/>
              </a:lnSpc>
              <a:buFont typeface="Wingdings" pitchFamily="2" charset="2"/>
              <a:buChar char="Ø"/>
            </a:pPr>
            <a:r>
              <a:rPr lang="fr-FR" dirty="0" smtClean="0"/>
              <a:t>Insomnie				</a:t>
            </a:r>
            <a:r>
              <a:rPr lang="fr-FR" dirty="0" smtClean="0"/>
              <a:t>6</a:t>
            </a:r>
            <a:r>
              <a:rPr lang="fr-FR" dirty="0" smtClean="0"/>
              <a:t>%</a:t>
            </a:r>
          </a:p>
          <a:p>
            <a:pPr lvl="1">
              <a:lnSpc>
                <a:spcPct val="200000"/>
              </a:lnSpc>
              <a:buFont typeface="Wingdings" pitchFamily="2" charset="2"/>
              <a:buChar char="Ø"/>
            </a:pPr>
            <a:r>
              <a:rPr lang="fr-FR" dirty="0" smtClean="0"/>
              <a:t>Eruption					2%</a:t>
            </a:r>
          </a:p>
          <a:p>
            <a:pPr lvl="1">
              <a:lnSpc>
                <a:spcPct val="200000"/>
              </a:lnSpc>
              <a:buFont typeface="Wingdings" pitchFamily="2" charset="2"/>
              <a:buChar char="Ø"/>
            </a:pPr>
            <a:r>
              <a:rPr lang="fr-FR" dirty="0" smtClean="0"/>
              <a:t>Divers </a:t>
            </a:r>
            <a:endParaRPr lang="fr-FR" dirty="0"/>
          </a:p>
        </p:txBody>
      </p:sp>
      <p:sp>
        <p:nvSpPr>
          <p:cNvPr id="6" name="Espace réservé du pied de page 5"/>
          <p:cNvSpPr>
            <a:spLocks noGrp="1"/>
          </p:cNvSpPr>
          <p:nvPr>
            <p:ph type="ftr" sz="quarter" idx="11"/>
          </p:nvPr>
        </p:nvSpPr>
        <p:spPr/>
        <p:txBody>
          <a:bodyPr/>
          <a:lstStyle/>
          <a:p>
            <a:r>
              <a:rPr lang="fr-BE" smtClean="0"/>
              <a:t>EI, tolérance et pharmacodépendance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21</a:t>
            </a:fld>
            <a:endParaRPr lang="fr-BE"/>
          </a:p>
        </p:txBody>
      </p:sp>
    </p:spTree>
    <p:extLst>
      <p:ext uri="{BB962C8B-B14F-4D97-AF65-F5344CB8AC3E}">
        <p14:creationId xmlns:p14="http://schemas.microsoft.com/office/powerpoint/2010/main" val="4155955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548680"/>
            <a:ext cx="7024744" cy="720080"/>
          </a:xfrm>
        </p:spPr>
        <p:txBody>
          <a:bodyPr>
            <a:normAutofit/>
          </a:bodyPr>
          <a:lstStyle/>
          <a:p>
            <a:pPr algn="ctr"/>
            <a:r>
              <a:rPr lang="fr-FR" dirty="0" smtClean="0">
                <a:solidFill>
                  <a:schemeClr val="bg2">
                    <a:lumMod val="50000"/>
                  </a:schemeClr>
                </a:solidFill>
              </a:rPr>
              <a:t>EFFET PLACEBO</a:t>
            </a:r>
            <a:endParaRPr lang="fr-FR" dirty="0">
              <a:solidFill>
                <a:schemeClr val="bg2">
                  <a:lumMod val="50000"/>
                </a:schemeClr>
              </a:solidFill>
            </a:endParaRPr>
          </a:p>
        </p:txBody>
      </p:sp>
      <p:sp>
        <p:nvSpPr>
          <p:cNvPr id="3" name="Espace réservé du contenu 2"/>
          <p:cNvSpPr>
            <a:spLocks noGrp="1"/>
          </p:cNvSpPr>
          <p:nvPr>
            <p:ph idx="1"/>
          </p:nvPr>
        </p:nvSpPr>
        <p:spPr>
          <a:xfrm>
            <a:off x="683568" y="1052736"/>
            <a:ext cx="7848872" cy="4680520"/>
          </a:xfrm>
        </p:spPr>
        <p:txBody>
          <a:bodyPr>
            <a:normAutofit/>
          </a:bodyPr>
          <a:lstStyle/>
          <a:p>
            <a:pPr>
              <a:lnSpc>
                <a:spcPct val="200000"/>
              </a:lnSpc>
            </a:pPr>
            <a:r>
              <a:rPr lang="fr-FR" sz="2600" b="1" dirty="0" smtClean="0">
                <a:solidFill>
                  <a:srgbClr val="003366"/>
                </a:solidFill>
              </a:rPr>
              <a:t>Conclusion : </a:t>
            </a:r>
          </a:p>
          <a:p>
            <a:pPr lvl="1">
              <a:lnSpc>
                <a:spcPct val="200000"/>
              </a:lnSpc>
              <a:buFont typeface="Wingdings" pitchFamily="2" charset="2"/>
              <a:buChar char="Ø"/>
            </a:pPr>
            <a:r>
              <a:rPr lang="fr-FR" dirty="0" smtClean="0"/>
              <a:t>L’effet placebo peut être prolongé</a:t>
            </a:r>
          </a:p>
          <a:p>
            <a:pPr lvl="1">
              <a:lnSpc>
                <a:spcPct val="200000"/>
              </a:lnSpc>
              <a:buFont typeface="Wingdings" pitchFamily="2" charset="2"/>
              <a:buChar char="Ø"/>
            </a:pPr>
            <a:r>
              <a:rPr lang="fr-FR" dirty="0" smtClean="0"/>
              <a:t>Le placebo peut engendrer des EI (</a:t>
            </a:r>
            <a:r>
              <a:rPr lang="fr-FR" dirty="0" err="1" smtClean="0"/>
              <a:t>Nocebo</a:t>
            </a:r>
            <a:r>
              <a:rPr lang="fr-FR" dirty="0" smtClean="0"/>
              <a:t>)</a:t>
            </a:r>
          </a:p>
          <a:p>
            <a:pPr lvl="1">
              <a:lnSpc>
                <a:spcPct val="200000"/>
              </a:lnSpc>
              <a:buFont typeface="Wingdings" pitchFamily="2" charset="2"/>
              <a:buChar char="Ø"/>
            </a:pPr>
            <a:r>
              <a:rPr lang="fr-FR" dirty="0" smtClean="0"/>
              <a:t>Cas de dépendance, de toxicomanie au placebo et des signes de sevrage</a:t>
            </a:r>
          </a:p>
          <a:p>
            <a:pPr lvl="1">
              <a:lnSpc>
                <a:spcPct val="200000"/>
              </a:lnSpc>
              <a:buFont typeface="Wingdings" pitchFamily="2" charset="2"/>
              <a:buChar char="Ø"/>
            </a:pPr>
            <a:r>
              <a:rPr lang="fr-FR" dirty="0" smtClean="0"/>
              <a:t>Tout individu peut être, à un moment donné, être placebo-sensible</a:t>
            </a:r>
          </a:p>
          <a:p>
            <a:pPr lvl="1">
              <a:lnSpc>
                <a:spcPct val="200000"/>
              </a:lnSpc>
              <a:buFont typeface="Wingdings" pitchFamily="2" charset="2"/>
              <a:buChar char="Ø"/>
            </a:pPr>
            <a:r>
              <a:rPr lang="fr-FR" dirty="0" smtClean="0"/>
              <a:t>Un effet placebo peut être relayé par des mécanismes biologiques (cholestérol, glucose, TA…)</a:t>
            </a:r>
            <a:endParaRPr lang="fr-FR" dirty="0"/>
          </a:p>
        </p:txBody>
      </p:sp>
      <p:sp>
        <p:nvSpPr>
          <p:cNvPr id="6" name="Espace réservé du pied de page 5"/>
          <p:cNvSpPr>
            <a:spLocks noGrp="1"/>
          </p:cNvSpPr>
          <p:nvPr>
            <p:ph type="ftr" sz="quarter" idx="11"/>
          </p:nvPr>
        </p:nvSpPr>
        <p:spPr/>
        <p:txBody>
          <a:bodyPr/>
          <a:lstStyle/>
          <a:p>
            <a:r>
              <a:rPr lang="fr-BE" smtClean="0"/>
              <a:t>EI, tolérance et pharmacodépendance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22</a:t>
            </a:fld>
            <a:endParaRPr lang="fr-BE"/>
          </a:p>
        </p:txBody>
      </p:sp>
    </p:spTree>
    <p:extLst>
      <p:ext uri="{BB962C8B-B14F-4D97-AF65-F5344CB8AC3E}">
        <p14:creationId xmlns:p14="http://schemas.microsoft.com/office/powerpoint/2010/main" val="3845981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692696"/>
            <a:ext cx="8208912" cy="792088"/>
          </a:xfrm>
        </p:spPr>
        <p:txBody>
          <a:bodyPr>
            <a:normAutofit/>
          </a:bodyPr>
          <a:lstStyle/>
          <a:p>
            <a:pPr algn="ctr"/>
            <a:r>
              <a:rPr lang="fr-FR" sz="3200" dirty="0" smtClean="0"/>
              <a:t>EFFET INDÉSIRABLE D’UN MÉDICAMENT (EFI)</a:t>
            </a:r>
            <a:endParaRPr lang="fr-FR" sz="3200" dirty="0"/>
          </a:p>
        </p:txBody>
      </p:sp>
      <p:sp>
        <p:nvSpPr>
          <p:cNvPr id="3" name="Espace réservé du contenu 2"/>
          <p:cNvSpPr>
            <a:spLocks noGrp="1"/>
          </p:cNvSpPr>
          <p:nvPr>
            <p:ph idx="1"/>
          </p:nvPr>
        </p:nvSpPr>
        <p:spPr>
          <a:xfrm>
            <a:off x="539552" y="1556792"/>
            <a:ext cx="8136904" cy="4896544"/>
          </a:xfrm>
        </p:spPr>
        <p:txBody>
          <a:bodyPr>
            <a:normAutofit/>
          </a:bodyPr>
          <a:lstStyle/>
          <a:p>
            <a:pPr>
              <a:lnSpc>
                <a:spcPct val="150000"/>
              </a:lnSpc>
            </a:pPr>
            <a:r>
              <a:rPr lang="fr-FR" sz="2000" dirty="0" smtClean="0">
                <a:solidFill>
                  <a:srgbClr val="002060"/>
                </a:solidFill>
              </a:rPr>
              <a:t>Définition</a:t>
            </a:r>
          </a:p>
          <a:p>
            <a:pPr lvl="1">
              <a:lnSpc>
                <a:spcPct val="200000"/>
              </a:lnSpc>
            </a:pPr>
            <a:r>
              <a:rPr lang="fr-FR" sz="2000" dirty="0"/>
              <a:t> </a:t>
            </a:r>
            <a:r>
              <a:rPr lang="fr-FR" sz="2000" dirty="0" smtClean="0"/>
              <a:t>Selon l’OMS et à la CEE : L’EI est une réaction nocive et non voulue à un médicament, se produisant aux posologies normalement utilisées chez l’homme pour la prophylaxie, le diagnostic ou le traitement d’une maladie ou pour la restauration, la correction ou la modification d’une fonction physiologique.</a:t>
            </a:r>
          </a:p>
        </p:txBody>
      </p:sp>
      <p:sp>
        <p:nvSpPr>
          <p:cNvPr id="6" name="Espace réservé du pied de page 5"/>
          <p:cNvSpPr>
            <a:spLocks noGrp="1"/>
          </p:cNvSpPr>
          <p:nvPr>
            <p:ph type="ftr" sz="quarter" idx="11"/>
          </p:nvPr>
        </p:nvSpPr>
        <p:spPr>
          <a:xfrm>
            <a:off x="5148064" y="6165304"/>
            <a:ext cx="3502152" cy="365125"/>
          </a:xfrm>
        </p:spPr>
        <p:txBody>
          <a:bodyPr/>
          <a:lstStyle/>
          <a:p>
            <a:r>
              <a:rPr lang="fr-BE" dirty="0" smtClean="0"/>
              <a:t>EI, tolérance et pharmacodépendance</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3</a:t>
            </a:fld>
            <a:endParaRPr lang="fr-BE"/>
          </a:p>
        </p:txBody>
      </p:sp>
    </p:spTree>
    <p:extLst>
      <p:ext uri="{BB962C8B-B14F-4D97-AF65-F5344CB8AC3E}">
        <p14:creationId xmlns:p14="http://schemas.microsoft.com/office/powerpoint/2010/main" val="1719608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64704"/>
            <a:ext cx="8208912" cy="792088"/>
          </a:xfrm>
        </p:spPr>
        <p:txBody>
          <a:bodyPr>
            <a:normAutofit/>
          </a:bodyPr>
          <a:lstStyle/>
          <a:p>
            <a:pPr algn="ctr"/>
            <a:r>
              <a:rPr lang="fr-FR" sz="3200" dirty="0" smtClean="0"/>
              <a:t>EFFET INDÉSIRABLE D’UN MÉDICAMENT (EFI)</a:t>
            </a:r>
            <a:endParaRPr lang="fr-FR" sz="3200" dirty="0"/>
          </a:p>
        </p:txBody>
      </p:sp>
      <p:sp>
        <p:nvSpPr>
          <p:cNvPr id="3" name="Espace réservé du contenu 2"/>
          <p:cNvSpPr>
            <a:spLocks noGrp="1"/>
          </p:cNvSpPr>
          <p:nvPr>
            <p:ph idx="1"/>
          </p:nvPr>
        </p:nvSpPr>
        <p:spPr>
          <a:xfrm>
            <a:off x="539552" y="1700808"/>
            <a:ext cx="8136904" cy="4752528"/>
          </a:xfrm>
        </p:spPr>
        <p:txBody>
          <a:bodyPr>
            <a:normAutofit/>
          </a:bodyPr>
          <a:lstStyle/>
          <a:p>
            <a:pPr>
              <a:lnSpc>
                <a:spcPct val="250000"/>
              </a:lnSpc>
            </a:pPr>
            <a:r>
              <a:rPr lang="fr-FR" sz="2000" dirty="0" smtClean="0">
                <a:solidFill>
                  <a:srgbClr val="002060"/>
                </a:solidFill>
              </a:rPr>
              <a:t>Définition</a:t>
            </a:r>
          </a:p>
          <a:p>
            <a:pPr lvl="1">
              <a:lnSpc>
                <a:spcPct val="250000"/>
              </a:lnSpc>
            </a:pPr>
            <a:r>
              <a:rPr lang="fr-FR" sz="2000" dirty="0" smtClean="0"/>
              <a:t>En France, on rajoute : ou résultant d’un mésusage du médicament ou produit</a:t>
            </a:r>
          </a:p>
          <a:p>
            <a:pPr lvl="1">
              <a:lnSpc>
                <a:spcPct val="250000"/>
              </a:lnSpc>
            </a:pPr>
            <a:r>
              <a:rPr lang="fr-FR" sz="2000" dirty="0" smtClean="0"/>
              <a:t>Le terme anglo-saxon : Adverse Drug </a:t>
            </a:r>
            <a:r>
              <a:rPr lang="fr-FR" sz="2000" dirty="0" err="1" smtClean="0"/>
              <a:t>Reaction</a:t>
            </a:r>
            <a:r>
              <a:rPr lang="fr-FR" sz="2000" dirty="0" smtClean="0"/>
              <a:t> </a:t>
            </a:r>
            <a:endParaRPr lang="fr-FR" sz="2000" dirty="0"/>
          </a:p>
        </p:txBody>
      </p:sp>
      <p:sp>
        <p:nvSpPr>
          <p:cNvPr id="6" name="Espace réservé du pied de page 5"/>
          <p:cNvSpPr>
            <a:spLocks noGrp="1"/>
          </p:cNvSpPr>
          <p:nvPr>
            <p:ph type="ftr" sz="quarter" idx="11"/>
          </p:nvPr>
        </p:nvSpPr>
        <p:spPr>
          <a:xfrm>
            <a:off x="5076056" y="6093296"/>
            <a:ext cx="3502152" cy="365125"/>
          </a:xfrm>
        </p:spPr>
        <p:txBody>
          <a:bodyPr/>
          <a:lstStyle/>
          <a:p>
            <a:r>
              <a:rPr lang="fr-BE" smtClean="0"/>
              <a:t>EI, tolérance et pharmacodépendance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4</a:t>
            </a:fld>
            <a:endParaRPr lang="fr-BE"/>
          </a:p>
        </p:txBody>
      </p:sp>
    </p:spTree>
    <p:extLst>
      <p:ext uri="{BB962C8B-B14F-4D97-AF65-F5344CB8AC3E}">
        <p14:creationId xmlns:p14="http://schemas.microsoft.com/office/powerpoint/2010/main" val="1084914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764704"/>
            <a:ext cx="7992888" cy="648072"/>
          </a:xfrm>
        </p:spPr>
        <p:txBody>
          <a:bodyPr>
            <a:normAutofit fontScale="90000"/>
          </a:bodyPr>
          <a:lstStyle/>
          <a:p>
            <a:pPr algn="ctr"/>
            <a:r>
              <a:rPr lang="fr-FR" sz="3200" dirty="0" smtClean="0">
                <a:solidFill>
                  <a:schemeClr val="bg2">
                    <a:lumMod val="50000"/>
                  </a:schemeClr>
                </a:solidFill>
              </a:rPr>
              <a:t>EFFET INDÉSIRABLE D’UN MÉDICAMENT (EFI)</a:t>
            </a:r>
            <a:endParaRPr lang="fr-FR" dirty="0">
              <a:solidFill>
                <a:schemeClr val="bg2">
                  <a:lumMod val="50000"/>
                </a:schemeClr>
              </a:solidFill>
            </a:endParaRPr>
          </a:p>
        </p:txBody>
      </p:sp>
      <p:sp>
        <p:nvSpPr>
          <p:cNvPr id="3" name="Espace réservé du contenu 2"/>
          <p:cNvSpPr>
            <a:spLocks noGrp="1"/>
          </p:cNvSpPr>
          <p:nvPr>
            <p:ph idx="1"/>
          </p:nvPr>
        </p:nvSpPr>
        <p:spPr>
          <a:xfrm>
            <a:off x="539552" y="1556792"/>
            <a:ext cx="8064896" cy="4896544"/>
          </a:xfrm>
        </p:spPr>
        <p:txBody>
          <a:bodyPr>
            <a:normAutofit/>
          </a:bodyPr>
          <a:lstStyle/>
          <a:p>
            <a:pPr>
              <a:lnSpc>
                <a:spcPct val="200000"/>
              </a:lnSpc>
            </a:pPr>
            <a:r>
              <a:rPr lang="fr-FR" sz="2400" dirty="0" smtClean="0"/>
              <a:t>Les EI des médicaments relèvent de la pharmacovigilance</a:t>
            </a:r>
          </a:p>
          <a:p>
            <a:pPr lvl="1">
              <a:lnSpc>
                <a:spcPct val="200000"/>
              </a:lnSpc>
            </a:pPr>
            <a:r>
              <a:rPr lang="fr-FR" sz="2400" dirty="0"/>
              <a:t> </a:t>
            </a:r>
            <a:r>
              <a:rPr lang="fr-FR" sz="2400" dirty="0" smtClean="0"/>
              <a:t>EI lié à une erreur médicamenteuse (non intentionnel)</a:t>
            </a:r>
          </a:p>
          <a:p>
            <a:pPr lvl="1">
              <a:lnSpc>
                <a:spcPct val="200000"/>
              </a:lnSpc>
            </a:pPr>
            <a:r>
              <a:rPr lang="fr-FR" sz="2400" dirty="0"/>
              <a:t> </a:t>
            </a:r>
            <a:r>
              <a:rPr lang="fr-FR" sz="2400" dirty="0" smtClean="0"/>
              <a:t>EI dans les conditions normales d’utilisation (intentionnel)</a:t>
            </a:r>
          </a:p>
          <a:p>
            <a:pPr lvl="1">
              <a:lnSpc>
                <a:spcPct val="200000"/>
              </a:lnSpc>
            </a:pPr>
            <a:r>
              <a:rPr lang="fr-FR" sz="2400" dirty="0"/>
              <a:t> </a:t>
            </a:r>
            <a:r>
              <a:rPr lang="fr-FR" sz="2400" dirty="0" smtClean="0"/>
              <a:t>EI lors d’un mésusage (intentionnel)</a:t>
            </a:r>
            <a:endParaRPr lang="fr-FR" sz="2400" dirty="0"/>
          </a:p>
        </p:txBody>
      </p:sp>
      <p:sp>
        <p:nvSpPr>
          <p:cNvPr id="6" name="Espace réservé du pied de page 5"/>
          <p:cNvSpPr>
            <a:spLocks noGrp="1"/>
          </p:cNvSpPr>
          <p:nvPr>
            <p:ph type="ftr" sz="quarter" idx="11"/>
          </p:nvPr>
        </p:nvSpPr>
        <p:spPr>
          <a:xfrm>
            <a:off x="5148064" y="6093296"/>
            <a:ext cx="3502152" cy="365125"/>
          </a:xfrm>
        </p:spPr>
        <p:txBody>
          <a:bodyPr/>
          <a:lstStyle/>
          <a:p>
            <a:r>
              <a:rPr lang="fr-BE" dirty="0" smtClean="0"/>
              <a:t>EI, tolérance et pharmacodépendance</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5</a:t>
            </a:fld>
            <a:endParaRPr lang="fr-BE"/>
          </a:p>
        </p:txBody>
      </p:sp>
    </p:spTree>
    <p:extLst>
      <p:ext uri="{BB962C8B-B14F-4D97-AF65-F5344CB8AC3E}">
        <p14:creationId xmlns:p14="http://schemas.microsoft.com/office/powerpoint/2010/main" val="20964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4052184155"/>
              </p:ext>
            </p:extLst>
          </p:nvPr>
        </p:nvGraphicFramePr>
        <p:xfrm>
          <a:off x="1187624" y="652714"/>
          <a:ext cx="4104456" cy="3040112"/>
        </p:xfrm>
        <a:graphic>
          <a:graphicData uri="http://schemas.openxmlformats.org/drawingml/2006/table">
            <a:tbl>
              <a:tblPr firstRow="1" bandRow="1">
                <a:tableStyleId>{5C22544A-7EE6-4342-B048-85BDC9FD1C3A}</a:tableStyleId>
              </a:tblPr>
              <a:tblGrid>
                <a:gridCol w="1080119"/>
                <a:gridCol w="1872208"/>
                <a:gridCol w="1152129"/>
              </a:tblGrid>
              <a:tr h="3040112">
                <a:tc>
                  <a:txBody>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EIM</a:t>
                      </a:r>
                      <a:r>
                        <a:rPr lang="fr-FR" baseline="-25000" dirty="0" smtClean="0"/>
                        <a:t>3</a:t>
                      </a:r>
                      <a:endParaRPr lang="fr-FR" dirty="0"/>
                    </a:p>
                  </a:txBody>
                  <a:tcPr/>
                </a:tc>
                <a:tc>
                  <a:txBody>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EIM</a:t>
                      </a:r>
                      <a:r>
                        <a:rPr lang="fr-FR" baseline="-25000" dirty="0" smtClean="0"/>
                        <a:t>4</a:t>
                      </a:r>
                      <a:endParaRPr lang="fr-FR" dirty="0"/>
                    </a:p>
                  </a:txBody>
                  <a:tcPr/>
                </a:tc>
                <a:tc>
                  <a:txBody>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EIM</a:t>
                      </a:r>
                      <a:r>
                        <a:rPr lang="fr-FR" baseline="-25000" dirty="0" smtClean="0"/>
                        <a:t>5</a:t>
                      </a:r>
                      <a:endParaRPr lang="fr-FR" dirty="0" smtClean="0"/>
                    </a:p>
                  </a:txBody>
                  <a:tcPr/>
                </a:tc>
              </a:tr>
            </a:tbl>
          </a:graphicData>
        </a:graphic>
      </p:graphicFrame>
      <p:sp>
        <p:nvSpPr>
          <p:cNvPr id="3" name="Bulle ronde 2"/>
          <p:cNvSpPr/>
          <p:nvPr/>
        </p:nvSpPr>
        <p:spPr>
          <a:xfrm>
            <a:off x="5491661" y="980728"/>
            <a:ext cx="2848450" cy="1584176"/>
          </a:xfrm>
          <a:prstGeom prst="wedgeEllipseCallout">
            <a:avLst>
              <a:gd name="adj1" fmla="val -54839"/>
              <a:gd name="adj2" fmla="val 685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5619742" y="1403484"/>
            <a:ext cx="2592288" cy="738664"/>
          </a:xfrm>
          <a:prstGeom prst="rect">
            <a:avLst/>
          </a:prstGeom>
          <a:noFill/>
        </p:spPr>
        <p:txBody>
          <a:bodyPr wrap="square" rtlCol="0">
            <a:spAutoFit/>
          </a:bodyPr>
          <a:lstStyle/>
          <a:p>
            <a:r>
              <a:rPr lang="fr-FR" sz="1400" dirty="0" smtClean="0"/>
              <a:t>Les EI des médicaments relèvent de la pharmacovigilance</a:t>
            </a:r>
            <a:endParaRPr lang="fr-FR" sz="1400" dirty="0"/>
          </a:p>
        </p:txBody>
      </p:sp>
      <p:sp>
        <p:nvSpPr>
          <p:cNvPr id="5" name="ZoneTexte 4"/>
          <p:cNvSpPr txBox="1"/>
          <p:nvPr/>
        </p:nvSpPr>
        <p:spPr>
          <a:xfrm>
            <a:off x="521336" y="3789040"/>
            <a:ext cx="8064896" cy="1938992"/>
          </a:xfrm>
          <a:prstGeom prst="rect">
            <a:avLst/>
          </a:prstGeom>
          <a:noFill/>
        </p:spPr>
        <p:txBody>
          <a:bodyPr wrap="square" rtlCol="0">
            <a:spAutoFit/>
          </a:bodyPr>
          <a:lstStyle/>
          <a:p>
            <a:pPr>
              <a:lnSpc>
                <a:spcPct val="150000"/>
              </a:lnSpc>
            </a:pPr>
            <a:r>
              <a:rPr lang="fr-FR" sz="1600" b="1" dirty="0" smtClean="0"/>
              <a:t>EIM</a:t>
            </a:r>
            <a:r>
              <a:rPr lang="fr-FR" sz="1600" b="1" baseline="-25000" dirty="0" smtClean="0"/>
              <a:t> 3</a:t>
            </a:r>
            <a:r>
              <a:rPr lang="fr-FR" sz="1600" b="1" dirty="0" smtClean="0"/>
              <a:t> </a:t>
            </a:r>
            <a:r>
              <a:rPr lang="fr-FR" sz="1600" dirty="0" smtClean="0"/>
              <a:t>: EFI lié à une erreur médicamenteuse (non intentionnel)</a:t>
            </a:r>
          </a:p>
          <a:p>
            <a:pPr>
              <a:lnSpc>
                <a:spcPct val="150000"/>
              </a:lnSpc>
            </a:pPr>
            <a:r>
              <a:rPr lang="fr-FR" sz="1600" b="1" dirty="0"/>
              <a:t>EIM</a:t>
            </a:r>
            <a:r>
              <a:rPr lang="fr-FR" sz="1600" b="1" baseline="-25000" dirty="0"/>
              <a:t> 4</a:t>
            </a:r>
            <a:r>
              <a:rPr lang="fr-FR" sz="1600" b="1" dirty="0" smtClean="0"/>
              <a:t> </a:t>
            </a:r>
            <a:r>
              <a:rPr lang="fr-FR" sz="1600" dirty="0" smtClean="0"/>
              <a:t>: EFI dans les conditions normales d’utilisation (intentionnel)</a:t>
            </a:r>
          </a:p>
          <a:p>
            <a:pPr>
              <a:lnSpc>
                <a:spcPct val="150000"/>
              </a:lnSpc>
            </a:pPr>
            <a:r>
              <a:rPr lang="fr-FR" sz="1600" b="1" dirty="0"/>
              <a:t>EIM</a:t>
            </a:r>
            <a:r>
              <a:rPr lang="fr-FR" sz="1600" b="1" baseline="-25000" dirty="0"/>
              <a:t> </a:t>
            </a:r>
            <a:r>
              <a:rPr lang="fr-FR" sz="1600" b="1" baseline="-25000" dirty="0" smtClean="0"/>
              <a:t>5</a:t>
            </a:r>
            <a:r>
              <a:rPr lang="fr-FR" sz="1600" b="1" dirty="0" smtClean="0"/>
              <a:t> </a:t>
            </a:r>
            <a:r>
              <a:rPr lang="fr-FR" sz="1600" dirty="0"/>
              <a:t>: </a:t>
            </a:r>
            <a:r>
              <a:rPr lang="fr-FR" sz="1600" dirty="0" smtClean="0"/>
              <a:t>EFI lors d’un mésusage (intentionnel)</a:t>
            </a:r>
          </a:p>
          <a:p>
            <a:pPr marL="900113" indent="-900113">
              <a:lnSpc>
                <a:spcPct val="150000"/>
              </a:lnSpc>
              <a:tabLst>
                <a:tab pos="900113" algn="l"/>
              </a:tabLst>
            </a:pPr>
            <a:r>
              <a:rPr lang="fr-FR" sz="1600" dirty="0"/>
              <a:t>	</a:t>
            </a:r>
            <a:r>
              <a:rPr lang="fr-FR" sz="1600" dirty="0" smtClean="0"/>
              <a:t>- hors RCP, mais documenté selon les données acquises de la science</a:t>
            </a:r>
          </a:p>
          <a:p>
            <a:pPr>
              <a:lnSpc>
                <a:spcPct val="150000"/>
              </a:lnSpc>
              <a:tabLst>
                <a:tab pos="900113" algn="l"/>
              </a:tabLst>
            </a:pPr>
            <a:r>
              <a:rPr lang="fr-FR" sz="1600" dirty="0"/>
              <a:t>	</a:t>
            </a:r>
            <a:r>
              <a:rPr lang="fr-FR" sz="1600" dirty="0" smtClean="0"/>
              <a:t>- hors RCP et non documenté</a:t>
            </a:r>
            <a:endParaRPr lang="fr-FR" sz="1600" dirty="0"/>
          </a:p>
        </p:txBody>
      </p:sp>
      <p:sp>
        <p:nvSpPr>
          <p:cNvPr id="6" name="ZoneTexte 5"/>
          <p:cNvSpPr txBox="1"/>
          <p:nvPr/>
        </p:nvSpPr>
        <p:spPr>
          <a:xfrm>
            <a:off x="1043607" y="260648"/>
            <a:ext cx="4968553" cy="338554"/>
          </a:xfrm>
          <a:prstGeom prst="rect">
            <a:avLst/>
          </a:prstGeom>
          <a:noFill/>
        </p:spPr>
        <p:txBody>
          <a:bodyPr wrap="square" rtlCol="0">
            <a:spAutoFit/>
          </a:bodyPr>
          <a:lstStyle/>
          <a:p>
            <a:r>
              <a:rPr lang="fr-FR" sz="1600" b="1" dirty="0" smtClean="0"/>
              <a:t>EIM selon le dictionnaire Français de l’EM - SFPC</a:t>
            </a:r>
            <a:endParaRPr lang="fr-FR" sz="1600" b="1" dirty="0"/>
          </a:p>
        </p:txBody>
      </p:sp>
      <p:sp>
        <p:nvSpPr>
          <p:cNvPr id="9" name="Espace réservé du pied de page 8"/>
          <p:cNvSpPr>
            <a:spLocks noGrp="1"/>
          </p:cNvSpPr>
          <p:nvPr>
            <p:ph type="ftr" sz="quarter" idx="11"/>
          </p:nvPr>
        </p:nvSpPr>
        <p:spPr>
          <a:xfrm>
            <a:off x="5181253" y="6132702"/>
            <a:ext cx="3502152" cy="365125"/>
          </a:xfrm>
        </p:spPr>
        <p:txBody>
          <a:bodyPr/>
          <a:lstStyle/>
          <a:p>
            <a:r>
              <a:rPr lang="fr-BE" dirty="0" smtClean="0"/>
              <a:t>EI, tolérance et pharmacodépendance</a:t>
            </a:r>
            <a:endParaRPr lang="fr-BE" dirty="0"/>
          </a:p>
        </p:txBody>
      </p:sp>
      <p:sp>
        <p:nvSpPr>
          <p:cNvPr id="8" name="Espace réservé du numéro de diapositive 7"/>
          <p:cNvSpPr>
            <a:spLocks noGrp="1"/>
          </p:cNvSpPr>
          <p:nvPr>
            <p:ph type="sldNum" sz="quarter" idx="12"/>
          </p:nvPr>
        </p:nvSpPr>
        <p:spPr/>
        <p:txBody>
          <a:bodyPr/>
          <a:lstStyle/>
          <a:p>
            <a:fld id="{CF4668DC-857F-487D-BFFA-8C0CA5037977}" type="slidenum">
              <a:rPr lang="fr-BE" smtClean="0"/>
              <a:pPr/>
              <a:t>6</a:t>
            </a:fld>
            <a:endParaRPr lang="fr-BE"/>
          </a:p>
        </p:txBody>
      </p:sp>
    </p:spTree>
    <p:extLst>
      <p:ext uri="{BB962C8B-B14F-4D97-AF65-F5344CB8AC3E}">
        <p14:creationId xmlns:p14="http://schemas.microsoft.com/office/powerpoint/2010/main" val="399640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764704"/>
            <a:ext cx="7024744" cy="864096"/>
          </a:xfrm>
        </p:spPr>
        <p:txBody>
          <a:bodyPr>
            <a:normAutofit/>
          </a:bodyPr>
          <a:lstStyle/>
          <a:p>
            <a:pPr algn="ctr"/>
            <a:r>
              <a:rPr lang="fr-FR" dirty="0" smtClean="0"/>
              <a:t>EFFET INDÉSIRABLE GRAVE</a:t>
            </a:r>
            <a:endParaRPr lang="fr-FR" dirty="0"/>
          </a:p>
        </p:txBody>
      </p:sp>
      <p:sp>
        <p:nvSpPr>
          <p:cNvPr id="3" name="Espace réservé du contenu 2"/>
          <p:cNvSpPr>
            <a:spLocks noGrp="1"/>
          </p:cNvSpPr>
          <p:nvPr>
            <p:ph idx="1"/>
          </p:nvPr>
        </p:nvSpPr>
        <p:spPr>
          <a:xfrm>
            <a:off x="539552" y="1700808"/>
            <a:ext cx="8352928" cy="4824536"/>
          </a:xfrm>
        </p:spPr>
        <p:txBody>
          <a:bodyPr>
            <a:normAutofit/>
          </a:bodyPr>
          <a:lstStyle/>
          <a:p>
            <a:pPr>
              <a:lnSpc>
                <a:spcPct val="150000"/>
              </a:lnSpc>
            </a:pPr>
            <a:r>
              <a:rPr lang="fr-FR" sz="1800" dirty="0" smtClean="0">
                <a:solidFill>
                  <a:srgbClr val="002060"/>
                </a:solidFill>
              </a:rPr>
              <a:t>Définition </a:t>
            </a:r>
          </a:p>
          <a:p>
            <a:pPr lvl="1">
              <a:lnSpc>
                <a:spcPct val="200000"/>
              </a:lnSpc>
            </a:pPr>
            <a:r>
              <a:rPr lang="fr-FR" sz="1800" dirty="0" smtClean="0"/>
              <a:t>Un EI grave est un EI létal ou susceptible de mettre la vie en danger, ou entrainant une invalidité ou une incapacité importante ou durables, ou provoquant ou prolongeant une hospitalisation, ou se manifestant par une anomalie ou une malformation congénitale</a:t>
            </a:r>
            <a:endParaRPr lang="fr-FR" sz="1800" dirty="0"/>
          </a:p>
        </p:txBody>
      </p:sp>
      <p:sp>
        <p:nvSpPr>
          <p:cNvPr id="6" name="Espace réservé du pied de page 5"/>
          <p:cNvSpPr>
            <a:spLocks noGrp="1"/>
          </p:cNvSpPr>
          <p:nvPr>
            <p:ph type="ftr" sz="quarter" idx="11"/>
          </p:nvPr>
        </p:nvSpPr>
        <p:spPr/>
        <p:txBody>
          <a:bodyPr/>
          <a:lstStyle/>
          <a:p>
            <a:r>
              <a:rPr lang="fr-BE" dirty="0" smtClean="0"/>
              <a:t>EI, tolérance et pharmacodépendance</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7</a:t>
            </a:fld>
            <a:endParaRPr lang="fr-BE"/>
          </a:p>
        </p:txBody>
      </p:sp>
    </p:spTree>
    <p:extLst>
      <p:ext uri="{BB962C8B-B14F-4D97-AF65-F5344CB8AC3E}">
        <p14:creationId xmlns:p14="http://schemas.microsoft.com/office/powerpoint/2010/main" val="2865853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764704"/>
            <a:ext cx="7024744" cy="864096"/>
          </a:xfrm>
        </p:spPr>
        <p:txBody>
          <a:bodyPr>
            <a:normAutofit/>
          </a:bodyPr>
          <a:lstStyle/>
          <a:p>
            <a:pPr algn="ctr"/>
            <a:r>
              <a:rPr lang="fr-FR" dirty="0" smtClean="0"/>
              <a:t>EFFET INDÉSIRABLE INATTENDU</a:t>
            </a:r>
            <a:endParaRPr lang="fr-FR" dirty="0"/>
          </a:p>
        </p:txBody>
      </p:sp>
      <p:sp>
        <p:nvSpPr>
          <p:cNvPr id="3" name="Espace réservé du contenu 2"/>
          <p:cNvSpPr>
            <a:spLocks noGrp="1"/>
          </p:cNvSpPr>
          <p:nvPr>
            <p:ph idx="1"/>
          </p:nvPr>
        </p:nvSpPr>
        <p:spPr>
          <a:xfrm>
            <a:off x="539552" y="1700808"/>
            <a:ext cx="8136904" cy="4680520"/>
          </a:xfrm>
        </p:spPr>
        <p:txBody>
          <a:bodyPr>
            <a:normAutofit/>
          </a:bodyPr>
          <a:lstStyle/>
          <a:p>
            <a:pPr>
              <a:lnSpc>
                <a:spcPct val="150000"/>
              </a:lnSpc>
            </a:pPr>
            <a:r>
              <a:rPr lang="fr-FR" sz="2000" dirty="0" smtClean="0">
                <a:solidFill>
                  <a:srgbClr val="002060"/>
                </a:solidFill>
              </a:rPr>
              <a:t>Définition</a:t>
            </a:r>
          </a:p>
          <a:p>
            <a:pPr lvl="1">
              <a:lnSpc>
                <a:spcPct val="200000"/>
              </a:lnSpc>
            </a:pPr>
            <a:r>
              <a:rPr lang="fr-FR" sz="2000" dirty="0" smtClean="0"/>
              <a:t>Un EI inattendu est un EI dont la nature, la sévérité ou l’évolution ne correspondent pas aux informations contenues dans le RCP</a:t>
            </a:r>
            <a:endParaRPr lang="fr-FR" sz="2000" dirty="0"/>
          </a:p>
        </p:txBody>
      </p:sp>
      <p:sp>
        <p:nvSpPr>
          <p:cNvPr id="6" name="Espace réservé du pied de page 5"/>
          <p:cNvSpPr>
            <a:spLocks noGrp="1"/>
          </p:cNvSpPr>
          <p:nvPr>
            <p:ph type="ftr" sz="quarter" idx="11"/>
          </p:nvPr>
        </p:nvSpPr>
        <p:spPr/>
        <p:txBody>
          <a:bodyPr/>
          <a:lstStyle/>
          <a:p>
            <a:r>
              <a:rPr lang="fr-BE" smtClean="0"/>
              <a:t>EI, tolérance et pharmacodépendance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8</a:t>
            </a:fld>
            <a:endParaRPr lang="fr-BE"/>
          </a:p>
        </p:txBody>
      </p:sp>
    </p:spTree>
    <p:extLst>
      <p:ext uri="{BB962C8B-B14F-4D97-AF65-F5344CB8AC3E}">
        <p14:creationId xmlns:p14="http://schemas.microsoft.com/office/powerpoint/2010/main" val="3068499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836712"/>
            <a:ext cx="7632848" cy="720080"/>
          </a:xfrm>
        </p:spPr>
        <p:txBody>
          <a:bodyPr>
            <a:normAutofit/>
          </a:bodyPr>
          <a:lstStyle/>
          <a:p>
            <a:pPr algn="ctr"/>
            <a:r>
              <a:rPr lang="fr-FR" dirty="0" smtClean="0"/>
              <a:t>ERREUR MÉDICAMENTEUSE (EM)</a:t>
            </a:r>
            <a:endParaRPr lang="fr-FR" dirty="0"/>
          </a:p>
        </p:txBody>
      </p:sp>
      <p:sp>
        <p:nvSpPr>
          <p:cNvPr id="3" name="Espace réservé du contenu 2"/>
          <p:cNvSpPr>
            <a:spLocks noGrp="1"/>
          </p:cNvSpPr>
          <p:nvPr>
            <p:ph idx="1"/>
          </p:nvPr>
        </p:nvSpPr>
        <p:spPr>
          <a:xfrm>
            <a:off x="323528" y="1556792"/>
            <a:ext cx="8640960" cy="4896544"/>
          </a:xfrm>
        </p:spPr>
        <p:txBody>
          <a:bodyPr>
            <a:normAutofit/>
          </a:bodyPr>
          <a:lstStyle/>
          <a:p>
            <a:pPr>
              <a:lnSpc>
                <a:spcPct val="150000"/>
              </a:lnSpc>
            </a:pPr>
            <a:r>
              <a:rPr lang="fr-FR" sz="2000" dirty="0" smtClean="0">
                <a:solidFill>
                  <a:srgbClr val="002060"/>
                </a:solidFill>
              </a:rPr>
              <a:t>Définition</a:t>
            </a:r>
          </a:p>
          <a:p>
            <a:pPr lvl="1">
              <a:lnSpc>
                <a:spcPct val="200000"/>
              </a:lnSpc>
            </a:pPr>
            <a:r>
              <a:rPr lang="fr-FR" sz="2000" dirty="0" smtClean="0"/>
              <a:t>L’EM est définie comme un écart par rapport à ce qui aurait dû être fait au cours de la prise en charge thérapeutique médicamenteuse du patient. L’EM représente l’omission ou la réalisation non intentionnelle d’un acte relatif à un médicament, qui peut être à l’origine d’un risque ou d’un évènement indésirable pour le patient. </a:t>
            </a:r>
            <a:endParaRPr lang="fr-FR" sz="2000" dirty="0"/>
          </a:p>
        </p:txBody>
      </p:sp>
      <p:sp>
        <p:nvSpPr>
          <p:cNvPr id="6" name="Espace réservé du pied de page 5"/>
          <p:cNvSpPr>
            <a:spLocks noGrp="1"/>
          </p:cNvSpPr>
          <p:nvPr>
            <p:ph type="ftr" sz="quarter" idx="11"/>
          </p:nvPr>
        </p:nvSpPr>
        <p:spPr/>
        <p:txBody>
          <a:bodyPr/>
          <a:lstStyle/>
          <a:p>
            <a:r>
              <a:rPr lang="fr-BE" smtClean="0"/>
              <a:t>EI, tolérance et pharmacodépendance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9</a:t>
            </a:fld>
            <a:endParaRPr lang="fr-BE"/>
          </a:p>
        </p:txBody>
      </p:sp>
    </p:spTree>
    <p:extLst>
      <p:ext uri="{BB962C8B-B14F-4D97-AF65-F5344CB8AC3E}">
        <p14:creationId xmlns:p14="http://schemas.microsoft.com/office/powerpoint/2010/main" val="985234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582</TotalTime>
  <Words>962</Words>
  <Application>Microsoft Office PowerPoint</Application>
  <PresentationFormat>Affichage à l'écran (4:3)</PresentationFormat>
  <Paragraphs>207</Paragraphs>
  <Slides>22</Slides>
  <Notes>3</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Angles</vt:lpstr>
      <vt:lpstr>EFFETS INDéSIRABLES</vt:lpstr>
      <vt:lpstr>IATROGENIE MEDICAMENTEUSE</vt:lpstr>
      <vt:lpstr>EFFET INDÉSIRABLE D’UN MÉDICAMENT (EFI)</vt:lpstr>
      <vt:lpstr>EFFET INDÉSIRABLE D’UN MÉDICAMENT (EFI)</vt:lpstr>
      <vt:lpstr>EFFET INDÉSIRABLE D’UN MÉDICAMENT (EFI)</vt:lpstr>
      <vt:lpstr>Présentation PowerPoint</vt:lpstr>
      <vt:lpstr>EFFET INDÉSIRABLE GRAVE</vt:lpstr>
      <vt:lpstr>EFFET INDÉSIRABLE INATTENDU</vt:lpstr>
      <vt:lpstr>ERREUR MÉDICAMENTEUSE (EM)</vt:lpstr>
      <vt:lpstr>ERREUR MÉDICAMENTEUSE (EM)</vt:lpstr>
      <vt:lpstr>ERREUR MÉDICAMENTEUSE (EM)</vt:lpstr>
      <vt:lpstr>ERREUR MÉDICAMENTEUSE (EM)</vt:lpstr>
      <vt:lpstr>ERREUR MÉDICAMENTEUSE (EM)</vt:lpstr>
      <vt:lpstr>ÉVÈNEMENT INDÉSIRABLE MÉDICAMENTEUX (OU ÉVÈNEMENT IATROGÈNE MÉDICAMENTEUX)</vt:lpstr>
      <vt:lpstr>CHIFFRES LIÉS À LA IATROGÉNIE</vt:lpstr>
      <vt:lpstr>CHIFFRES LIÉS À LA IATROGÉNIE</vt:lpstr>
      <vt:lpstr>CHIFFRES LIÉS À LA IATROGÉNIE</vt:lpstr>
      <vt:lpstr>EFFET PLACEBO</vt:lpstr>
      <vt:lpstr>EFFET PLACEBO</vt:lpstr>
      <vt:lpstr>EFFET NOCEBO</vt:lpstr>
      <vt:lpstr>EI LIES AU PLACEBO</vt:lpstr>
      <vt:lpstr>EFFET PLACEBO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Nabil</dc:creator>
  <cp:lastModifiedBy>dell</cp:lastModifiedBy>
  <cp:revision>80</cp:revision>
  <dcterms:modified xsi:type="dcterms:W3CDTF">2016-11-13T08:57:20Z</dcterms:modified>
</cp:coreProperties>
</file>