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1" r:id="rId5"/>
    <p:sldId id="259" r:id="rId6"/>
    <p:sldId id="290" r:id="rId7"/>
    <p:sldId id="308" r:id="rId8"/>
    <p:sldId id="260" r:id="rId9"/>
    <p:sldId id="292" r:id="rId10"/>
    <p:sldId id="293" r:id="rId11"/>
    <p:sldId id="261" r:id="rId12"/>
    <p:sldId id="310" r:id="rId13"/>
    <p:sldId id="313" r:id="rId14"/>
    <p:sldId id="295" r:id="rId15"/>
    <p:sldId id="304" r:id="rId16"/>
    <p:sldId id="305" r:id="rId17"/>
    <p:sldId id="306" r:id="rId18"/>
    <p:sldId id="272" r:id="rId19"/>
    <p:sldId id="309" r:id="rId20"/>
    <p:sldId id="294" r:id="rId21"/>
    <p:sldId id="273" r:id="rId22"/>
    <p:sldId id="274" r:id="rId23"/>
    <p:sldId id="275" r:id="rId24"/>
    <p:sldId id="276" r:id="rId25"/>
    <p:sldId id="277" r:id="rId26"/>
    <p:sldId id="279" r:id="rId27"/>
    <p:sldId id="280" r:id="rId28"/>
    <p:sldId id="281" r:id="rId29"/>
    <p:sldId id="300" r:id="rId30"/>
    <p:sldId id="282" r:id="rId31"/>
    <p:sldId id="301" r:id="rId32"/>
    <p:sldId id="302" r:id="rId33"/>
    <p:sldId id="303" r:id="rId34"/>
    <p:sldId id="307" r:id="rId35"/>
    <p:sldId id="283" r:id="rId36"/>
    <p:sldId id="311" r:id="rId37"/>
    <p:sldId id="284" r:id="rId38"/>
    <p:sldId id="312" r:id="rId39"/>
    <p:sldId id="285" r:id="rId40"/>
    <p:sldId id="286" r:id="rId41"/>
    <p:sldId id="287" r:id="rId42"/>
    <p:sldId id="296" r:id="rId43"/>
    <p:sldId id="288" r:id="rId44"/>
    <p:sldId id="289" r:id="rId45"/>
    <p:sldId id="297" r:id="rId46"/>
    <p:sldId id="298"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20FF619-8EFE-465E-AD0A-79BC3D693301}" type="datetimeFigureOut">
              <a:rPr lang="fr-FR" smtClean="0"/>
              <a:t>15/10/2016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0519CA-FBB2-46CF-AE1C-FF981CB935AD}" type="slidenum">
              <a:rPr lang="fr-FR" smtClean="0"/>
              <a:t>‹N°›</a:t>
            </a:fld>
            <a:endParaRPr lang="fr-FR"/>
          </a:p>
        </p:txBody>
      </p:sp>
    </p:spTree>
    <p:extLst>
      <p:ext uri="{BB962C8B-B14F-4D97-AF65-F5344CB8AC3E}">
        <p14:creationId xmlns:p14="http://schemas.microsoft.com/office/powerpoint/2010/main" val="2938182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0FF619-8EFE-465E-AD0A-79BC3D693301}" type="datetimeFigureOut">
              <a:rPr lang="fr-FR" smtClean="0"/>
              <a:t>15/10/2016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0519CA-FBB2-46CF-AE1C-FF981CB935AD}" type="slidenum">
              <a:rPr lang="fr-FR" smtClean="0"/>
              <a:t>‹N°›</a:t>
            </a:fld>
            <a:endParaRPr lang="fr-FR"/>
          </a:p>
        </p:txBody>
      </p:sp>
    </p:spTree>
    <p:extLst>
      <p:ext uri="{BB962C8B-B14F-4D97-AF65-F5344CB8AC3E}">
        <p14:creationId xmlns:p14="http://schemas.microsoft.com/office/powerpoint/2010/main" val="101046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0FF619-8EFE-465E-AD0A-79BC3D693301}" type="datetimeFigureOut">
              <a:rPr lang="fr-FR" smtClean="0"/>
              <a:t>15/10/2016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0519CA-FBB2-46CF-AE1C-FF981CB935AD}" type="slidenum">
              <a:rPr lang="fr-FR" smtClean="0"/>
              <a:t>‹N°›</a:t>
            </a:fld>
            <a:endParaRPr lang="fr-FR"/>
          </a:p>
        </p:txBody>
      </p:sp>
    </p:spTree>
    <p:extLst>
      <p:ext uri="{BB962C8B-B14F-4D97-AF65-F5344CB8AC3E}">
        <p14:creationId xmlns:p14="http://schemas.microsoft.com/office/powerpoint/2010/main" val="303972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0FF619-8EFE-465E-AD0A-79BC3D693301}" type="datetimeFigureOut">
              <a:rPr lang="fr-FR" smtClean="0"/>
              <a:t>15/10/2016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0519CA-FBB2-46CF-AE1C-FF981CB935AD}" type="slidenum">
              <a:rPr lang="fr-FR" smtClean="0"/>
              <a:t>‹N°›</a:t>
            </a:fld>
            <a:endParaRPr lang="fr-FR"/>
          </a:p>
        </p:txBody>
      </p:sp>
    </p:spTree>
    <p:extLst>
      <p:ext uri="{BB962C8B-B14F-4D97-AF65-F5344CB8AC3E}">
        <p14:creationId xmlns:p14="http://schemas.microsoft.com/office/powerpoint/2010/main" val="69351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20FF619-8EFE-465E-AD0A-79BC3D693301}" type="datetimeFigureOut">
              <a:rPr lang="fr-FR" smtClean="0"/>
              <a:t>15/10/2016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0519CA-FBB2-46CF-AE1C-FF981CB935AD}" type="slidenum">
              <a:rPr lang="fr-FR" smtClean="0"/>
              <a:t>‹N°›</a:t>
            </a:fld>
            <a:endParaRPr lang="fr-FR"/>
          </a:p>
        </p:txBody>
      </p:sp>
    </p:spTree>
    <p:extLst>
      <p:ext uri="{BB962C8B-B14F-4D97-AF65-F5344CB8AC3E}">
        <p14:creationId xmlns:p14="http://schemas.microsoft.com/office/powerpoint/2010/main" val="102168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20FF619-8EFE-465E-AD0A-79BC3D693301}" type="datetimeFigureOut">
              <a:rPr lang="fr-FR" smtClean="0"/>
              <a:t>15/10/2016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0519CA-FBB2-46CF-AE1C-FF981CB935AD}" type="slidenum">
              <a:rPr lang="fr-FR" smtClean="0"/>
              <a:t>‹N°›</a:t>
            </a:fld>
            <a:endParaRPr lang="fr-FR"/>
          </a:p>
        </p:txBody>
      </p:sp>
    </p:spTree>
    <p:extLst>
      <p:ext uri="{BB962C8B-B14F-4D97-AF65-F5344CB8AC3E}">
        <p14:creationId xmlns:p14="http://schemas.microsoft.com/office/powerpoint/2010/main" val="296980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20FF619-8EFE-465E-AD0A-79BC3D693301}" type="datetimeFigureOut">
              <a:rPr lang="fr-FR" smtClean="0"/>
              <a:t>15/10/2016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F0519CA-FBB2-46CF-AE1C-FF981CB935AD}" type="slidenum">
              <a:rPr lang="fr-FR" smtClean="0"/>
              <a:t>‹N°›</a:t>
            </a:fld>
            <a:endParaRPr lang="fr-FR"/>
          </a:p>
        </p:txBody>
      </p:sp>
    </p:spTree>
    <p:extLst>
      <p:ext uri="{BB962C8B-B14F-4D97-AF65-F5344CB8AC3E}">
        <p14:creationId xmlns:p14="http://schemas.microsoft.com/office/powerpoint/2010/main" val="179352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20FF619-8EFE-465E-AD0A-79BC3D693301}" type="datetimeFigureOut">
              <a:rPr lang="fr-FR" smtClean="0"/>
              <a:t>15/10/2016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F0519CA-FBB2-46CF-AE1C-FF981CB935AD}" type="slidenum">
              <a:rPr lang="fr-FR" smtClean="0"/>
              <a:t>‹N°›</a:t>
            </a:fld>
            <a:endParaRPr lang="fr-FR"/>
          </a:p>
        </p:txBody>
      </p:sp>
    </p:spTree>
    <p:extLst>
      <p:ext uri="{BB962C8B-B14F-4D97-AF65-F5344CB8AC3E}">
        <p14:creationId xmlns:p14="http://schemas.microsoft.com/office/powerpoint/2010/main" val="254022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20FF619-8EFE-465E-AD0A-79BC3D693301}" type="datetimeFigureOut">
              <a:rPr lang="fr-FR" smtClean="0"/>
              <a:t>15/10/2016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0519CA-FBB2-46CF-AE1C-FF981CB935AD}" type="slidenum">
              <a:rPr lang="fr-FR" smtClean="0"/>
              <a:t>‹N°›</a:t>
            </a:fld>
            <a:endParaRPr lang="fr-FR"/>
          </a:p>
        </p:txBody>
      </p:sp>
    </p:spTree>
    <p:extLst>
      <p:ext uri="{BB962C8B-B14F-4D97-AF65-F5344CB8AC3E}">
        <p14:creationId xmlns:p14="http://schemas.microsoft.com/office/powerpoint/2010/main" val="292024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20FF619-8EFE-465E-AD0A-79BC3D693301}" type="datetimeFigureOut">
              <a:rPr lang="fr-FR" smtClean="0"/>
              <a:t>15/10/2016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0519CA-FBB2-46CF-AE1C-FF981CB935AD}" type="slidenum">
              <a:rPr lang="fr-FR" smtClean="0"/>
              <a:t>‹N°›</a:t>
            </a:fld>
            <a:endParaRPr lang="fr-FR"/>
          </a:p>
        </p:txBody>
      </p:sp>
    </p:spTree>
    <p:extLst>
      <p:ext uri="{BB962C8B-B14F-4D97-AF65-F5344CB8AC3E}">
        <p14:creationId xmlns:p14="http://schemas.microsoft.com/office/powerpoint/2010/main" val="393077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20FF619-8EFE-465E-AD0A-79BC3D693301}" type="datetimeFigureOut">
              <a:rPr lang="fr-FR" smtClean="0"/>
              <a:t>15/10/2016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0519CA-FBB2-46CF-AE1C-FF981CB935AD}" type="slidenum">
              <a:rPr lang="fr-FR" smtClean="0"/>
              <a:t>‹N°›</a:t>
            </a:fld>
            <a:endParaRPr lang="fr-FR"/>
          </a:p>
        </p:txBody>
      </p:sp>
    </p:spTree>
    <p:extLst>
      <p:ext uri="{BB962C8B-B14F-4D97-AF65-F5344CB8AC3E}">
        <p14:creationId xmlns:p14="http://schemas.microsoft.com/office/powerpoint/2010/main" val="404612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FF619-8EFE-465E-AD0A-79BC3D693301}" type="datetimeFigureOut">
              <a:rPr lang="fr-FR" smtClean="0"/>
              <a:t>15/10/2016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519CA-FBB2-46CF-AE1C-FF981CB935AD}" type="slidenum">
              <a:rPr lang="fr-FR" smtClean="0"/>
              <a:t>‹N°›</a:t>
            </a:fld>
            <a:endParaRPr lang="fr-FR"/>
          </a:p>
        </p:txBody>
      </p:sp>
    </p:spTree>
    <p:extLst>
      <p:ext uri="{BB962C8B-B14F-4D97-AF65-F5344CB8AC3E}">
        <p14:creationId xmlns:p14="http://schemas.microsoft.com/office/powerpoint/2010/main" val="4031425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a:t>
            </a:r>
            <a:r>
              <a:rPr lang="fr-FR" dirty="0" err="1" smtClean="0"/>
              <a:t>dyskaliémies</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152445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1338263"/>
            <a:ext cx="81819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008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92500"/>
          </a:bodyPr>
          <a:lstStyle/>
          <a:p>
            <a:r>
              <a:rPr lang="fr-FR" dirty="0" smtClean="0"/>
              <a:t>Excrétion rénale du potassium </a:t>
            </a:r>
          </a:p>
          <a:p>
            <a:r>
              <a:rPr lang="fr-FR" dirty="0" smtClean="0"/>
              <a:t>La quantité de potassium filtré est d'environ 720 </a:t>
            </a:r>
            <a:r>
              <a:rPr lang="fr-FR" dirty="0" err="1" smtClean="0"/>
              <a:t>mmol</a:t>
            </a:r>
            <a:r>
              <a:rPr lang="fr-FR" dirty="0" smtClean="0"/>
              <a:t> · j-1, soit 10 fois les apports quotidiens. </a:t>
            </a:r>
          </a:p>
          <a:p>
            <a:r>
              <a:rPr lang="fr-FR" dirty="0" smtClean="0"/>
              <a:t>65 % du potassium filtré est réabsorbé dans le tube contourné proximal, environ 30 % dans l'anse de </a:t>
            </a:r>
            <a:r>
              <a:rPr lang="fr-FR" dirty="0" err="1" smtClean="0"/>
              <a:t>Henlé</a:t>
            </a:r>
            <a:r>
              <a:rPr lang="fr-FR" dirty="0" smtClean="0"/>
              <a:t> et 1 à 2 % du potassium filtré est présent dans le tube contourné distal. </a:t>
            </a:r>
          </a:p>
          <a:p>
            <a:r>
              <a:rPr lang="fr-FR" dirty="0" smtClean="0"/>
              <a:t>L'excrétion</a:t>
            </a:r>
            <a:r>
              <a:rPr lang="fr-FR" dirty="0"/>
              <a:t> </a:t>
            </a:r>
            <a:r>
              <a:rPr lang="fr-FR" dirty="0" smtClean="0"/>
              <a:t>urinaire du potassium est donc en grande partie liée à sa sécrétion tubulaire dans le néphron distal qui ajuste les pertes rénales aux apports quotidiens .</a:t>
            </a:r>
            <a:endParaRPr lang="fr-FR" dirty="0"/>
          </a:p>
        </p:txBody>
      </p:sp>
    </p:spTree>
    <p:extLst>
      <p:ext uri="{BB962C8B-B14F-4D97-AF65-F5344CB8AC3E}">
        <p14:creationId xmlns:p14="http://schemas.microsoft.com/office/powerpoint/2010/main" val="352395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690563"/>
            <a:ext cx="4524375"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357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000126"/>
            <a:ext cx="8131765"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133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600200"/>
            <a:ext cx="77247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090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lstStyle/>
          <a:p>
            <a:pPr marL="0" indent="0">
              <a:buNone/>
            </a:pPr>
            <a:r>
              <a:rPr lang="fr-FR" dirty="0" smtClean="0"/>
              <a:t>Facteurs influençant la sécrétion tubulaire de potassium. La réabsorption de Na+ sans Cl- </a:t>
            </a:r>
            <a:r>
              <a:rPr lang="fr-FR" dirty="0" err="1" smtClean="0"/>
              <a:t>électrogénique</a:t>
            </a:r>
            <a:r>
              <a:rPr lang="fr-FR" dirty="0" smtClean="0"/>
              <a:t> (2) génère une augmentation du gradient électrique </a:t>
            </a:r>
            <a:r>
              <a:rPr lang="fr-FR" dirty="0" err="1" smtClean="0"/>
              <a:t>transépithélial</a:t>
            </a:r>
            <a:r>
              <a:rPr lang="fr-FR" dirty="0" smtClean="0"/>
              <a:t> et favorise la sécrétion de K+.</a:t>
            </a:r>
          </a:p>
        </p:txBody>
      </p:sp>
    </p:spTree>
    <p:extLst>
      <p:ext uri="{BB962C8B-B14F-4D97-AF65-F5344CB8AC3E}">
        <p14:creationId xmlns:p14="http://schemas.microsoft.com/office/powerpoint/2010/main" val="1095888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4664"/>
            <a:ext cx="5587957"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34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1147763"/>
            <a:ext cx="536257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453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fontScale="55000" lnSpcReduction="20000"/>
          </a:bodyPr>
          <a:lstStyle/>
          <a:p>
            <a:r>
              <a:rPr lang="fr-FR" b="1" dirty="0" smtClean="0"/>
              <a:t>Redistribution </a:t>
            </a:r>
            <a:r>
              <a:rPr lang="fr-FR" b="1" dirty="0" err="1" smtClean="0"/>
              <a:t>transcellulaire</a:t>
            </a:r>
            <a:r>
              <a:rPr lang="fr-FR" b="1" dirty="0" smtClean="0"/>
              <a:t> du potassium</a:t>
            </a:r>
          </a:p>
          <a:p>
            <a:r>
              <a:rPr lang="fr-FR" dirty="0" smtClean="0"/>
              <a:t>La distribution du potassium entre les secteurs intra- et extracellulaires dépend de nombreux facteurs hormonaux et non hormonaux.</a:t>
            </a:r>
          </a:p>
          <a:p>
            <a:r>
              <a:rPr lang="fr-FR" b="1" dirty="0"/>
              <a:t>Désordres acido-basiques</a:t>
            </a:r>
          </a:p>
          <a:p>
            <a:r>
              <a:rPr lang="fr-FR" dirty="0"/>
              <a:t>L'acidose métabolique est responsable d'une élévation de la kaliémie plus importante </a:t>
            </a:r>
            <a:r>
              <a:rPr lang="fr-FR" dirty="0" smtClean="0"/>
              <a:t>que l'acidose </a:t>
            </a:r>
            <a:r>
              <a:rPr lang="fr-FR" dirty="0"/>
              <a:t>respiratoire. On distingue l'acidose minérale où l'anion accompagnant </a:t>
            </a:r>
            <a:r>
              <a:rPr lang="fr-FR" dirty="0" smtClean="0"/>
              <a:t>l'ion hydrogène </a:t>
            </a:r>
            <a:r>
              <a:rPr lang="fr-FR" dirty="0"/>
              <a:t>est le plus souvent le chlore, et les acidoses organiques où les </a:t>
            </a:r>
            <a:r>
              <a:rPr lang="fr-FR" dirty="0" smtClean="0"/>
              <a:t>anions accompagnant </a:t>
            </a:r>
            <a:r>
              <a:rPr lang="fr-FR" dirty="0"/>
              <a:t>l'ion hydrogène sont représentés par les lactates, -</a:t>
            </a:r>
            <a:r>
              <a:rPr lang="fr-FR" dirty="0" err="1"/>
              <a:t>hydroxybutyrates</a:t>
            </a:r>
            <a:r>
              <a:rPr lang="fr-FR" dirty="0"/>
              <a:t> et </a:t>
            </a:r>
            <a:r>
              <a:rPr lang="fr-FR" dirty="0" smtClean="0"/>
              <a:t>les formates</a:t>
            </a:r>
            <a:r>
              <a:rPr lang="fr-FR" dirty="0"/>
              <a:t>. L'anion de l'acide minéral ne pénètre pas dans la cellule et chaque H+ est </a:t>
            </a:r>
            <a:r>
              <a:rPr lang="fr-FR" dirty="0" smtClean="0"/>
              <a:t>échangé contre </a:t>
            </a:r>
            <a:r>
              <a:rPr lang="fr-FR" dirty="0"/>
              <a:t>un ion potassium. En revanche, l'anion organique et l'ion hydrogène sont, soit </a:t>
            </a:r>
            <a:r>
              <a:rPr lang="fr-FR" dirty="0" smtClean="0"/>
              <a:t>formés dans </a:t>
            </a:r>
            <a:r>
              <a:rPr lang="fr-FR" dirty="0"/>
              <a:t>la cellule, soit pénètrent ensemble le milieu intracellulaire. Dans ce cas, il n'existe pas </a:t>
            </a:r>
            <a:r>
              <a:rPr lang="fr-FR" dirty="0" smtClean="0"/>
              <a:t>de mouvement </a:t>
            </a:r>
            <a:r>
              <a:rPr lang="fr-FR" dirty="0"/>
              <a:t>transmembranaire de potassium. L'acidose minérale entraîne une </a:t>
            </a:r>
            <a:r>
              <a:rPr lang="fr-FR" dirty="0" smtClean="0"/>
              <a:t>élévation significative </a:t>
            </a:r>
            <a:r>
              <a:rPr lang="fr-FR" dirty="0"/>
              <a:t>de la kaliémie à l'inverse de l'acidose organique </a:t>
            </a:r>
            <a:r>
              <a:rPr lang="fr-FR" dirty="0" smtClean="0"/>
              <a:t>.</a:t>
            </a:r>
            <a:endParaRPr lang="fr-FR" dirty="0"/>
          </a:p>
          <a:p>
            <a:r>
              <a:rPr lang="fr-FR" b="1" dirty="0"/>
              <a:t>Insuline</a:t>
            </a:r>
          </a:p>
          <a:p>
            <a:r>
              <a:rPr lang="fr-FR" dirty="0"/>
              <a:t>L'insuline favorise l'entrée de potassium dans les cellules musculaires et hépatiques </a:t>
            </a:r>
            <a:r>
              <a:rPr lang="fr-FR" dirty="0" smtClean="0"/>
              <a:t>par stimulation </a:t>
            </a:r>
            <a:r>
              <a:rPr lang="fr-FR" dirty="0"/>
              <a:t>de la Na+, K+-ATPase. L'hyperkaliémie est rarement constatée en cas de </a:t>
            </a:r>
            <a:r>
              <a:rPr lang="fr-FR" dirty="0" smtClean="0"/>
              <a:t>diabète </a:t>
            </a:r>
            <a:r>
              <a:rPr lang="fr-FR" dirty="0" err="1" smtClean="0"/>
              <a:t>insulinoprive</a:t>
            </a:r>
            <a:r>
              <a:rPr lang="fr-FR" dirty="0" smtClean="0"/>
              <a:t> </a:t>
            </a:r>
            <a:r>
              <a:rPr lang="fr-FR" dirty="0"/>
              <a:t>car la quantité d'insuline nécessaire à la régulation des transferts potassiques </a:t>
            </a:r>
            <a:r>
              <a:rPr lang="fr-FR" dirty="0" smtClean="0"/>
              <a:t>est faible . </a:t>
            </a:r>
            <a:r>
              <a:rPr lang="fr-FR" dirty="0"/>
              <a:t>Le traitement au préalable par un diurétique « </a:t>
            </a:r>
            <a:r>
              <a:rPr lang="fr-FR" dirty="0" err="1"/>
              <a:t>épargneur</a:t>
            </a:r>
            <a:r>
              <a:rPr lang="fr-FR" dirty="0"/>
              <a:t> » de potassium et </a:t>
            </a:r>
            <a:r>
              <a:rPr lang="fr-FR" dirty="0" smtClean="0"/>
              <a:t>la présence </a:t>
            </a:r>
            <a:r>
              <a:rPr lang="fr-FR" dirty="0"/>
              <a:t>d'une insuffisance rénale aiguë peuvent être responsables d'une </a:t>
            </a:r>
            <a:r>
              <a:rPr lang="fr-FR" dirty="0" smtClean="0"/>
              <a:t>hyperkaliémie menaçante</a:t>
            </a:r>
            <a:r>
              <a:rPr lang="fr-FR" dirty="0"/>
              <a:t>. L'hypertonicité plasmatique liée à l'hyperglycémie est aussi responsable </a:t>
            </a:r>
            <a:r>
              <a:rPr lang="fr-FR" dirty="0" smtClean="0"/>
              <a:t>d'un transfert </a:t>
            </a:r>
            <a:r>
              <a:rPr lang="fr-FR" dirty="0"/>
              <a:t>de potassium vers le secteur extracellulaire.</a:t>
            </a:r>
          </a:p>
        </p:txBody>
      </p:sp>
    </p:spTree>
    <p:extLst>
      <p:ext uri="{BB962C8B-B14F-4D97-AF65-F5344CB8AC3E}">
        <p14:creationId xmlns:p14="http://schemas.microsoft.com/office/powerpoint/2010/main" val="1117853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80728"/>
            <a:ext cx="5075456" cy="39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5229200"/>
            <a:ext cx="8424936" cy="646331"/>
          </a:xfrm>
          <a:prstGeom prst="rect">
            <a:avLst/>
          </a:prstGeom>
        </p:spPr>
        <p:txBody>
          <a:bodyPr wrap="square">
            <a:spAutoFit/>
          </a:bodyPr>
          <a:lstStyle/>
          <a:p>
            <a:r>
              <a:rPr lang="fr-FR" dirty="0"/>
              <a:t>La répartition du potassium entre les compartiments intra- et extracellulaires est sous la dépendance de facteurs hormonaux et non hormonaux, tel que l'état acido-basique.</a:t>
            </a:r>
          </a:p>
        </p:txBody>
      </p:sp>
    </p:spTree>
    <p:extLst>
      <p:ext uri="{BB962C8B-B14F-4D97-AF65-F5344CB8AC3E}">
        <p14:creationId xmlns:p14="http://schemas.microsoft.com/office/powerpoint/2010/main" val="786783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a:bodyPr>
          <a:lstStyle/>
          <a:p>
            <a:r>
              <a:rPr lang="fr-FR" sz="2400" dirty="0" smtClean="0"/>
              <a:t>Introduction</a:t>
            </a:r>
            <a:endParaRPr lang="fr-FR" sz="2400" dirty="0"/>
          </a:p>
        </p:txBody>
      </p:sp>
      <p:sp>
        <p:nvSpPr>
          <p:cNvPr id="3" name="Espace réservé du contenu 2"/>
          <p:cNvSpPr>
            <a:spLocks noGrp="1"/>
          </p:cNvSpPr>
          <p:nvPr>
            <p:ph idx="1"/>
          </p:nvPr>
        </p:nvSpPr>
        <p:spPr>
          <a:xfrm>
            <a:off x="457200" y="1052736"/>
            <a:ext cx="8229600" cy="5472608"/>
          </a:xfrm>
        </p:spPr>
        <p:txBody>
          <a:bodyPr>
            <a:normAutofit fontScale="85000" lnSpcReduction="20000"/>
          </a:bodyPr>
          <a:lstStyle/>
          <a:p>
            <a:r>
              <a:rPr lang="fr-FR" dirty="0" smtClean="0"/>
              <a:t>Le potassium est le principal cation intracellulaire et détermine le pouvoir osmotique intracellulaire. </a:t>
            </a:r>
          </a:p>
          <a:p>
            <a:r>
              <a:rPr lang="fr-FR" dirty="0" smtClean="0"/>
              <a:t>Le gradient </a:t>
            </a:r>
            <a:r>
              <a:rPr lang="fr-FR" dirty="0" err="1" smtClean="0"/>
              <a:t>transcellulaire</a:t>
            </a:r>
            <a:r>
              <a:rPr lang="fr-FR" dirty="0" smtClean="0"/>
              <a:t> de potassium (</a:t>
            </a:r>
            <a:r>
              <a:rPr lang="fr-FR" dirty="0" err="1" smtClean="0"/>
              <a:t>Ki</a:t>
            </a:r>
            <a:r>
              <a:rPr lang="fr-FR" dirty="0" smtClean="0"/>
              <a:t>/</a:t>
            </a:r>
            <a:r>
              <a:rPr lang="fr-FR" dirty="0" err="1" smtClean="0"/>
              <a:t>Ke</a:t>
            </a:r>
            <a:r>
              <a:rPr lang="fr-FR" dirty="0" smtClean="0"/>
              <a:t>) est le principal déterminant du potentiel de repos membranaire.</a:t>
            </a:r>
          </a:p>
          <a:p>
            <a:r>
              <a:rPr lang="fr-FR" dirty="0" smtClean="0"/>
              <a:t>Le maintien du gradient </a:t>
            </a:r>
            <a:r>
              <a:rPr lang="fr-FR" dirty="0" err="1" smtClean="0"/>
              <a:t>Ki</a:t>
            </a:r>
            <a:r>
              <a:rPr lang="fr-FR" dirty="0" smtClean="0"/>
              <a:t>/</a:t>
            </a:r>
            <a:r>
              <a:rPr lang="fr-FR" dirty="0" err="1" smtClean="0"/>
              <a:t>Ke</a:t>
            </a:r>
            <a:r>
              <a:rPr lang="fr-FR" dirty="0" smtClean="0"/>
              <a:t> se fait activement par la pompe </a:t>
            </a:r>
            <a:r>
              <a:rPr lang="fr-FR" dirty="0" err="1" smtClean="0"/>
              <a:t>Na+,K</a:t>
            </a:r>
            <a:r>
              <a:rPr lang="fr-FR" dirty="0" smtClean="0"/>
              <a:t>+-ATPase et par l'électronégativité intracellulaire.</a:t>
            </a:r>
          </a:p>
          <a:p>
            <a:r>
              <a:rPr lang="fr-FR" dirty="0" smtClean="0"/>
              <a:t>Le rein régule le stock potassique à moyen terme et les mouvements transmembranaires atténuent les variations de la kaliémie à court terme.</a:t>
            </a:r>
          </a:p>
          <a:p>
            <a:r>
              <a:rPr lang="fr-FR" dirty="0" smtClean="0"/>
              <a:t>Les variations rapides de la kaliémie peuvent entraîner des troubles sévères du rythme cardiaque et nécessitent un traitement urgent sous monitorage continu de l'électrocardiogramme.</a:t>
            </a:r>
          </a:p>
        </p:txBody>
      </p:sp>
    </p:spTree>
    <p:extLst>
      <p:ext uri="{BB962C8B-B14F-4D97-AF65-F5344CB8AC3E}">
        <p14:creationId xmlns:p14="http://schemas.microsoft.com/office/powerpoint/2010/main" val="3783663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923925"/>
            <a:ext cx="848677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93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fontScale="85000" lnSpcReduction="10000"/>
          </a:bodyPr>
          <a:lstStyle/>
          <a:p>
            <a:r>
              <a:rPr lang="fr-FR" dirty="0"/>
              <a:t>C</a:t>
            </a:r>
            <a:r>
              <a:rPr lang="fr-FR" dirty="0" smtClean="0"/>
              <a:t>atécholamines </a:t>
            </a:r>
          </a:p>
          <a:p>
            <a:r>
              <a:rPr lang="fr-FR" dirty="0" smtClean="0"/>
              <a:t>Les catécholamines favorisent le transfert intracellulaire du potassium par stimulation des récepteurs 2-adrénergiques . Lors de certains stress comme le traumatisme crânien ou</a:t>
            </a:r>
            <a:r>
              <a:rPr lang="fr-FR" dirty="0"/>
              <a:t> </a:t>
            </a:r>
            <a:r>
              <a:rPr lang="fr-FR" dirty="0" smtClean="0"/>
              <a:t>l'infarctus du myocarde, la sécrétion de catécholamines endogènes peut être responsable d'une hypokaliémie. </a:t>
            </a:r>
          </a:p>
          <a:p>
            <a:r>
              <a:rPr lang="fr-FR" dirty="0" smtClean="0"/>
              <a:t>L'administration par voie intraveineuse de </a:t>
            </a:r>
            <a:r>
              <a:rPr lang="fr-FR" dirty="0" err="1" smtClean="0"/>
              <a:t>salbutamol</a:t>
            </a:r>
            <a:r>
              <a:rPr lang="fr-FR" dirty="0" smtClean="0"/>
              <a:t>, de </a:t>
            </a:r>
            <a:r>
              <a:rPr lang="fr-FR" dirty="0" err="1" smtClean="0"/>
              <a:t>terbutaline</a:t>
            </a:r>
            <a:r>
              <a:rPr lang="fr-FR" dirty="0" smtClean="0"/>
              <a:t>, ainsi que l'intoxication à la théophylline, entraînent une hypokaliémie qui peut être sévère. </a:t>
            </a:r>
          </a:p>
          <a:p>
            <a:r>
              <a:rPr lang="fr-FR" dirty="0" smtClean="0"/>
              <a:t>Les antagonistes -adrénergiques inhibent la capture cellulaire de potassium.</a:t>
            </a:r>
            <a:endParaRPr lang="fr-FR" dirty="0"/>
          </a:p>
        </p:txBody>
      </p:sp>
    </p:spTree>
    <p:extLst>
      <p:ext uri="{BB962C8B-B14F-4D97-AF65-F5344CB8AC3E}">
        <p14:creationId xmlns:p14="http://schemas.microsoft.com/office/powerpoint/2010/main" val="2789257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fontScale="92500" lnSpcReduction="20000"/>
          </a:bodyPr>
          <a:lstStyle/>
          <a:p>
            <a:r>
              <a:rPr lang="fr-FR" dirty="0" smtClean="0"/>
              <a:t>HYPERKALIÉMIES</a:t>
            </a:r>
          </a:p>
          <a:p>
            <a:r>
              <a:rPr lang="fr-FR" dirty="0" smtClean="0"/>
              <a:t>L'hyperkaliémie se définit par une concentration plasmatique en potassium supérieure à 5,5 </a:t>
            </a:r>
            <a:r>
              <a:rPr lang="fr-FR" dirty="0" err="1" smtClean="0"/>
              <a:t>mmol</a:t>
            </a:r>
            <a:r>
              <a:rPr lang="fr-FR" dirty="0" smtClean="0"/>
              <a:t> · L-1. </a:t>
            </a:r>
          </a:p>
          <a:p>
            <a:r>
              <a:rPr lang="fr-FR" dirty="0" smtClean="0"/>
              <a:t>L'hyperkaliémie est dite mineure pour une concentration en potassium comprise entre 5,5 et 6 </a:t>
            </a:r>
            <a:r>
              <a:rPr lang="fr-FR" dirty="0" err="1" smtClean="0"/>
              <a:t>mmol</a:t>
            </a:r>
            <a:r>
              <a:rPr lang="fr-FR" dirty="0" smtClean="0"/>
              <a:t> · L-1, modérée à sévère pour des valeurs comprises entre 6,1 et 6,9 </a:t>
            </a:r>
            <a:r>
              <a:rPr lang="fr-FR" dirty="0" err="1" smtClean="0"/>
              <a:t>mmol</a:t>
            </a:r>
            <a:r>
              <a:rPr lang="fr-FR" dirty="0"/>
              <a:t> </a:t>
            </a:r>
            <a:r>
              <a:rPr lang="fr-FR" dirty="0" smtClean="0"/>
              <a:t>· L-1 et supérieure à 7 </a:t>
            </a:r>
            <a:r>
              <a:rPr lang="fr-FR" dirty="0" err="1" smtClean="0"/>
              <a:t>mmol</a:t>
            </a:r>
            <a:r>
              <a:rPr lang="fr-FR" dirty="0" smtClean="0"/>
              <a:t> · L-1. </a:t>
            </a:r>
          </a:p>
          <a:p>
            <a:r>
              <a:rPr lang="fr-FR" dirty="0" smtClean="0"/>
              <a:t>l'hyperkaliémie est la conséquence de trois mécanismes distincts, parfois associés : a) un transfert extracellulaire du potassium ; b) une diminution des capacités d'excrétion rénale du potassium ; c) un excès d'apport de potassium.</a:t>
            </a:r>
          </a:p>
        </p:txBody>
      </p:sp>
    </p:spTree>
    <p:extLst>
      <p:ext uri="{BB962C8B-B14F-4D97-AF65-F5344CB8AC3E}">
        <p14:creationId xmlns:p14="http://schemas.microsoft.com/office/powerpoint/2010/main" val="4122270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37523"/>
          </a:xfrm>
        </p:spPr>
        <p:txBody>
          <a:bodyPr>
            <a:normAutofit/>
          </a:bodyPr>
          <a:lstStyle/>
          <a:p>
            <a:r>
              <a:rPr lang="fr-FR" sz="1600" dirty="0" smtClean="0"/>
              <a:t>Étiologies des hyperkaliémies</a:t>
            </a:r>
          </a:p>
          <a:p>
            <a:r>
              <a:rPr lang="fr-FR" sz="1600" b="1" dirty="0"/>
              <a:t>Diminution des capacités d'excrétion rénale du potassium</a:t>
            </a:r>
          </a:p>
          <a:p>
            <a:r>
              <a:rPr lang="fr-FR" sz="1600" b="1" dirty="0"/>
              <a:t>Tableau II. Étiologies des hyperkaliémies</a:t>
            </a:r>
            <a:r>
              <a:rPr lang="fr-FR" sz="1600" b="1" dirty="0" smtClean="0"/>
              <a:t>.</a:t>
            </a:r>
          </a:p>
          <a:p>
            <a:endParaRPr lang="fr-FR" b="1" dirty="0" smtClean="0"/>
          </a:p>
        </p:txBody>
      </p:sp>
      <p:graphicFrame>
        <p:nvGraphicFramePr>
          <p:cNvPr id="4" name="Tableau 3"/>
          <p:cNvGraphicFramePr>
            <a:graphicFrameLocks noGrp="1"/>
          </p:cNvGraphicFramePr>
          <p:nvPr>
            <p:extLst>
              <p:ext uri="{D42A27DB-BD31-4B8C-83A1-F6EECF244321}">
                <p14:modId xmlns:p14="http://schemas.microsoft.com/office/powerpoint/2010/main" val="1101225919"/>
              </p:ext>
            </p:extLst>
          </p:nvPr>
        </p:nvGraphicFramePr>
        <p:xfrm>
          <a:off x="467544" y="1124744"/>
          <a:ext cx="8280920" cy="5564671"/>
        </p:xfrm>
        <a:graphic>
          <a:graphicData uri="http://schemas.openxmlformats.org/drawingml/2006/table">
            <a:tbl>
              <a:tblPr firstRow="1" bandRow="1">
                <a:tableStyleId>{5C22544A-7EE6-4342-B048-85BDC9FD1C3A}</a:tableStyleId>
              </a:tblPr>
              <a:tblGrid>
                <a:gridCol w="8280920"/>
              </a:tblGrid>
              <a:tr h="3456384">
                <a:tc>
                  <a:txBody>
                    <a:bodyPr/>
                    <a:lstStyle/>
                    <a:p>
                      <a:r>
                        <a:rPr lang="fr-FR" dirty="0" err="1" smtClean="0"/>
                        <a:t>Pseudohyperkaliémie</a:t>
                      </a:r>
                      <a:endParaRPr lang="fr-FR" dirty="0" smtClean="0"/>
                    </a:p>
                    <a:p>
                      <a:r>
                        <a:rPr lang="fr-FR" dirty="0" err="1" smtClean="0"/>
                        <a:t>thrombocytémie</a:t>
                      </a:r>
                      <a:r>
                        <a:rPr lang="fr-FR" dirty="0" smtClean="0"/>
                        <a:t>, hyperleucocytose, hémolyse, garrot, </a:t>
                      </a:r>
                      <a:r>
                        <a:rPr lang="fr-FR" dirty="0" err="1" smtClean="0"/>
                        <a:t>pseudohyperkaliémie</a:t>
                      </a:r>
                      <a:r>
                        <a:rPr lang="fr-FR" dirty="0" smtClean="0"/>
                        <a:t> familiale</a:t>
                      </a:r>
                    </a:p>
                    <a:p>
                      <a:r>
                        <a:rPr lang="fr-FR" dirty="0" smtClean="0"/>
                        <a:t>mononucléose infectieuse.</a:t>
                      </a:r>
                    </a:p>
                    <a:p>
                      <a:r>
                        <a:rPr lang="fr-FR" dirty="0" smtClean="0"/>
                        <a:t>Hyperkaliémie vraie</a:t>
                      </a:r>
                    </a:p>
                    <a:p>
                      <a:r>
                        <a:rPr lang="fr-FR" dirty="0" smtClean="0"/>
                        <a:t>· diminution de l'excrétion rénale</a:t>
                      </a:r>
                    </a:p>
                    <a:p>
                      <a:r>
                        <a:rPr lang="fr-FR" dirty="0" smtClean="0"/>
                        <a:t>- atteinte rénale</a:t>
                      </a:r>
                      <a:r>
                        <a:rPr lang="fr-FR" baseline="0" dirty="0" smtClean="0"/>
                        <a:t> </a:t>
                      </a:r>
                      <a:r>
                        <a:rPr lang="fr-FR" dirty="0" smtClean="0"/>
                        <a:t>insuffisance rénale aiguë et chronique, </a:t>
                      </a:r>
                      <a:r>
                        <a:rPr lang="fr-FR" dirty="0" err="1" smtClean="0"/>
                        <a:t>hypoaldostéronisme</a:t>
                      </a:r>
                      <a:r>
                        <a:rPr lang="fr-FR" dirty="0" smtClean="0"/>
                        <a:t> et </a:t>
                      </a:r>
                      <a:r>
                        <a:rPr lang="fr-FR" dirty="0" err="1" smtClean="0"/>
                        <a:t>hyporéninisme</a:t>
                      </a:r>
                      <a:r>
                        <a:rPr lang="fr-FR" dirty="0" smtClean="0"/>
                        <a:t>,</a:t>
                      </a:r>
                      <a:r>
                        <a:rPr lang="fr-FR" baseline="0" dirty="0" smtClean="0"/>
                        <a:t> </a:t>
                      </a:r>
                      <a:r>
                        <a:rPr lang="fr-FR" dirty="0" smtClean="0"/>
                        <a:t>néphrite interstitielle, lupus érythémateux, amylose,</a:t>
                      </a:r>
                      <a:r>
                        <a:rPr lang="fr-FR" baseline="0" dirty="0" smtClean="0"/>
                        <a:t> </a:t>
                      </a:r>
                      <a:r>
                        <a:rPr lang="fr-FR" dirty="0" err="1" smtClean="0"/>
                        <a:t>pseudohypoaldostéronisme</a:t>
                      </a:r>
                      <a:r>
                        <a:rPr lang="fr-FR" dirty="0" smtClean="0"/>
                        <a:t> de type I et II</a:t>
                      </a:r>
                    </a:p>
                    <a:p>
                      <a:r>
                        <a:rPr lang="fr-FR" dirty="0" smtClean="0"/>
                        <a:t>- atteinte surrénalienne</a:t>
                      </a:r>
                      <a:r>
                        <a:rPr lang="fr-FR" baseline="0" dirty="0" smtClean="0"/>
                        <a:t> </a:t>
                      </a:r>
                      <a:r>
                        <a:rPr lang="fr-FR" dirty="0" smtClean="0"/>
                        <a:t>syndrome d'Addison, déficit en 21-hydroxylase.</a:t>
                      </a:r>
                    </a:p>
                    <a:p>
                      <a:r>
                        <a:rPr lang="fr-FR" dirty="0" smtClean="0"/>
                        <a:t>- agents pharmacologiques</a:t>
                      </a:r>
                      <a:r>
                        <a:rPr lang="fr-FR" baseline="0" dirty="0" smtClean="0"/>
                        <a:t> </a:t>
                      </a:r>
                      <a:r>
                        <a:rPr lang="fr-FR" dirty="0" err="1" smtClean="0"/>
                        <a:t>spironolactone</a:t>
                      </a:r>
                      <a:r>
                        <a:rPr lang="fr-FR" dirty="0" smtClean="0"/>
                        <a:t>, </a:t>
                      </a:r>
                      <a:r>
                        <a:rPr lang="fr-FR" dirty="0" err="1" smtClean="0"/>
                        <a:t>triamtérène</a:t>
                      </a:r>
                      <a:r>
                        <a:rPr lang="fr-FR" dirty="0" smtClean="0"/>
                        <a:t>, </a:t>
                      </a:r>
                      <a:r>
                        <a:rPr lang="fr-FR" dirty="0" err="1" smtClean="0"/>
                        <a:t>amiloride</a:t>
                      </a:r>
                      <a:r>
                        <a:rPr lang="fr-FR" dirty="0" smtClean="0"/>
                        <a:t>, IEC, AINS et héparine.</a:t>
                      </a:r>
                    </a:p>
                  </a:txBody>
                  <a:tcPr/>
                </a:tc>
              </a:tr>
              <a:tr h="2108287">
                <a:tc>
                  <a:txBody>
                    <a:bodyPr/>
                    <a:lstStyle/>
                    <a:p>
                      <a:r>
                        <a:rPr lang="fr-FR" dirty="0" smtClean="0"/>
                        <a:t>transfert extracellulaire de potassium</a:t>
                      </a:r>
                    </a:p>
                    <a:p>
                      <a:r>
                        <a:rPr lang="fr-FR" dirty="0" smtClean="0"/>
                        <a:t>acidose métabolique minérale et respiratoire.</a:t>
                      </a:r>
                      <a:r>
                        <a:rPr lang="fr-FR" baseline="0" dirty="0" smtClean="0"/>
                        <a:t> </a:t>
                      </a:r>
                      <a:r>
                        <a:rPr lang="fr-FR" dirty="0" smtClean="0"/>
                        <a:t>diabète </a:t>
                      </a:r>
                      <a:r>
                        <a:rPr lang="fr-FR" dirty="0" err="1" smtClean="0"/>
                        <a:t>insulinoprive</a:t>
                      </a:r>
                      <a:r>
                        <a:rPr lang="fr-FR" dirty="0" smtClean="0"/>
                        <a:t> et hyperglycémie.</a:t>
                      </a:r>
                      <a:r>
                        <a:rPr lang="fr-FR" baseline="0" dirty="0" smtClean="0"/>
                        <a:t> </a:t>
                      </a:r>
                      <a:r>
                        <a:rPr lang="fr-FR" dirty="0" smtClean="0"/>
                        <a:t>paralysie périodique familiale </a:t>
                      </a:r>
                      <a:r>
                        <a:rPr lang="fr-FR" dirty="0" err="1" smtClean="0"/>
                        <a:t>hyperkaliémique</a:t>
                      </a:r>
                      <a:r>
                        <a:rPr lang="fr-FR" dirty="0" smtClean="0"/>
                        <a:t>.</a:t>
                      </a:r>
                      <a:r>
                        <a:rPr lang="fr-FR" baseline="0" dirty="0" smtClean="0"/>
                        <a:t> </a:t>
                      </a:r>
                      <a:r>
                        <a:rPr lang="fr-FR" dirty="0" smtClean="0"/>
                        <a:t>lyse cellulaire, </a:t>
                      </a:r>
                      <a:r>
                        <a:rPr lang="fr-FR" dirty="0" err="1" smtClean="0"/>
                        <a:t>crush</a:t>
                      </a:r>
                      <a:r>
                        <a:rPr lang="fr-FR" dirty="0" smtClean="0"/>
                        <a:t> syndrome, </a:t>
                      </a:r>
                      <a:r>
                        <a:rPr lang="fr-FR" dirty="0" err="1" smtClean="0"/>
                        <a:t>rhabdomyolyse</a:t>
                      </a:r>
                      <a:r>
                        <a:rPr lang="fr-FR" dirty="0" smtClean="0"/>
                        <a:t> et brûlure.</a:t>
                      </a:r>
                      <a:r>
                        <a:rPr lang="fr-FR" baseline="0" dirty="0" smtClean="0"/>
                        <a:t> </a:t>
                      </a:r>
                      <a:r>
                        <a:rPr lang="fr-FR" dirty="0" smtClean="0"/>
                        <a:t>exercice musculaire prolongé.</a:t>
                      </a:r>
                      <a:r>
                        <a:rPr lang="fr-FR" baseline="0" dirty="0" smtClean="0"/>
                        <a:t> </a:t>
                      </a:r>
                      <a:r>
                        <a:rPr lang="fr-FR" dirty="0" err="1" smtClean="0"/>
                        <a:t>hyperosmolarité</a:t>
                      </a:r>
                      <a:r>
                        <a:rPr lang="fr-FR" dirty="0" smtClean="0"/>
                        <a:t>.</a:t>
                      </a:r>
                    </a:p>
                    <a:p>
                      <a:r>
                        <a:rPr lang="fr-FR" dirty="0" smtClean="0"/>
                        <a:t>-bloquant, digitalique, arginine et </a:t>
                      </a:r>
                      <a:r>
                        <a:rPr lang="fr-FR" dirty="0" err="1" smtClean="0"/>
                        <a:t>succinylcholine</a:t>
                      </a:r>
                      <a:r>
                        <a:rPr lang="fr-FR" dirty="0" smtClean="0"/>
                        <a:t>. augmentation iatrogénique des apports en potassium</a:t>
                      </a:r>
                      <a:r>
                        <a:rPr lang="fr-FR" baseline="0" dirty="0" smtClean="0"/>
                        <a:t> </a:t>
                      </a:r>
                      <a:r>
                        <a:rPr lang="fr-FR" dirty="0" smtClean="0"/>
                        <a:t>pénicilline, sels de potassium, transfusions, géophagie.</a:t>
                      </a:r>
                    </a:p>
                    <a:p>
                      <a:endParaRPr lang="fr-FR" dirty="0"/>
                    </a:p>
                  </a:txBody>
                  <a:tcPr/>
                </a:tc>
              </a:tr>
            </a:tbl>
          </a:graphicData>
        </a:graphic>
      </p:graphicFrame>
    </p:spTree>
    <p:extLst>
      <p:ext uri="{BB962C8B-B14F-4D97-AF65-F5344CB8AC3E}">
        <p14:creationId xmlns:p14="http://schemas.microsoft.com/office/powerpoint/2010/main" val="3188931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6192688"/>
          </a:xfrm>
        </p:spPr>
        <p:txBody>
          <a:bodyPr>
            <a:normAutofit fontScale="85000" lnSpcReduction="10000"/>
          </a:bodyPr>
          <a:lstStyle/>
          <a:p>
            <a:r>
              <a:rPr lang="fr-FR" dirty="0" smtClean="0"/>
              <a:t>La diminution de la filtration glomérulaire (&lt; 10 </a:t>
            </a:r>
            <a:r>
              <a:rPr lang="fr-FR" dirty="0" err="1" smtClean="0"/>
              <a:t>mL</a:t>
            </a:r>
            <a:r>
              <a:rPr lang="fr-FR" dirty="0" smtClean="0"/>
              <a:t> · min-1) ne permet pas l'adaptation rénale aux apports quotidiens en potassium. La réduction </a:t>
            </a:r>
            <a:r>
              <a:rPr lang="fr-FR" dirty="0" err="1" smtClean="0"/>
              <a:t>néphrogénique</a:t>
            </a:r>
            <a:r>
              <a:rPr lang="fr-FR" dirty="0" smtClean="0"/>
              <a:t> modérée ne s'accompagne généralement pas d'hyperkaliémie. En effet, l'augmentation de l'apport de sels de sodium et l'augmentation de l'activité de la Na+, K+-ATPase dans le canal collecteur sont des mécanismes compensateurs efficaces. </a:t>
            </a:r>
          </a:p>
          <a:p>
            <a:r>
              <a:rPr lang="fr-FR" dirty="0" smtClean="0"/>
              <a:t>Perturbations du système rénine-angiotensine</a:t>
            </a:r>
          </a:p>
          <a:p>
            <a:r>
              <a:rPr lang="fr-FR" dirty="0" smtClean="0"/>
              <a:t>La maladie d'Addison est caractérisée par un déficit de la sécrétion de cortisol et d'aldostérone avec fuite sodée urinaire et déshydratation extracellulaire. L'hyperkaliémie est due à la diminution de la </a:t>
            </a:r>
            <a:r>
              <a:rPr lang="fr-FR" dirty="0" err="1" smtClean="0"/>
              <a:t>kaliurèse</a:t>
            </a:r>
            <a:r>
              <a:rPr lang="fr-FR" dirty="0" smtClean="0"/>
              <a:t>, qui peut être suffisante lorsque le déficit hormonal n'est pas complet et lorsque l'apport oral de sodium est suffisant.</a:t>
            </a:r>
          </a:p>
        </p:txBody>
      </p:sp>
    </p:spTree>
    <p:extLst>
      <p:ext uri="{BB962C8B-B14F-4D97-AF65-F5344CB8AC3E}">
        <p14:creationId xmlns:p14="http://schemas.microsoft.com/office/powerpoint/2010/main" val="2200020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6120680"/>
          </a:xfrm>
        </p:spPr>
        <p:txBody>
          <a:bodyPr>
            <a:normAutofit fontScale="70000" lnSpcReduction="20000"/>
          </a:bodyPr>
          <a:lstStyle/>
          <a:p>
            <a:r>
              <a:rPr lang="fr-FR" dirty="0" smtClean="0"/>
              <a:t>Les hypo-</a:t>
            </a:r>
            <a:r>
              <a:rPr lang="fr-FR" dirty="0" err="1" smtClean="0"/>
              <a:t>aldostéronismes</a:t>
            </a:r>
            <a:r>
              <a:rPr lang="fr-FR" dirty="0" smtClean="0"/>
              <a:t> avec </a:t>
            </a:r>
            <a:r>
              <a:rPr lang="fr-FR" dirty="0" err="1" smtClean="0"/>
              <a:t>hyporéninémie</a:t>
            </a:r>
            <a:r>
              <a:rPr lang="fr-FR" dirty="0" smtClean="0"/>
              <a:t> sont acquis ou induits par certains médicaments. Dans le premier cas, l'atteinte se situerait au niveau de l'appareil </a:t>
            </a:r>
            <a:r>
              <a:rPr lang="fr-FR" dirty="0" err="1" smtClean="0"/>
              <a:t>juxtaglomérulaire</a:t>
            </a:r>
            <a:r>
              <a:rPr lang="fr-FR" dirty="0"/>
              <a:t> </a:t>
            </a:r>
            <a:r>
              <a:rPr lang="fr-FR" dirty="0" smtClean="0"/>
              <a:t>qui est souvent associée à une néphropathie sous-jacente. Les causes rénales de ce syndrome sont les néphropathies </a:t>
            </a:r>
            <a:r>
              <a:rPr lang="fr-FR" dirty="0" err="1" smtClean="0"/>
              <a:t>tubulo</a:t>
            </a:r>
            <a:r>
              <a:rPr lang="fr-FR" dirty="0" smtClean="0"/>
              <a:t>-interstitielles, l'atteinte de l'appareil glomérulaire, les syndromes d'obstacle urinaire. La néphropathie diabétique est la plus fréquemment retrouvée. Certains médicaments induisent des hypo-</a:t>
            </a:r>
            <a:r>
              <a:rPr lang="fr-FR" dirty="0" err="1" smtClean="0"/>
              <a:t>aldostéronismes</a:t>
            </a:r>
            <a:r>
              <a:rPr lang="fr-FR" dirty="0" smtClean="0"/>
              <a:t> par inhibition de l'activité de la rénine (-bloquants), par diminution de la conversion de l'angiotensine I en angiotensine II (IEC) où le risque d'hyperkaliémie est lié à la fonction rénale préexistante, à la survenue d'une déshydratation et à l'apport sodé quotidien. L'inhibition de la synthèse des prostaglandines, au sein du parenchyme rénal par certains anti-inflammatoires, diminue l'activité de la rénine et de l'aldostérone. La survenue d'une hyperkaliémie est dépendante de facteurs comme un diabète, une insuffisance rénale et la prise concomitante de médicaments favorisant l'élévation de la kaliémie . </a:t>
            </a:r>
          </a:p>
          <a:p>
            <a:r>
              <a:rPr lang="fr-FR" dirty="0" smtClean="0"/>
              <a:t>L'héparine peut interférer avec la synthèse surrénalienne de l'aldostérone, mais elle est rarement responsable d'une hyperkaliémie.</a:t>
            </a:r>
            <a:endParaRPr lang="fr-FR" dirty="0"/>
          </a:p>
        </p:txBody>
      </p:sp>
    </p:spTree>
    <p:extLst>
      <p:ext uri="{BB962C8B-B14F-4D97-AF65-F5344CB8AC3E}">
        <p14:creationId xmlns:p14="http://schemas.microsoft.com/office/powerpoint/2010/main" val="1925550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976664"/>
          </a:xfrm>
        </p:spPr>
        <p:txBody>
          <a:bodyPr>
            <a:normAutofit/>
          </a:bodyPr>
          <a:lstStyle/>
          <a:p>
            <a:r>
              <a:rPr lang="fr-FR" dirty="0"/>
              <a:t>L'inhibition de la sécrétion tubulaire rénale de potassium peut être le fait de la prise </a:t>
            </a:r>
            <a:r>
              <a:rPr lang="fr-FR" dirty="0" smtClean="0"/>
              <a:t>de certains </a:t>
            </a:r>
            <a:r>
              <a:rPr lang="fr-FR" dirty="0"/>
              <a:t>médicaments. Les diurétiques </a:t>
            </a:r>
            <a:r>
              <a:rPr lang="fr-FR" dirty="0" err="1"/>
              <a:t>épargneurs</a:t>
            </a:r>
            <a:r>
              <a:rPr lang="fr-FR" dirty="0"/>
              <a:t> de potassium inhibent l'action rénale </a:t>
            </a:r>
            <a:r>
              <a:rPr lang="fr-FR" dirty="0" smtClean="0"/>
              <a:t>de l'aldostérone</a:t>
            </a:r>
            <a:r>
              <a:rPr lang="fr-FR" dirty="0"/>
              <a:t>, comme la </a:t>
            </a:r>
            <a:r>
              <a:rPr lang="fr-FR" dirty="0" err="1"/>
              <a:t>spironolactone</a:t>
            </a:r>
            <a:r>
              <a:rPr lang="fr-FR" dirty="0"/>
              <a:t>, ou bloquent la réabsorption de sodium dans </a:t>
            </a:r>
            <a:r>
              <a:rPr lang="fr-FR" dirty="0" smtClean="0"/>
              <a:t>le néphron </a:t>
            </a:r>
            <a:r>
              <a:rPr lang="fr-FR" dirty="0"/>
              <a:t>distal comme l'</a:t>
            </a:r>
            <a:r>
              <a:rPr lang="fr-FR" dirty="0" err="1"/>
              <a:t>amiloride</a:t>
            </a:r>
            <a:r>
              <a:rPr lang="fr-FR" dirty="0"/>
              <a:t> et le </a:t>
            </a:r>
            <a:r>
              <a:rPr lang="fr-FR" dirty="0" err="1"/>
              <a:t>triamtérène</a:t>
            </a:r>
            <a:r>
              <a:rPr lang="fr-FR" dirty="0"/>
              <a:t>. </a:t>
            </a:r>
          </a:p>
        </p:txBody>
      </p:sp>
    </p:spTree>
    <p:extLst>
      <p:ext uri="{BB962C8B-B14F-4D97-AF65-F5344CB8AC3E}">
        <p14:creationId xmlns:p14="http://schemas.microsoft.com/office/powerpoint/2010/main" val="1184372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fontScale="70000" lnSpcReduction="20000"/>
          </a:bodyPr>
          <a:lstStyle/>
          <a:p>
            <a:r>
              <a:rPr lang="fr-FR" dirty="0" smtClean="0"/>
              <a:t>Étiologies extrarénales des hyperkaliémies</a:t>
            </a:r>
          </a:p>
          <a:p>
            <a:r>
              <a:rPr lang="fr-FR" dirty="0" smtClean="0"/>
              <a:t>Une hyperkaliémie prolongée peut se rencontrer lors d'apports exogènes importants en potassium, ou lors de redistributions </a:t>
            </a:r>
            <a:r>
              <a:rPr lang="fr-FR" dirty="0" err="1" smtClean="0"/>
              <a:t>transcellulaires</a:t>
            </a:r>
            <a:r>
              <a:rPr lang="fr-FR" dirty="0" smtClean="0"/>
              <a:t>, traduisant souvent une excrétion rénale insuffisante de K+. </a:t>
            </a:r>
          </a:p>
          <a:p>
            <a:r>
              <a:rPr lang="fr-FR" dirty="0" smtClean="0"/>
              <a:t>Une hyperkaliémie est observée dans environ 25 % des décompensations </a:t>
            </a:r>
            <a:r>
              <a:rPr lang="fr-FR" dirty="0" err="1" smtClean="0"/>
              <a:t>cétoacidosiques</a:t>
            </a:r>
            <a:r>
              <a:rPr lang="fr-FR" dirty="0"/>
              <a:t> </a:t>
            </a:r>
            <a:r>
              <a:rPr lang="fr-FR" dirty="0" smtClean="0"/>
              <a:t>malgré la </a:t>
            </a:r>
            <a:r>
              <a:rPr lang="fr-FR" dirty="0" err="1" smtClean="0"/>
              <a:t>kaliopénie</a:t>
            </a:r>
            <a:r>
              <a:rPr lang="fr-FR" dirty="0" smtClean="0"/>
              <a:t> due aux pertes digestives et rénales. L'</a:t>
            </a:r>
            <a:r>
              <a:rPr lang="fr-FR" dirty="0" err="1" smtClean="0"/>
              <a:t>insulinopénie</a:t>
            </a:r>
            <a:r>
              <a:rPr lang="fr-FR" dirty="0" smtClean="0"/>
              <a:t>, l'</a:t>
            </a:r>
            <a:r>
              <a:rPr lang="fr-FR" dirty="0" err="1" smtClean="0"/>
              <a:t>hyperosmolarité</a:t>
            </a:r>
            <a:r>
              <a:rPr lang="fr-FR" dirty="0" smtClean="0"/>
              <a:t> plasmatique, l'augmentation du catabolisme azoté et l'insuffisance rénale en sont les principaux déterminants . Les effets de l'acidose métabolique sur la kaliémie ont été précédemment discutés. </a:t>
            </a:r>
          </a:p>
          <a:p>
            <a:r>
              <a:rPr lang="fr-FR" dirty="0" smtClean="0"/>
              <a:t>La survenue d'un syndrome de lyse tumorale est une complication classique de la chimiothérapie qui survient dans les premières 48 heures. </a:t>
            </a:r>
          </a:p>
          <a:p>
            <a:r>
              <a:rPr lang="fr-FR" dirty="0" smtClean="0"/>
              <a:t>Les </a:t>
            </a:r>
            <a:r>
              <a:rPr lang="fr-FR" dirty="0" err="1" smtClean="0"/>
              <a:t>rhabdomyolyses</a:t>
            </a:r>
            <a:r>
              <a:rPr lang="fr-FR" dirty="0"/>
              <a:t> </a:t>
            </a:r>
            <a:r>
              <a:rPr lang="fr-FR" dirty="0" smtClean="0"/>
              <a:t>traumatiques ou toxiques, les hématomes et l'hémolyse intravasculaire sont des situations fréquemment rencontrées en réanimation et responsables d'hyperkaliémie sévère par libération du contenu cellulaire en K+ et diminution de son excrétion lors d'une insuffisance rénale aiguë associée.</a:t>
            </a:r>
            <a:endParaRPr lang="fr-FR" dirty="0"/>
          </a:p>
        </p:txBody>
      </p:sp>
    </p:spTree>
    <p:extLst>
      <p:ext uri="{BB962C8B-B14F-4D97-AF65-F5344CB8AC3E}">
        <p14:creationId xmlns:p14="http://schemas.microsoft.com/office/powerpoint/2010/main" val="116923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lstStyle/>
          <a:p>
            <a:r>
              <a:rPr lang="fr-FR" sz="2400" dirty="0" smtClean="0"/>
              <a:t>Tableau III. Étiologies extrarénales des hyperkaliémies.</a:t>
            </a:r>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698745613"/>
              </p:ext>
            </p:extLst>
          </p:nvPr>
        </p:nvGraphicFramePr>
        <p:xfrm>
          <a:off x="539552" y="1765179"/>
          <a:ext cx="7344816" cy="4544141"/>
        </p:xfrm>
        <a:graphic>
          <a:graphicData uri="http://schemas.openxmlformats.org/drawingml/2006/table">
            <a:tbl>
              <a:tblPr firstRow="1" bandRow="1">
                <a:tableStyleId>{5C22544A-7EE6-4342-B048-85BDC9FD1C3A}</a:tableStyleId>
              </a:tblPr>
              <a:tblGrid>
                <a:gridCol w="2448272"/>
                <a:gridCol w="2448272"/>
                <a:gridCol w="2448272"/>
              </a:tblGrid>
              <a:tr h="368171">
                <a:tc>
                  <a:txBody>
                    <a:bodyPr/>
                    <a:lstStyle/>
                    <a:p>
                      <a:r>
                        <a:rPr lang="fr-FR" dirty="0" smtClean="0"/>
                        <a:t>Apports exogènes</a:t>
                      </a:r>
                      <a:endParaRPr lang="fr-FR" dirty="0"/>
                    </a:p>
                  </a:txBody>
                  <a:tcPr/>
                </a:tc>
                <a:tc>
                  <a:txBody>
                    <a:bodyPr/>
                    <a:lstStyle/>
                    <a:p>
                      <a:r>
                        <a:rPr lang="fr-FR" dirty="0" smtClean="0"/>
                        <a:t>Apports endogènes</a:t>
                      </a:r>
                      <a:endParaRPr lang="fr-FR" dirty="0"/>
                    </a:p>
                  </a:txBody>
                  <a:tcPr/>
                </a:tc>
                <a:tc>
                  <a:txBody>
                    <a:bodyPr/>
                    <a:lstStyle/>
                    <a:p>
                      <a:r>
                        <a:rPr lang="fr-FR" dirty="0" smtClean="0"/>
                        <a:t>Transferts cellulaires</a:t>
                      </a:r>
                      <a:endParaRPr lang="fr-FR" dirty="0"/>
                    </a:p>
                  </a:txBody>
                  <a:tcPr/>
                </a:tc>
              </a:tr>
              <a:tr h="4175970">
                <a:tc>
                  <a:txBody>
                    <a:bodyPr/>
                    <a:lstStyle/>
                    <a:p>
                      <a:r>
                        <a:rPr lang="fr-FR" sz="1800" b="0" i="0" u="none" strike="noStrike" kern="1200" baseline="0" dirty="0" smtClean="0">
                          <a:solidFill>
                            <a:schemeClr val="dk1"/>
                          </a:solidFill>
                          <a:latin typeface="+mn-lt"/>
                          <a:ea typeface="+mn-ea"/>
                          <a:cs typeface="+mn-cs"/>
                        </a:rPr>
                        <a:t>Supplémentation orale</a:t>
                      </a:r>
                    </a:p>
                    <a:p>
                      <a:r>
                        <a:rPr lang="fr-FR" sz="1800" b="0" i="0" u="none" strike="noStrike" kern="1200" baseline="0" dirty="0" smtClean="0">
                          <a:solidFill>
                            <a:schemeClr val="dk1"/>
                          </a:solidFill>
                          <a:latin typeface="+mn-lt"/>
                          <a:ea typeface="+mn-ea"/>
                          <a:cs typeface="+mn-cs"/>
                        </a:rPr>
                        <a:t>Sels de substitution</a:t>
                      </a:r>
                    </a:p>
                    <a:p>
                      <a:r>
                        <a:rPr lang="fr-FR" sz="1800" b="0" i="0" u="none" strike="noStrike" kern="1200" baseline="0" dirty="0" smtClean="0">
                          <a:solidFill>
                            <a:schemeClr val="dk1"/>
                          </a:solidFill>
                          <a:latin typeface="+mn-lt"/>
                          <a:ea typeface="+mn-ea"/>
                          <a:cs typeface="+mn-cs"/>
                        </a:rPr>
                        <a:t>Supplémentation IV</a:t>
                      </a:r>
                    </a:p>
                    <a:p>
                      <a:r>
                        <a:rPr lang="fr-FR" sz="1800" b="0" i="0" u="none" strike="noStrike" kern="1200" baseline="0" dirty="0" smtClean="0">
                          <a:solidFill>
                            <a:schemeClr val="dk1"/>
                          </a:solidFill>
                          <a:latin typeface="+mn-lt"/>
                          <a:ea typeface="+mn-ea"/>
                          <a:cs typeface="+mn-cs"/>
                        </a:rPr>
                        <a:t>Administration rapide de K+</a:t>
                      </a:r>
                    </a:p>
                    <a:p>
                      <a:r>
                        <a:rPr lang="fr-FR" sz="1800" b="0" i="0" u="none" strike="noStrike" kern="1200" baseline="0" dirty="0" smtClean="0">
                          <a:solidFill>
                            <a:schemeClr val="dk1"/>
                          </a:solidFill>
                          <a:latin typeface="+mn-lt"/>
                          <a:ea typeface="+mn-ea"/>
                          <a:cs typeface="+mn-cs"/>
                        </a:rPr>
                        <a:t>Sels de pénicilline</a:t>
                      </a:r>
                    </a:p>
                    <a:p>
                      <a:r>
                        <a:rPr lang="fr-FR" sz="1800" b="0" i="0" u="none" strike="noStrike" kern="1200" baseline="0" dirty="0" smtClean="0">
                          <a:solidFill>
                            <a:schemeClr val="dk1"/>
                          </a:solidFill>
                          <a:latin typeface="+mn-lt"/>
                          <a:ea typeface="+mn-ea"/>
                          <a:cs typeface="+mn-cs"/>
                        </a:rPr>
                        <a:t>Transfusion rapide de sang</a:t>
                      </a:r>
                      <a:endParaRPr lang="fr-FR" dirty="0"/>
                    </a:p>
                  </a:txBody>
                  <a:tcPr/>
                </a:tc>
                <a:tc>
                  <a:txBody>
                    <a:bodyPr/>
                    <a:lstStyle/>
                    <a:p>
                      <a:r>
                        <a:rPr lang="fr-FR" sz="1800" b="0" i="0" u="none" strike="noStrike" kern="1200" baseline="0" dirty="0" err="1" smtClean="0">
                          <a:solidFill>
                            <a:schemeClr val="dk1"/>
                          </a:solidFill>
                          <a:latin typeface="+mn-lt"/>
                          <a:ea typeface="+mn-ea"/>
                          <a:cs typeface="+mn-cs"/>
                        </a:rPr>
                        <a:t>Rhabdomyolyse</a:t>
                      </a:r>
                      <a:endParaRPr lang="fr-FR"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Hémolyse intravasculaire</a:t>
                      </a:r>
                    </a:p>
                    <a:p>
                      <a:r>
                        <a:rPr lang="fr-FR" sz="1800" b="0" i="0" u="none" strike="noStrike" kern="1200" baseline="0" dirty="0" smtClean="0">
                          <a:solidFill>
                            <a:schemeClr val="dk1"/>
                          </a:solidFill>
                          <a:latin typeface="+mn-lt"/>
                          <a:ea typeface="+mn-ea"/>
                          <a:cs typeface="+mn-cs"/>
                        </a:rPr>
                        <a:t>Exercice prolongé</a:t>
                      </a:r>
                    </a:p>
                    <a:p>
                      <a:r>
                        <a:rPr lang="fr-FR" sz="1800" b="0" i="0" u="none" strike="noStrike" kern="1200" baseline="0" dirty="0" smtClean="0">
                          <a:solidFill>
                            <a:schemeClr val="dk1"/>
                          </a:solidFill>
                          <a:latin typeface="+mn-lt"/>
                          <a:ea typeface="+mn-ea"/>
                          <a:cs typeface="+mn-cs"/>
                        </a:rPr>
                        <a:t>Hématomes</a:t>
                      </a:r>
                    </a:p>
                    <a:p>
                      <a:r>
                        <a:rPr lang="fr-FR" sz="1800" b="0" i="0" u="none" strike="noStrike" kern="1200" baseline="0" dirty="0" smtClean="0">
                          <a:solidFill>
                            <a:schemeClr val="dk1"/>
                          </a:solidFill>
                          <a:latin typeface="+mn-lt"/>
                          <a:ea typeface="+mn-ea"/>
                          <a:cs typeface="+mn-cs"/>
                        </a:rPr>
                        <a:t>Hémorragie gastrique</a:t>
                      </a:r>
                    </a:p>
                    <a:p>
                      <a:r>
                        <a:rPr lang="fr-FR" sz="1800" b="0" i="0" u="none" strike="noStrike" kern="1200" baseline="0" dirty="0" smtClean="0">
                          <a:solidFill>
                            <a:schemeClr val="dk1"/>
                          </a:solidFill>
                          <a:latin typeface="+mn-lt"/>
                          <a:ea typeface="+mn-ea"/>
                          <a:cs typeface="+mn-cs"/>
                        </a:rPr>
                        <a:t>États cataboliques</a:t>
                      </a:r>
                    </a:p>
                    <a:p>
                      <a:r>
                        <a:rPr lang="fr-FR" sz="1800" b="0" i="0" u="none" strike="noStrike" kern="1200" baseline="0" dirty="0" smtClean="0">
                          <a:solidFill>
                            <a:schemeClr val="dk1"/>
                          </a:solidFill>
                          <a:latin typeface="+mn-lt"/>
                          <a:ea typeface="+mn-ea"/>
                          <a:cs typeface="+mn-cs"/>
                        </a:rPr>
                        <a:t>Brûlures étendues</a:t>
                      </a:r>
                    </a:p>
                    <a:p>
                      <a:r>
                        <a:rPr lang="fr-FR" sz="1800" b="0" i="0" u="none" strike="noStrike" kern="1200" baseline="0" dirty="0" smtClean="0">
                          <a:solidFill>
                            <a:schemeClr val="dk1"/>
                          </a:solidFill>
                          <a:latin typeface="+mn-lt"/>
                          <a:ea typeface="+mn-ea"/>
                          <a:cs typeface="+mn-cs"/>
                        </a:rPr>
                        <a:t>Lyse cellulaire chimiothérapie</a:t>
                      </a:r>
                      <a:endParaRPr lang="fr-FR" dirty="0"/>
                    </a:p>
                  </a:txBody>
                  <a:tcPr/>
                </a:tc>
                <a:tc>
                  <a:txBody>
                    <a:bodyPr/>
                    <a:lstStyle/>
                    <a:p>
                      <a:r>
                        <a:rPr lang="fr-FR" dirty="0" err="1" smtClean="0"/>
                        <a:t>Insulinopénie</a:t>
                      </a:r>
                      <a:endParaRPr lang="fr-FR" dirty="0" smtClean="0"/>
                    </a:p>
                    <a:p>
                      <a:r>
                        <a:rPr lang="fr-FR" dirty="0" smtClean="0"/>
                        <a:t>Hyperglycémie</a:t>
                      </a:r>
                    </a:p>
                    <a:p>
                      <a:r>
                        <a:rPr lang="fr-FR" dirty="0" smtClean="0"/>
                        <a:t>Hypertonicité plasmatique</a:t>
                      </a:r>
                    </a:p>
                    <a:p>
                      <a:r>
                        <a:rPr lang="fr-FR" dirty="0" smtClean="0"/>
                        <a:t>-bloquants non sélectifs</a:t>
                      </a:r>
                    </a:p>
                    <a:p>
                      <a:r>
                        <a:rPr lang="fr-FR" dirty="0" smtClean="0"/>
                        <a:t>Acidose minérale</a:t>
                      </a:r>
                    </a:p>
                    <a:p>
                      <a:r>
                        <a:rPr lang="fr-FR" dirty="0" smtClean="0"/>
                        <a:t>Arginine IV</a:t>
                      </a:r>
                    </a:p>
                    <a:p>
                      <a:r>
                        <a:rPr lang="fr-FR" dirty="0" err="1" smtClean="0"/>
                        <a:t>Succinycholine</a:t>
                      </a:r>
                      <a:endParaRPr lang="fr-FR" dirty="0" smtClean="0"/>
                    </a:p>
                    <a:p>
                      <a:r>
                        <a:rPr lang="fr-FR" dirty="0" smtClean="0"/>
                        <a:t>Intoxication digitalique</a:t>
                      </a:r>
                    </a:p>
                    <a:p>
                      <a:r>
                        <a:rPr lang="fr-FR" dirty="0" smtClean="0"/>
                        <a:t>Intoxication au fluor</a:t>
                      </a:r>
                    </a:p>
                    <a:p>
                      <a:r>
                        <a:rPr lang="fr-FR" dirty="0" smtClean="0"/>
                        <a:t>Paralysie périodique</a:t>
                      </a:r>
                      <a:endParaRPr lang="fr-FR" dirty="0"/>
                    </a:p>
                  </a:txBody>
                  <a:tcPr/>
                </a:tc>
              </a:tr>
            </a:tbl>
          </a:graphicData>
        </a:graphic>
      </p:graphicFrame>
    </p:spTree>
    <p:extLst>
      <p:ext uri="{BB962C8B-B14F-4D97-AF65-F5344CB8AC3E}">
        <p14:creationId xmlns:p14="http://schemas.microsoft.com/office/powerpoint/2010/main" val="3833608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561975"/>
            <a:ext cx="8639175"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88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6048672"/>
          </a:xfrm>
        </p:spPr>
        <p:txBody>
          <a:bodyPr>
            <a:normAutofit fontScale="70000" lnSpcReduction="20000"/>
          </a:bodyPr>
          <a:lstStyle/>
          <a:p>
            <a:r>
              <a:rPr lang="fr-FR" dirty="0" smtClean="0"/>
              <a:t>L'organisme contient 3 500 </a:t>
            </a:r>
            <a:r>
              <a:rPr lang="fr-FR" dirty="0" err="1" smtClean="0"/>
              <a:t>mmol</a:t>
            </a:r>
            <a:r>
              <a:rPr lang="fr-FR" dirty="0" smtClean="0"/>
              <a:t> de potassium qui se répartissent pour 98 % dans le secteur intracellulaire, et représentent la majeure partie du potassium échangeable. </a:t>
            </a:r>
          </a:p>
          <a:p>
            <a:r>
              <a:rPr lang="fr-FR" dirty="0" smtClean="0"/>
              <a:t>Le compartiment musculaire et les cellules hépatiques en sont les principales réserves. Les hématies stockent 2 % du potassium intracellulaire, soit 70 </a:t>
            </a:r>
            <a:r>
              <a:rPr lang="fr-FR" dirty="0" err="1" smtClean="0"/>
              <a:t>mmol</a:t>
            </a:r>
            <a:r>
              <a:rPr lang="fr-FR" dirty="0" smtClean="0"/>
              <a:t>. Le secteur extracellulaire contient 80 </a:t>
            </a:r>
            <a:r>
              <a:rPr lang="fr-FR" dirty="0" err="1" smtClean="0"/>
              <a:t>mmol</a:t>
            </a:r>
            <a:r>
              <a:rPr lang="fr-FR" dirty="0" smtClean="0"/>
              <a:t> de K+, soit 2 % du potassium total. </a:t>
            </a:r>
          </a:p>
          <a:p>
            <a:r>
              <a:rPr lang="fr-FR" dirty="0" smtClean="0">
                <a:solidFill>
                  <a:srgbClr val="FF0000"/>
                </a:solidFill>
              </a:rPr>
              <a:t>Le gradient entre les secteurs extra- et intracellulaires est maintenu par une enzyme membranaire, la </a:t>
            </a:r>
            <a:r>
              <a:rPr lang="fr-FR" dirty="0" err="1" smtClean="0">
                <a:solidFill>
                  <a:srgbClr val="FF0000"/>
                </a:solidFill>
              </a:rPr>
              <a:t>Na+,K</a:t>
            </a:r>
            <a:r>
              <a:rPr lang="fr-FR" dirty="0" smtClean="0">
                <a:solidFill>
                  <a:srgbClr val="FF0000"/>
                </a:solidFill>
              </a:rPr>
              <a:t>+-ATPase. </a:t>
            </a:r>
            <a:r>
              <a:rPr lang="fr-FR" dirty="0" smtClean="0"/>
              <a:t>Ce processus actif utilise l'énergie issue de l'hydrolyse de l'ATP, et </a:t>
            </a:r>
            <a:r>
              <a:rPr lang="fr-FR" dirty="0" smtClean="0">
                <a:solidFill>
                  <a:srgbClr val="FF0000"/>
                </a:solidFill>
              </a:rPr>
              <a:t>détermine de façon non exclusive un potentiel membranaire de repos de - 90 mV, </a:t>
            </a:r>
            <a:r>
              <a:rPr lang="fr-FR" dirty="0" smtClean="0"/>
              <a:t>polarisé négativement vers l'intérieur de la cellule.</a:t>
            </a:r>
          </a:p>
          <a:p>
            <a:r>
              <a:rPr lang="fr-FR" dirty="0" smtClean="0"/>
              <a:t> Il existe aussi un processus passif de diffusion du potassium vers le milieu extracellulaire. Ces échanges transmembranaires régulent à court terme les variations de la kaliémie. Dans des conditions normales, l'excrétion du potassium se fait préférentiellement dans le rein, les pertes fécales et sudorales étant minimes. Le rein régule la balance potassique à moyen terme</a:t>
            </a:r>
            <a:endParaRPr lang="fr-FR" dirty="0"/>
          </a:p>
        </p:txBody>
      </p:sp>
    </p:spTree>
    <p:extLst>
      <p:ext uri="{BB962C8B-B14F-4D97-AF65-F5344CB8AC3E}">
        <p14:creationId xmlns:p14="http://schemas.microsoft.com/office/powerpoint/2010/main" val="537382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616624"/>
          </a:xfrm>
        </p:spPr>
        <p:txBody>
          <a:bodyPr>
            <a:normAutofit/>
          </a:bodyPr>
          <a:lstStyle/>
          <a:p>
            <a:r>
              <a:rPr lang="fr-FR" dirty="0" smtClean="0"/>
              <a:t>Manifestations cliniques de l'hyperkaliémie</a:t>
            </a:r>
          </a:p>
          <a:p>
            <a:r>
              <a:rPr lang="fr-FR" dirty="0" smtClean="0"/>
              <a:t>Les altérations électrocardiographiques sont classées habituellement en quatre stades . </a:t>
            </a:r>
            <a:endParaRPr lang="fr-FR" dirty="0"/>
          </a:p>
        </p:txBody>
      </p:sp>
    </p:spTree>
    <p:extLst>
      <p:ext uri="{BB962C8B-B14F-4D97-AF65-F5344CB8AC3E}">
        <p14:creationId xmlns:p14="http://schemas.microsoft.com/office/powerpoint/2010/main" val="3886409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552450"/>
            <a:ext cx="8220075"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407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585788"/>
            <a:ext cx="7572375" cy="56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134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509588"/>
            <a:ext cx="715327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523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80" y="275537"/>
            <a:ext cx="814387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068960"/>
            <a:ext cx="460851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515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6048672"/>
          </a:xfrm>
        </p:spPr>
        <p:txBody>
          <a:bodyPr>
            <a:normAutofit fontScale="70000" lnSpcReduction="20000"/>
          </a:bodyPr>
          <a:lstStyle/>
          <a:p>
            <a:r>
              <a:rPr lang="fr-FR" dirty="0" smtClean="0"/>
              <a:t>HYPOKALIÉMIES</a:t>
            </a:r>
          </a:p>
          <a:p>
            <a:r>
              <a:rPr lang="fr-FR" dirty="0" smtClean="0"/>
              <a:t>L'hypokaliémie se définit par une concentration plasmatique en K+ inférieure à 3,5 </a:t>
            </a:r>
            <a:r>
              <a:rPr lang="fr-FR" dirty="0" err="1" smtClean="0"/>
              <a:t>mmol</a:t>
            </a:r>
            <a:r>
              <a:rPr lang="fr-FR" dirty="0" smtClean="0"/>
              <a:t> · L- 1. </a:t>
            </a:r>
          </a:p>
          <a:p>
            <a:r>
              <a:rPr lang="fr-FR" dirty="0" smtClean="0"/>
              <a:t>Les variations du potassium sérique sont inconstamment liées à une diminution du capital potassique total et peuvent correspondre à un trouble de sa redistribution cellulaire. Les pertes digestives et urinaires (utilisation de diurétiques </a:t>
            </a:r>
            <a:r>
              <a:rPr lang="fr-FR" dirty="0" err="1" smtClean="0"/>
              <a:t>kaliurétiques</a:t>
            </a:r>
            <a:r>
              <a:rPr lang="fr-FR" dirty="0" smtClean="0"/>
              <a:t>) sont les causes les plus fréquemment rencontrées. Les patients traités par des diurétiques ont une diminution de 10 à 20 % du capital potassique lorsque la kaliémie chute de 1 </a:t>
            </a:r>
            <a:r>
              <a:rPr lang="fr-FR" dirty="0" err="1" smtClean="0"/>
              <a:t>mmol</a:t>
            </a:r>
            <a:r>
              <a:rPr lang="fr-FR" dirty="0" smtClean="0"/>
              <a:t> · L-1 . L'hypokaliémie augmente la différence de concentration transmembranaire en potassium et favorise ainsi sa diffusion passive vers le milieu extracellulaire. </a:t>
            </a:r>
          </a:p>
          <a:p>
            <a:r>
              <a:rPr lang="fr-FR" dirty="0" smtClean="0"/>
              <a:t>Par conséquent, le milieu intracellulaire devient moins négatif et le potentiel de repos transmembranaire plus important. La membrane cellulaire est alors </a:t>
            </a:r>
            <a:r>
              <a:rPr lang="fr-FR" dirty="0" err="1" smtClean="0"/>
              <a:t>hyperpolarisée</a:t>
            </a:r>
            <a:r>
              <a:rPr lang="fr-FR" dirty="0" smtClean="0"/>
              <a:t> et la cellule moins excitable. L'activité de la pompe Na+, K+-ATPase est réduite lorsqu'il existe une déplétion potassique.</a:t>
            </a:r>
          </a:p>
        </p:txBody>
      </p:sp>
    </p:spTree>
    <p:extLst>
      <p:ext uri="{BB962C8B-B14F-4D97-AF65-F5344CB8AC3E}">
        <p14:creationId xmlns:p14="http://schemas.microsoft.com/office/powerpoint/2010/main" val="80665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fontScale="92500" lnSpcReduction="10000"/>
          </a:bodyPr>
          <a:lstStyle/>
          <a:p>
            <a:r>
              <a:rPr lang="fr-FR" dirty="0"/>
              <a:t>Étiologies des hypokaliémies</a:t>
            </a:r>
          </a:p>
          <a:p>
            <a:r>
              <a:rPr lang="fr-FR" dirty="0"/>
              <a:t>Diminution des apports potassiques</a:t>
            </a:r>
          </a:p>
          <a:p>
            <a:r>
              <a:rPr lang="fr-FR" dirty="0"/>
              <a:t>La carence en apport potassique est une cause inhabituelle d'hypokaliémie, mais peut être </a:t>
            </a:r>
            <a:r>
              <a:rPr lang="fr-FR" dirty="0" smtClean="0"/>
              <a:t>un facteur </a:t>
            </a:r>
            <a:r>
              <a:rPr lang="fr-FR" dirty="0"/>
              <a:t>contributif important lors de pertes rénales ou digestives. Cette situation </a:t>
            </a:r>
            <a:r>
              <a:rPr lang="fr-FR" dirty="0" smtClean="0"/>
              <a:t>est fréquemment </a:t>
            </a:r>
            <a:r>
              <a:rPr lang="fr-FR" dirty="0"/>
              <a:t>observée chez des patients traités au long cours par des diurétiques. </a:t>
            </a:r>
            <a:r>
              <a:rPr lang="fr-FR" dirty="0" smtClean="0"/>
              <a:t>La géophagie</a:t>
            </a:r>
            <a:r>
              <a:rPr lang="fr-FR" dirty="0"/>
              <a:t>, l'anorexie et une alimentation riche en hydrates de carbone associée à </a:t>
            </a:r>
            <a:r>
              <a:rPr lang="fr-FR" dirty="0" smtClean="0"/>
              <a:t>une consommation </a:t>
            </a:r>
            <a:r>
              <a:rPr lang="fr-FR" dirty="0"/>
              <a:t>alcoolique chronique sont les principales causes d'hypokaliémie </a:t>
            </a:r>
            <a:r>
              <a:rPr lang="fr-FR" dirty="0" smtClean="0"/>
              <a:t>d'origine alimentaire</a:t>
            </a:r>
            <a:r>
              <a:rPr lang="fr-FR" dirty="0"/>
              <a:t>.</a:t>
            </a:r>
          </a:p>
          <a:p>
            <a:endParaRPr lang="fr-FR" dirty="0"/>
          </a:p>
        </p:txBody>
      </p:sp>
    </p:spTree>
    <p:extLst>
      <p:ext uri="{BB962C8B-B14F-4D97-AF65-F5344CB8AC3E}">
        <p14:creationId xmlns:p14="http://schemas.microsoft.com/office/powerpoint/2010/main" val="4247933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832648"/>
          </a:xfrm>
        </p:spPr>
        <p:txBody>
          <a:bodyPr>
            <a:normAutofit fontScale="77500" lnSpcReduction="20000"/>
          </a:bodyPr>
          <a:lstStyle/>
          <a:p>
            <a:r>
              <a:rPr lang="fr-FR" dirty="0" smtClean="0"/>
              <a:t>Augmentation des pertes en potassium</a:t>
            </a:r>
          </a:p>
          <a:p>
            <a:r>
              <a:rPr lang="fr-FR" dirty="0" smtClean="0"/>
              <a:t>Les pertes digestives représentent l'une des principales causes d'hypokaliémie. Plusieurs mécanismes peuvent concourir à la perte digestive de K+, notamment les nausées et vomissements, une aspiration gastrique prolongée, les diarrhées et fistules digestives et la séquestration lors de la constitution d'un troisième secteur.</a:t>
            </a:r>
          </a:p>
          <a:p>
            <a:r>
              <a:rPr lang="fr-FR" dirty="0" smtClean="0">
                <a:solidFill>
                  <a:srgbClr val="FF0000"/>
                </a:solidFill>
              </a:rPr>
              <a:t>La perte gastrique d'acide chlorhydrique est responsable d'une alcalose métabolique qui aggrave la perte rénale en ions K+ et favorise son transfert intracellulaire. </a:t>
            </a:r>
          </a:p>
          <a:p>
            <a:r>
              <a:rPr lang="fr-FR" dirty="0" smtClean="0"/>
              <a:t>Les pertes coliques de potassium sont de l'ordre de 70 à 80 </a:t>
            </a:r>
            <a:r>
              <a:rPr lang="fr-FR" dirty="0" err="1" smtClean="0"/>
              <a:t>mmol</a:t>
            </a:r>
            <a:r>
              <a:rPr lang="fr-FR" dirty="0" smtClean="0"/>
              <a:t> · L-1. Dans certaines diarrhées profuses, comme celles rencontrées dans les tumeurs villeuses ou les </a:t>
            </a:r>
            <a:r>
              <a:rPr lang="fr-FR" dirty="0" err="1" smtClean="0"/>
              <a:t>VIPomes</a:t>
            </a:r>
            <a:r>
              <a:rPr lang="fr-FR" dirty="0" smtClean="0"/>
              <a:t>, la perte en eau peut atteindre six litres par jour et celle de potassium 300 </a:t>
            </a:r>
            <a:r>
              <a:rPr lang="fr-FR" dirty="0" err="1" smtClean="0"/>
              <a:t>mmol</a:t>
            </a:r>
            <a:r>
              <a:rPr lang="fr-FR" dirty="0" smtClean="0"/>
              <a:t> · j-1.</a:t>
            </a:r>
          </a:p>
        </p:txBody>
      </p:sp>
    </p:spTree>
    <p:extLst>
      <p:ext uri="{BB962C8B-B14F-4D97-AF65-F5344CB8AC3E}">
        <p14:creationId xmlns:p14="http://schemas.microsoft.com/office/powerpoint/2010/main" val="220821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fontScale="85000" lnSpcReduction="10000"/>
          </a:bodyPr>
          <a:lstStyle/>
          <a:p>
            <a:r>
              <a:rPr lang="fr-FR" dirty="0"/>
              <a:t>Les pertes rénales peuvent être provoquées par diverses situations thérapeutiques ou pathologiques.</a:t>
            </a:r>
          </a:p>
          <a:p>
            <a:r>
              <a:rPr lang="fr-FR" dirty="0"/>
              <a:t>- Les diurétiques : L'hypokaliémie est fréquente lors des traitements prolongés par des diurétiques thiazidiques ou de l'anse. La diminution de la volémie stimule la sécrétion d'aldostérone et s'accompagne d'une alcalose métabolique </a:t>
            </a:r>
            <a:r>
              <a:rPr lang="fr-FR" dirty="0" err="1"/>
              <a:t>hypochlorémique</a:t>
            </a:r>
            <a:r>
              <a:rPr lang="fr-FR" dirty="0"/>
              <a:t>, qui stimule la </a:t>
            </a:r>
            <a:r>
              <a:rPr lang="fr-FR" dirty="0" err="1"/>
              <a:t>kaliurèse</a:t>
            </a:r>
            <a:r>
              <a:rPr lang="fr-FR" dirty="0"/>
              <a:t>. </a:t>
            </a:r>
            <a:endParaRPr lang="fr-FR" dirty="0" smtClean="0"/>
          </a:p>
          <a:p>
            <a:r>
              <a:rPr lang="fr-FR" dirty="0"/>
              <a:t>Médicaments </a:t>
            </a:r>
            <a:r>
              <a:rPr lang="fr-FR" dirty="0" err="1"/>
              <a:t>kaliurétiques</a:t>
            </a:r>
            <a:r>
              <a:rPr lang="fr-FR" dirty="0"/>
              <a:t> : </a:t>
            </a:r>
          </a:p>
          <a:p>
            <a:r>
              <a:rPr lang="fr-FR" dirty="0"/>
              <a:t>L'administration de pénicilline à fortes doses stimule de la  </a:t>
            </a:r>
            <a:r>
              <a:rPr lang="fr-FR" dirty="0" err="1"/>
              <a:t>kaliurèse</a:t>
            </a:r>
            <a:r>
              <a:rPr lang="fr-FR" dirty="0"/>
              <a:t> par augmentation du débit de fluide dans le tube distal. L'</a:t>
            </a:r>
            <a:r>
              <a:rPr lang="fr-FR" dirty="0" err="1"/>
              <a:t>amphotéricine</a:t>
            </a:r>
            <a:r>
              <a:rPr lang="fr-FR" dirty="0"/>
              <a:t> B augmente la conductance potassique de la membrane apicale.</a:t>
            </a:r>
          </a:p>
          <a:p>
            <a:endParaRPr lang="fr-FR" dirty="0"/>
          </a:p>
        </p:txBody>
      </p:sp>
    </p:spTree>
    <p:extLst>
      <p:ext uri="{BB962C8B-B14F-4D97-AF65-F5344CB8AC3E}">
        <p14:creationId xmlns:p14="http://schemas.microsoft.com/office/powerpoint/2010/main" val="2937030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fontScale="85000" lnSpcReduction="10000"/>
          </a:bodyPr>
          <a:lstStyle/>
          <a:p>
            <a:r>
              <a:rPr lang="fr-FR" dirty="0" smtClean="0"/>
              <a:t>- Alcalose métabolique : </a:t>
            </a:r>
          </a:p>
          <a:p>
            <a:r>
              <a:rPr lang="fr-FR" dirty="0" smtClean="0"/>
              <a:t>- - </a:t>
            </a:r>
            <a:r>
              <a:rPr lang="fr-FR" dirty="0" smtClean="0">
                <a:solidFill>
                  <a:srgbClr val="FF0000"/>
                </a:solidFill>
              </a:rPr>
              <a:t>Excès de </a:t>
            </a:r>
            <a:r>
              <a:rPr lang="fr-FR" dirty="0" err="1" smtClean="0">
                <a:solidFill>
                  <a:srgbClr val="FF0000"/>
                </a:solidFill>
              </a:rPr>
              <a:t>minéralocorticoïdes</a:t>
            </a:r>
            <a:r>
              <a:rPr lang="fr-FR" dirty="0" smtClean="0">
                <a:solidFill>
                  <a:srgbClr val="FF0000"/>
                </a:solidFill>
              </a:rPr>
              <a:t>  : </a:t>
            </a:r>
          </a:p>
          <a:p>
            <a:r>
              <a:rPr lang="fr-FR" dirty="0" smtClean="0"/>
              <a:t>L'adénome de la surrénale et l'hyperplasie bilatérale des surrénales sont les deux principales causes des </a:t>
            </a:r>
            <a:r>
              <a:rPr lang="fr-FR" dirty="0" err="1" smtClean="0"/>
              <a:t>hyperaldostéronismes</a:t>
            </a:r>
            <a:r>
              <a:rPr lang="fr-FR" dirty="0" smtClean="0"/>
              <a:t> primaires. Ces pathologies associent une hypertension artérielle, une alcalose métabolique et une fuite rénale potassique. </a:t>
            </a:r>
          </a:p>
          <a:p>
            <a:r>
              <a:rPr lang="fr-FR" dirty="0" smtClean="0"/>
              <a:t>La rénine plasmatique est basse et l'</a:t>
            </a:r>
            <a:r>
              <a:rPr lang="fr-FR" dirty="0" err="1" smtClean="0"/>
              <a:t>aldostéronémie</a:t>
            </a:r>
            <a:r>
              <a:rPr lang="fr-FR" dirty="0" smtClean="0"/>
              <a:t> élevée, </a:t>
            </a:r>
          </a:p>
          <a:p>
            <a:r>
              <a:rPr lang="fr-FR" dirty="0" smtClean="0"/>
              <a:t>La prise d'acide </a:t>
            </a:r>
            <a:r>
              <a:rPr lang="fr-FR" dirty="0" err="1" smtClean="0"/>
              <a:t>glycyrrhizique</a:t>
            </a:r>
            <a:r>
              <a:rPr lang="fr-FR" dirty="0" smtClean="0"/>
              <a:t>, sous forme de réglisse (extrait de </a:t>
            </a:r>
            <a:r>
              <a:rPr lang="fr-FR" dirty="0" err="1" smtClean="0"/>
              <a:t>licorice</a:t>
            </a:r>
            <a:r>
              <a:rPr lang="fr-FR" dirty="0" smtClean="0"/>
              <a:t>), reproduit les effets de l'aldostérone. Sa prise peut être méconnue, notamment lors de l'utilisation de certains laxatifs.</a:t>
            </a:r>
            <a:endParaRPr lang="fr-FR" dirty="0"/>
          </a:p>
        </p:txBody>
      </p:sp>
    </p:spTree>
    <p:extLst>
      <p:ext uri="{BB962C8B-B14F-4D97-AF65-F5344CB8AC3E}">
        <p14:creationId xmlns:p14="http://schemas.microsoft.com/office/powerpoint/2010/main" val="2311735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881063"/>
            <a:ext cx="8067675"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050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fontScale="92500" lnSpcReduction="10000"/>
          </a:bodyPr>
          <a:lstStyle/>
          <a:p>
            <a:r>
              <a:rPr lang="fr-FR" dirty="0" smtClean="0"/>
              <a:t>Un </a:t>
            </a:r>
            <a:r>
              <a:rPr lang="fr-FR" dirty="0" err="1" smtClean="0"/>
              <a:t>hyperaldostéronisme</a:t>
            </a:r>
            <a:r>
              <a:rPr lang="fr-FR" dirty="0" smtClean="0"/>
              <a:t> avec </a:t>
            </a:r>
            <a:r>
              <a:rPr lang="fr-FR" dirty="0" err="1" smtClean="0"/>
              <a:t>hyperréninisme</a:t>
            </a:r>
            <a:r>
              <a:rPr lang="fr-FR" dirty="0" smtClean="0"/>
              <a:t> se rencontre dans les sténoses de l'artère rénale, les tumeurs sécrétant de la rénine, et dans l'hypertension artérielle maligne.</a:t>
            </a:r>
          </a:p>
          <a:p>
            <a:r>
              <a:rPr lang="fr-FR" dirty="0" smtClean="0"/>
              <a:t>Le syndrome de Cushing associe une hypertension artérielle, une hypokaliémie modérée et une concentration de rénine plasmatique normale. Les sécrétions ectopiques d'ACTH (tumeur bronchique, pancréatique) et les tumeurs surrénaliennes sont accompagnées d'un taux élevé de </a:t>
            </a:r>
            <a:r>
              <a:rPr lang="fr-FR" dirty="0" err="1" smtClean="0"/>
              <a:t>déoxycorticostérone</a:t>
            </a:r>
            <a:r>
              <a:rPr lang="fr-FR" dirty="0" smtClean="0"/>
              <a:t> ou de corticostérone. </a:t>
            </a:r>
            <a:endParaRPr lang="fr-FR" dirty="0"/>
          </a:p>
        </p:txBody>
      </p:sp>
    </p:spTree>
    <p:extLst>
      <p:ext uri="{BB962C8B-B14F-4D97-AF65-F5344CB8AC3E}">
        <p14:creationId xmlns:p14="http://schemas.microsoft.com/office/powerpoint/2010/main" val="1555434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832648"/>
          </a:xfrm>
        </p:spPr>
        <p:txBody>
          <a:bodyPr>
            <a:normAutofit fontScale="85000" lnSpcReduction="20000"/>
          </a:bodyPr>
          <a:lstStyle/>
          <a:p>
            <a:r>
              <a:rPr lang="fr-FR" dirty="0" smtClean="0"/>
              <a:t>Transfert intracellulaire de potassium</a:t>
            </a:r>
          </a:p>
          <a:p>
            <a:r>
              <a:rPr lang="fr-FR" dirty="0" smtClean="0"/>
              <a:t>Il existe une relation inverse entre le pH du milieu extracellulaire et la concentration plasmatique de potassium due au mouvement réciproque transmembranaire de H+ et de K+.</a:t>
            </a:r>
          </a:p>
          <a:p>
            <a:r>
              <a:rPr lang="fr-FR" dirty="0" smtClean="0"/>
              <a:t>La stimulation des récepteurs bêta 2 adrénergiques entraîne la captation cellulaire du potassium. L'administration de </a:t>
            </a:r>
            <a:r>
              <a:rPr lang="fr-FR" dirty="0" err="1" smtClean="0"/>
              <a:t>salbutamol</a:t>
            </a:r>
            <a:r>
              <a:rPr lang="fr-FR" dirty="0" smtClean="0"/>
              <a:t> par voie veineuse a été rendue responsable d'hypokaliémie, ainsi que la sécrétion de catécholamines endogènes lors de traumatismes crâniens sévères.</a:t>
            </a:r>
          </a:p>
          <a:p>
            <a:r>
              <a:rPr lang="fr-FR" dirty="0"/>
              <a:t>La correction d'une </a:t>
            </a:r>
            <a:r>
              <a:rPr lang="fr-FR" dirty="0" err="1"/>
              <a:t>céto</a:t>
            </a:r>
            <a:r>
              <a:rPr lang="fr-FR" dirty="0"/>
              <a:t>-acidose par l'administration d'insuline favorise l'entrée de K+ dans les cellules musculaires et hépatiques. L'effet de l'insuline est indépendant de son action sur la captation cellulaire en glucose.</a:t>
            </a:r>
          </a:p>
          <a:p>
            <a:endParaRPr lang="fr-FR" dirty="0"/>
          </a:p>
        </p:txBody>
      </p:sp>
    </p:spTree>
    <p:extLst>
      <p:ext uri="{BB962C8B-B14F-4D97-AF65-F5344CB8AC3E}">
        <p14:creationId xmlns:p14="http://schemas.microsoft.com/office/powerpoint/2010/main" val="998927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528638"/>
            <a:ext cx="8067675"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75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6048672"/>
          </a:xfrm>
        </p:spPr>
        <p:txBody>
          <a:bodyPr>
            <a:normAutofit fontScale="70000" lnSpcReduction="20000"/>
          </a:bodyPr>
          <a:lstStyle/>
          <a:p>
            <a:r>
              <a:rPr lang="fr-FR" b="1" dirty="0" smtClean="0"/>
              <a:t>Signes musculaires</a:t>
            </a:r>
          </a:p>
          <a:p>
            <a:r>
              <a:rPr lang="fr-FR" dirty="0" smtClean="0"/>
              <a:t>Une hypokaliémie inférieure à 3 </a:t>
            </a:r>
            <a:r>
              <a:rPr lang="fr-FR" dirty="0" err="1" smtClean="0"/>
              <a:t>mmol</a:t>
            </a:r>
            <a:r>
              <a:rPr lang="fr-FR" dirty="0" smtClean="0"/>
              <a:t> · L-1 est souvent </a:t>
            </a:r>
            <a:r>
              <a:rPr lang="fr-FR" dirty="0" err="1" smtClean="0"/>
              <a:t>ac</a:t>
            </a:r>
            <a:r>
              <a:rPr lang="fr-FR" dirty="0" err="1"/>
              <a:t>Une</a:t>
            </a:r>
            <a:r>
              <a:rPr lang="fr-FR" dirty="0"/>
              <a:t> hypokaliémie inférieure à 3 </a:t>
            </a:r>
            <a:r>
              <a:rPr lang="fr-FR" dirty="0" err="1"/>
              <a:t>mmol</a:t>
            </a:r>
            <a:r>
              <a:rPr lang="fr-FR" dirty="0"/>
              <a:t> · L-1 est souvent accompagnée de </a:t>
            </a:r>
            <a:r>
              <a:rPr lang="fr-FR" dirty="0" smtClean="0"/>
              <a:t>faiblesse musculaire</a:t>
            </a:r>
            <a:r>
              <a:rPr lang="fr-FR" dirty="0"/>
              <a:t>, de sensation de fatigue et parfois de myalgies. Pour une kaliémie inférieure à </a:t>
            </a:r>
            <a:r>
              <a:rPr lang="fr-FR" dirty="0" smtClean="0"/>
              <a:t>2,5 </a:t>
            </a:r>
            <a:r>
              <a:rPr lang="fr-FR" dirty="0" err="1" smtClean="0"/>
              <a:t>mmol</a:t>
            </a:r>
            <a:r>
              <a:rPr lang="fr-FR" dirty="0" smtClean="0"/>
              <a:t> </a:t>
            </a:r>
            <a:r>
              <a:rPr lang="fr-FR" dirty="0"/>
              <a:t>· L-1, des désordres enzymatiques apparaissent avec </a:t>
            </a:r>
            <a:r>
              <a:rPr lang="fr-FR" dirty="0" err="1"/>
              <a:t>rhabdomyolyse</a:t>
            </a:r>
            <a:r>
              <a:rPr lang="fr-FR" dirty="0"/>
              <a:t> et </a:t>
            </a:r>
            <a:r>
              <a:rPr lang="fr-FR" dirty="0" err="1"/>
              <a:t>myoglobinurie</a:t>
            </a:r>
            <a:r>
              <a:rPr lang="fr-FR" dirty="0"/>
              <a:t>.</a:t>
            </a:r>
          </a:p>
          <a:p>
            <a:r>
              <a:rPr lang="fr-FR" dirty="0"/>
              <a:t>L'atteinte musculaire peut être globale, avec tétraplégie et arrêt respiratoire </a:t>
            </a:r>
            <a:r>
              <a:rPr lang="fr-FR" dirty="0" smtClean="0"/>
              <a:t>. </a:t>
            </a:r>
            <a:r>
              <a:rPr lang="fr-FR" dirty="0"/>
              <a:t>Une </a:t>
            </a:r>
            <a:r>
              <a:rPr lang="fr-FR" dirty="0" smtClean="0"/>
              <a:t>atteinte de </a:t>
            </a:r>
            <a:r>
              <a:rPr lang="fr-FR" dirty="0"/>
              <a:t>la motilité des fibres musculaires lisses entraîne une distension abdominale, un </a:t>
            </a:r>
            <a:r>
              <a:rPr lang="fr-FR" dirty="0" smtClean="0"/>
              <a:t>iléus paralytique </a:t>
            </a:r>
            <a:r>
              <a:rPr lang="fr-FR" dirty="0"/>
              <a:t>et parfois une rétention urinaire.</a:t>
            </a:r>
          </a:p>
          <a:p>
            <a:r>
              <a:rPr lang="fr-FR" b="1" dirty="0"/>
              <a:t>Signes cardiaques</a:t>
            </a:r>
          </a:p>
          <a:p>
            <a:r>
              <a:rPr lang="fr-FR" dirty="0"/>
              <a:t>L'hypokaliémie ou plus probablement l'élévation du rapport </a:t>
            </a:r>
            <a:r>
              <a:rPr lang="fr-FR" dirty="0" err="1"/>
              <a:t>Ki</a:t>
            </a:r>
            <a:r>
              <a:rPr lang="fr-FR" dirty="0"/>
              <a:t>/</a:t>
            </a:r>
            <a:r>
              <a:rPr lang="fr-FR" dirty="0" err="1"/>
              <a:t>Ke</a:t>
            </a:r>
            <a:r>
              <a:rPr lang="fr-FR" dirty="0"/>
              <a:t> entraîne une </a:t>
            </a:r>
            <a:r>
              <a:rPr lang="fr-FR" dirty="0" smtClean="0"/>
              <a:t>augmentation du </a:t>
            </a:r>
            <a:r>
              <a:rPr lang="fr-FR" dirty="0"/>
              <a:t>potentiel de repos membranaire. Ceci a pour effet de diminuer la perméabilité de </a:t>
            </a:r>
            <a:r>
              <a:rPr lang="fr-FR" dirty="0" smtClean="0"/>
              <a:t>la membrane </a:t>
            </a:r>
            <a:r>
              <a:rPr lang="fr-FR" dirty="0"/>
              <a:t>au K+. Il en résulte une augmentation de la durée du potentiel d'action (</a:t>
            </a:r>
            <a:r>
              <a:rPr lang="fr-FR" dirty="0" err="1"/>
              <a:t>apparitiond'une</a:t>
            </a:r>
            <a:r>
              <a:rPr lang="fr-FR" dirty="0"/>
              <a:t> onde U), de l'excitabilité myocardique. Les anomalies </a:t>
            </a:r>
            <a:r>
              <a:rPr lang="fr-FR" dirty="0" smtClean="0"/>
              <a:t>électrocardiographiques comprennent </a:t>
            </a:r>
            <a:r>
              <a:rPr lang="fr-FR" dirty="0"/>
              <a:t>des modifications caractéristiques de la repolarisation (onde U, onde </a:t>
            </a:r>
            <a:r>
              <a:rPr lang="fr-FR" dirty="0" smtClean="0"/>
              <a:t>T isoélectrique </a:t>
            </a:r>
            <a:r>
              <a:rPr lang="fr-FR" dirty="0"/>
              <a:t>puis négative, espace Q-U en forme de S allongé). L'éclosion de troubles </a:t>
            </a:r>
            <a:r>
              <a:rPr lang="fr-FR" dirty="0" smtClean="0"/>
              <a:t>du rythme </a:t>
            </a:r>
            <a:r>
              <a:rPr lang="fr-FR" dirty="0"/>
              <a:t>par hyperexcitabilité peut survenir à tout moment et à tous les étages (</a:t>
            </a:r>
            <a:r>
              <a:rPr lang="fr-FR" dirty="0" smtClean="0"/>
              <a:t>fibrillation auriculaire </a:t>
            </a:r>
            <a:r>
              <a:rPr lang="fr-FR" dirty="0"/>
              <a:t>fréquente). </a:t>
            </a:r>
          </a:p>
        </p:txBody>
      </p:sp>
    </p:spTree>
    <p:extLst>
      <p:ext uri="{BB962C8B-B14F-4D97-AF65-F5344CB8AC3E}">
        <p14:creationId xmlns:p14="http://schemas.microsoft.com/office/powerpoint/2010/main" val="659374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a:bodyPr>
          <a:lstStyle/>
          <a:p>
            <a:r>
              <a:rPr lang="fr-FR" dirty="0" smtClean="0"/>
              <a:t>Au niveau ventriculaire, les extrasystoles les plus dangereuses sont celles qui se situent le plus près de l'onde U. Elles peuvent induire des salves d'extrasystoles, des torsades de pointes, ou se dégrader en fibrillation ventriculaire.</a:t>
            </a:r>
          </a:p>
          <a:p>
            <a:r>
              <a:rPr lang="fr-FR" dirty="0" smtClean="0"/>
              <a:t> La rapidité d'installation d'une hypokaliémie, l'insuffisance cardiaque, un traitement par digitaliques favorisent l'apparition de dysrythmies majeures pour des kaliémies parfois modérées.</a:t>
            </a:r>
            <a:endParaRPr lang="fr-FR" dirty="0"/>
          </a:p>
        </p:txBody>
      </p:sp>
    </p:spTree>
    <p:extLst>
      <p:ext uri="{BB962C8B-B14F-4D97-AF65-F5344CB8AC3E}">
        <p14:creationId xmlns:p14="http://schemas.microsoft.com/office/powerpoint/2010/main" val="3516538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319213"/>
            <a:ext cx="837247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872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581025"/>
            <a:ext cx="8029575"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91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smtClean="0"/>
              <a:t>e</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90224482"/>
              </p:ext>
            </p:extLst>
          </p:nvPr>
        </p:nvGraphicFramePr>
        <p:xfrm>
          <a:off x="1043608" y="1484784"/>
          <a:ext cx="6096000" cy="393700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Tableau I. Rôles physiologiques du potassium.</a:t>
                      </a:r>
                    </a:p>
                    <a:p>
                      <a:endParaRPr lang="fr-FR" dirty="0"/>
                    </a:p>
                  </a:txBody>
                  <a:tcPr/>
                </a:tc>
              </a:tr>
              <a:tr h="370840">
                <a:tc>
                  <a:txBody>
                    <a:bodyPr/>
                    <a:lstStyle/>
                    <a:p>
                      <a:r>
                        <a:rPr lang="fr-FR" dirty="0" smtClean="0"/>
                        <a:t>Rôles du potassium intracellulaire</a:t>
                      </a:r>
                    </a:p>
                    <a:p>
                      <a:r>
                        <a:rPr lang="fr-FR" dirty="0" smtClean="0"/>
                        <a:t>maintien du volume cellulaire</a:t>
                      </a:r>
                    </a:p>
                    <a:p>
                      <a:r>
                        <a:rPr lang="fr-FR" dirty="0" smtClean="0"/>
                        <a:t>régulation du pH intracellulaire</a:t>
                      </a:r>
                    </a:p>
                    <a:p>
                      <a:r>
                        <a:rPr lang="fr-FR" dirty="0" smtClean="0"/>
                        <a:t>fonctionnement enzymatique cellulaire</a:t>
                      </a:r>
                    </a:p>
                    <a:p>
                      <a:r>
                        <a:rPr lang="fr-FR" dirty="0" smtClean="0"/>
                        <a:t>synthèse protéique/ADN</a:t>
                      </a:r>
                    </a:p>
                    <a:p>
                      <a:r>
                        <a:rPr lang="fr-FR" dirty="0" smtClean="0"/>
                        <a:t>croissance cellulaire</a:t>
                      </a:r>
                    </a:p>
                    <a:p>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Rôles du gradient </a:t>
                      </a:r>
                      <a:r>
                        <a:rPr lang="fr-FR" dirty="0" err="1" smtClean="0"/>
                        <a:t>transcellulaire</a:t>
                      </a:r>
                      <a:r>
                        <a:rPr lang="fr-FR" dirty="0" smtClean="0"/>
                        <a:t> de K+</a:t>
                      </a:r>
                    </a:p>
                  </a:txBody>
                  <a:tcPr/>
                </a:tc>
              </a:tr>
              <a:tr h="370840">
                <a:tc>
                  <a:txBody>
                    <a:bodyPr/>
                    <a:lstStyle/>
                    <a:p>
                      <a:r>
                        <a:rPr lang="fr-FR" dirty="0" smtClean="0"/>
                        <a:t>potentiel de repos membranaire</a:t>
                      </a:r>
                    </a:p>
                    <a:p>
                      <a:r>
                        <a:rPr lang="fr-FR" dirty="0" smtClean="0"/>
                        <a:t>excitabilité neuromusculaire</a:t>
                      </a:r>
                    </a:p>
                    <a:p>
                      <a:r>
                        <a:rPr lang="fr-FR" dirty="0" smtClean="0"/>
                        <a:t>rythmicité </a:t>
                      </a:r>
                      <a:r>
                        <a:rPr lang="fr-FR" dirty="0" err="1" smtClean="0"/>
                        <a:t>cardiaqu</a:t>
                      </a:r>
                      <a:endParaRPr lang="fr-FR" dirty="0"/>
                    </a:p>
                  </a:txBody>
                  <a:tcPr/>
                </a:tc>
              </a:tr>
            </a:tbl>
          </a:graphicData>
        </a:graphic>
      </p:graphicFrame>
    </p:spTree>
    <p:extLst>
      <p:ext uri="{BB962C8B-B14F-4D97-AF65-F5344CB8AC3E}">
        <p14:creationId xmlns:p14="http://schemas.microsoft.com/office/powerpoint/2010/main" val="299281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547813"/>
            <a:ext cx="8677275"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17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5866654"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5085184"/>
            <a:ext cx="24098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803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77500" lnSpcReduction="20000"/>
          </a:bodyPr>
          <a:lstStyle/>
          <a:p>
            <a:r>
              <a:rPr lang="fr-FR" dirty="0" smtClean="0"/>
              <a:t>RÉGULATION DE LA CONCENTRATION PLASMATIQUE DU POTASSIUM</a:t>
            </a:r>
          </a:p>
          <a:p>
            <a:r>
              <a:rPr lang="fr-FR" dirty="0" smtClean="0"/>
              <a:t>Les apports alimentaires quotidiens en potassium varient de 50 à 150 </a:t>
            </a:r>
            <a:r>
              <a:rPr lang="fr-FR" dirty="0" err="1" smtClean="0"/>
              <a:t>mmol</a:t>
            </a:r>
            <a:r>
              <a:rPr lang="fr-FR" dirty="0" smtClean="0"/>
              <a:t>. </a:t>
            </a:r>
            <a:endParaRPr lang="fr-FR" dirty="0"/>
          </a:p>
          <a:p>
            <a:r>
              <a:rPr lang="fr-FR" dirty="0" smtClean="0"/>
              <a:t>Le maintien de la kaliémie est assuré initialement par un transfert vers le secteur intracellulaire de cette charge potassique, et secondairement par son élimination rénale. </a:t>
            </a:r>
          </a:p>
          <a:p>
            <a:r>
              <a:rPr lang="fr-FR" dirty="0" smtClean="0"/>
              <a:t>Les sorties extrarénales de potassium ne font pas l'objet d'une régulation spécifique, et sont essentiellement digestives.</a:t>
            </a:r>
          </a:p>
          <a:p>
            <a:r>
              <a:rPr lang="fr-FR" dirty="0" smtClean="0"/>
              <a:t>L'excrétion rénale du potassium est adaptée aux apports quotidiens et représente environ 10 % du potassium filtré. </a:t>
            </a:r>
          </a:p>
          <a:p>
            <a:r>
              <a:rPr lang="fr-FR" dirty="0" smtClean="0"/>
              <a:t>La répartition du potassium entre les compartiments intra- et extracellulaires est sous la dépendance de facteurs hormonaux et non hormonaux, tel que l'état acido-basique.</a:t>
            </a:r>
            <a:endParaRPr lang="fr-FR" dirty="0"/>
          </a:p>
        </p:txBody>
      </p:sp>
    </p:spTree>
    <p:extLst>
      <p:ext uri="{BB962C8B-B14F-4D97-AF65-F5344CB8AC3E}">
        <p14:creationId xmlns:p14="http://schemas.microsoft.com/office/powerpoint/2010/main" val="3609102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990600"/>
            <a:ext cx="82962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32348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TotalTime>
  <Words>2706</Words>
  <Application>Microsoft Office PowerPoint</Application>
  <PresentationFormat>Affichage à l'écran (4:3)</PresentationFormat>
  <Paragraphs>137</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Thème Office</vt:lpstr>
      <vt:lpstr>Les dyskaliémies</vt:lpstr>
      <vt:lpstr>Introduction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dyskaliémies</dc:title>
  <dc:creator>Toshiba</dc:creator>
  <cp:lastModifiedBy>Toshiba</cp:lastModifiedBy>
  <cp:revision>21</cp:revision>
  <dcterms:created xsi:type="dcterms:W3CDTF">2016-10-15T11:21:26Z</dcterms:created>
  <dcterms:modified xsi:type="dcterms:W3CDTF">2016-10-16T05:53:45Z</dcterms:modified>
</cp:coreProperties>
</file>