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8300D-C150-48B7-A3E5-5A7735991B79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C6DAA-64EA-4386-93C1-B76C45EEF82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C6DAA-64EA-4386-93C1-B76C45EEF822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470959-3293-485A-8EBE-1DDBC660C6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14892-E887-4DB5-B54E-093CCEDA3CCF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28802"/>
            <a:ext cx="914400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UNIVERSITE ABOU BAKR BELKAID</a:t>
            </a:r>
            <a:br>
              <a:rPr lang="fr-F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fr-F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FACULTE DE MEDECINE </a:t>
            </a:r>
            <a:br>
              <a:rPr lang="fr-F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fr-F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SERVICE DE NEUROLOGIE</a:t>
            </a:r>
          </a:p>
          <a:p>
            <a:pPr algn="ctr"/>
            <a:endParaRPr lang="fr-FR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fr-F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PREPARE PAR : DR BENABADJI  </a:t>
            </a:r>
          </a:p>
          <a:p>
            <a:pPr algn="ctr"/>
            <a:endParaRPr lang="fr-F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fr-FR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fr-FR" dirty="0" smtClean="0"/>
              <a:t>Ces signes  sont  d’ autant  plus  évocateurs  qu’existent  les   caractéristiques  suivantes :</a:t>
            </a:r>
          </a:p>
          <a:p>
            <a:pPr lvl="0"/>
            <a:r>
              <a:rPr lang="fr-FR" dirty="0" smtClean="0"/>
              <a:t>ils  apparaissent  ou  s’aggravent  avec  la  fatigue , disparaisse  s’atténuent  avec  le  repos.</a:t>
            </a:r>
          </a:p>
          <a:p>
            <a:pPr lvl="0"/>
            <a:r>
              <a:rPr lang="fr-FR" dirty="0" smtClean="0"/>
              <a:t>variabilité  dans  une  même  journée  en  intensité  et  en  siège</a:t>
            </a:r>
          </a:p>
          <a:p>
            <a:pPr lvl="0"/>
            <a:r>
              <a:rPr lang="fr-FR" dirty="0" smtClean="0"/>
              <a:t>plus  marqués  le soir.</a:t>
            </a:r>
          </a:p>
          <a:p>
            <a:pPr lvl="0"/>
            <a:r>
              <a:rPr lang="fr-FR" dirty="0" smtClean="0"/>
              <a:t>certains  troubles  sont  permanents  par  paralysie  incomplète,  systématisation  neurologiques.</a:t>
            </a:r>
          </a:p>
          <a:p>
            <a:pPr lvl="0"/>
            <a:r>
              <a:rPr lang="fr-FR" dirty="0" smtClean="0"/>
              <a:t>la  fatigue  d’un  groupe  musculaire  fait  parfois  apparaitre  à  distance (ex : le  port  d’une  valise  lourde  entraine  une </a:t>
            </a:r>
            <a:r>
              <a:rPr lang="fr-FR" dirty="0" smtClean="0"/>
              <a:t>diplopie).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fr-FR" u="sng" dirty="0" smtClean="0"/>
              <a:t>b) Signe  physiques :</a:t>
            </a:r>
            <a:r>
              <a:rPr lang="fr-FR" dirty="0" smtClean="0"/>
              <a:t> </a:t>
            </a:r>
          </a:p>
          <a:p>
            <a:r>
              <a:rPr lang="fr-FR" dirty="0" smtClean="0"/>
              <a:t>L’examen  cherche  à  reproduire  ces  déficits  moteurs  en  travaillant les groupes musculaires à la répétition d’un exercice et maintien de l’attitude.</a:t>
            </a:r>
          </a:p>
          <a:p>
            <a:r>
              <a:rPr lang="fr-FR" dirty="0" smtClean="0"/>
              <a:t>Il ne fait que constater les déficits et ne retrouve aucune par ailleurs. L’amyotrophie est le fait des formes évoluées nombreuses.</a:t>
            </a:r>
          </a:p>
          <a:p>
            <a:r>
              <a:rPr lang="fr-FR" dirty="0" smtClean="0"/>
              <a:t>Anciennes, souvent accompagnées d’une amyotrophie.</a:t>
            </a:r>
          </a:p>
          <a:p>
            <a:pPr lvl="0"/>
            <a:r>
              <a:rPr lang="fr-FR" dirty="0" smtClean="0"/>
              <a:t>Une faiblesse des muscles de la nuque avec tête tombant.</a:t>
            </a:r>
          </a:p>
          <a:p>
            <a:pPr lvl="0"/>
            <a:r>
              <a:rPr lang="fr-FR" dirty="0" smtClean="0"/>
              <a:t>Une paralysie des membres à prédominance rhizomélique abolition des réflexes ostéo-tendineux, tardive sauf dans un cas elle est manifestée aux membres inférieurs à la montée escaliers et lors du passage de la position couchée ou assis position debout. Aux membres supérieurs elle entrave la vie quotidienne.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fr-FR" dirty="0" smtClean="0"/>
              <a:t>L’examen cherche à reproduire ces déficits moteurs en travailler les groupes musculaires à la répétition d’un exercice maintien  de l’attitude.</a:t>
            </a:r>
          </a:p>
          <a:p>
            <a:r>
              <a:rPr lang="fr-FR" dirty="0" smtClean="0"/>
              <a:t>Il ne fait que constater les déficits et ne retrouve aucune par ailleurs. L’amyotrophie est le fait des formes évoluant nombreuses année.les troubles sensitif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2) Examens complémentaires :</a:t>
            </a:r>
          </a:p>
          <a:p>
            <a:r>
              <a:rPr lang="fr-FR" dirty="0" smtClean="0"/>
              <a:t>      1-Test à la prostigmine : Le diagnostic clinique est simple .La confirmation clinique pratique d’un test pharmacologique qui peut être effectué cabinet : 0.5mg intraveineux de néostigmine (Prostigmine) intramusculaire + atropine.  </a:t>
            </a:r>
          </a:p>
          <a:p>
            <a:r>
              <a:rPr lang="fr-FR" dirty="0" smtClean="0"/>
              <a:t>La rémission plus ou moins complète et transitoire ou des symptômes dans 90% des cas affirme le diagnostic.</a:t>
            </a:r>
          </a:p>
          <a:p>
            <a:r>
              <a:rPr lang="fr-FR" dirty="0" smtClean="0"/>
              <a:t>      2-Recherche lors d’un EMG de stimulation d’un bloc neuromusculaire.</a:t>
            </a:r>
          </a:p>
          <a:p>
            <a:r>
              <a:rPr lang="fr-FR" dirty="0" smtClean="0"/>
              <a:t>Il est positif si la stimulation supra-maximale à 3 ou 5 d’un nerf moteur entraîne une diminution de la réponse d’au moins 10% avant le 5° potentiel, après une brève période. L’injection d’anti cholines térasique fait disparaitre le bloc.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r>
              <a:rPr lang="fr-FR" dirty="0" smtClean="0"/>
              <a:t> 3-Dosage des anticorps anti récepteurs et des antis muscle strié.</a:t>
            </a:r>
          </a:p>
          <a:p>
            <a:r>
              <a:rPr lang="fr-FR" dirty="0" smtClean="0"/>
              <a:t>     4- Le dosage des anticorps anti-récepteur de l’acétylcholine.</a:t>
            </a:r>
          </a:p>
          <a:p>
            <a:r>
              <a:rPr lang="fr-FR" dirty="0" smtClean="0"/>
              <a:t>     5- TDM et IRM thoracique pour rechercher un thymome.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 smtClean="0"/>
              <a:t>IV-)DIAGNOSTIC DIFFERENTIEL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fr-FR" dirty="0" smtClean="0"/>
              <a:t>Du point de vue clinique, la myasthénie doit être distinguée d’une simple fatigue musculaire, d’une paralysie des nerfs des myopathies à forme oculaire prédominante.</a:t>
            </a:r>
          </a:p>
          <a:p>
            <a:r>
              <a:rPr lang="fr-FR" dirty="0" smtClean="0"/>
              <a:t>  Maladie  d’addition et l’hypercorticisme peuvent mimer la myasthénie.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fr-FR" dirty="0" smtClean="0"/>
              <a:t>l’intoxication botulinique réalise un bloc neuro –musculaire troubles paralytique surviennent 12 à 48h après l’ingestion conserves avariée. Les troubles digestifs précédents la symptomatologie. La mydriase paralytique, la sécheresse bouche et les troubles  sphinctériens la </a:t>
            </a:r>
            <a:r>
              <a:rPr lang="fr-FR" dirty="0" smtClean="0"/>
              <a:t>différencient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fr-FR" dirty="0" smtClean="0"/>
              <a:t>-Le syndrome myasthénique d’Eaton et Lambert est un </a:t>
            </a:r>
            <a:r>
              <a:rPr lang="fr-FR" dirty="0" smtClean="0"/>
              <a:t> syndrome paranéoplasique </a:t>
            </a:r>
            <a:r>
              <a:rPr lang="fr-FR" dirty="0" smtClean="0"/>
              <a:t>accompagnant un cancer bronchique. Le membre inférieur est souvent associé au déficit des membres supérieurs mais respecte constamment la face. Les réflexes tendineux sont abolis. L’EMG fait le diagnostic différenciel.</a:t>
            </a:r>
          </a:p>
          <a:p>
            <a:r>
              <a:rPr lang="fr-FR" dirty="0" smtClean="0"/>
              <a:t>Positif dans 90% des formes généralisées et dans les formes oculaires pures.</a:t>
            </a:r>
          </a:p>
          <a:p>
            <a:r>
              <a:rPr lang="fr-FR" dirty="0" smtClean="0"/>
              <a:t>Les anticorps anti-muscle striés sont positifs dans tous les cas comportant un thymome.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fr-FR" dirty="0" smtClean="0"/>
              <a:t> la recherche d’un thymome, tumeur du médiastin</a:t>
            </a:r>
          </a:p>
          <a:p>
            <a:r>
              <a:rPr lang="fr-FR" dirty="0" smtClean="0"/>
              <a:t>Elle doit être systématique par scanner thoracique : la fréquence du thymome est de 15%</a:t>
            </a:r>
          </a:p>
          <a:p>
            <a:r>
              <a:rPr lang="fr-FR" dirty="0" smtClean="0"/>
              <a:t>Histologiquement, il s’agit d’un lymphoépithéliome.Il est rare avant 20ans, plus fréquent après 4 local mais source de récidive tardive.</a:t>
            </a:r>
          </a:p>
          <a:p>
            <a:r>
              <a:rPr lang="fr-FR" dirty="0" smtClean="0"/>
              <a:t>1/3 seulement des thymomes entrainent une myasthénie souvent d’une myasthénie tardive et sévère.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La  Myasthénie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149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fr-FR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fr-F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PREPARE PAR : DR BENABADJI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L’  hyperplasie thymique est le plus souvent microscopique constatée sur la pièce d’anaphathologie avec des follicules à centre claire.</a:t>
            </a:r>
          </a:p>
          <a:p>
            <a:r>
              <a:rPr lang="fr-FR" dirty="0" smtClean="0"/>
              <a:t>La scintigraphie à la </a:t>
            </a:r>
            <a:r>
              <a:rPr lang="fr-FR" dirty="0" smtClean="0"/>
              <a:t>sélénométhionine le  </a:t>
            </a:r>
            <a:r>
              <a:rPr lang="fr-FR" dirty="0" smtClean="0"/>
              <a:t>détecte.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/>
              <a:t>V-)PRONOSTIC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pronostic est difficile à prédire mais il faut noter le rôle constamment aggravant d’un thymome. D’un autre coté survenue de crises respiratoires qui fait le pronostic de l’affection</a:t>
            </a:r>
          </a:p>
          <a:p>
            <a:r>
              <a:rPr lang="fr-FR" dirty="0" smtClean="0"/>
              <a:t>La classification d’Osserman catégorise les myasthénies en 04 stades :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pPr lvl="0"/>
            <a:r>
              <a:rPr lang="fr-FR" dirty="0" smtClean="0"/>
              <a:t>Le stade 1correspond aux myasthénies localisées</a:t>
            </a:r>
          </a:p>
          <a:p>
            <a:pPr lvl="0"/>
            <a:r>
              <a:rPr lang="fr-FR" dirty="0" smtClean="0"/>
              <a:t>Le stade 2 a  aux myasthénies généralisées sans trouble déglutition.</a:t>
            </a:r>
          </a:p>
          <a:p>
            <a:pPr lvl="0"/>
            <a:r>
              <a:rPr lang="fr-FR" dirty="0" smtClean="0"/>
              <a:t>Au stade 2b, les troubles de la déglutition </a:t>
            </a:r>
            <a:r>
              <a:rPr lang="fr-FR" dirty="0" err="1" smtClean="0"/>
              <a:t>éxistent</a:t>
            </a:r>
            <a:r>
              <a:rPr lang="fr-FR" dirty="0" smtClean="0"/>
              <a:t>, mais fausses route</a:t>
            </a:r>
          </a:p>
          <a:p>
            <a:pPr lvl="0"/>
            <a:r>
              <a:rPr lang="fr-FR" dirty="0" smtClean="0"/>
              <a:t>Au stade3,la myasthénie </a:t>
            </a:r>
            <a:r>
              <a:rPr lang="fr-FR" dirty="0" smtClean="0"/>
              <a:t>est généralisée, </a:t>
            </a:r>
            <a:r>
              <a:rPr lang="fr-FR" dirty="0" smtClean="0"/>
              <a:t>d’évolution grave avec </a:t>
            </a:r>
            <a:r>
              <a:rPr lang="fr-FR" dirty="0" err="1" smtClean="0"/>
              <a:t>dysphagie,fauses</a:t>
            </a:r>
            <a:r>
              <a:rPr lang="fr-FR" dirty="0" smtClean="0"/>
              <a:t> </a:t>
            </a:r>
            <a:r>
              <a:rPr lang="fr-FR" dirty="0" smtClean="0"/>
              <a:t>routes et trouble respiratoires nécessitant réanimation.</a:t>
            </a:r>
          </a:p>
          <a:p>
            <a:pPr lvl="0"/>
            <a:r>
              <a:rPr lang="fr-FR" dirty="0" smtClean="0"/>
              <a:t>Le stade4 est le stade de </a:t>
            </a:r>
            <a:r>
              <a:rPr lang="fr-FR" dirty="0" smtClean="0"/>
              <a:t>myasthénie généralisée anciennes </a:t>
            </a:r>
            <a:r>
              <a:rPr lang="fr-FR" dirty="0" smtClean="0"/>
              <a:t>souvent accompagnées d’une amyotrophie.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VI-)TRAITEMENT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u="sng" dirty="0" smtClean="0"/>
              <a:t>1) BUTS :</a:t>
            </a:r>
          </a:p>
          <a:p>
            <a:r>
              <a:rPr lang="fr-FR" dirty="0" smtClean="0"/>
              <a:t>Eviter ou supprimer les manifestations déficitaires motrices myasthénie.</a:t>
            </a:r>
          </a:p>
          <a:p>
            <a:pPr>
              <a:buNone/>
            </a:pPr>
            <a:r>
              <a:rPr lang="fr-FR" b="1" u="sng" dirty="0" smtClean="0"/>
              <a:t>2) Moyen :</a:t>
            </a:r>
          </a:p>
          <a:p>
            <a:r>
              <a:rPr lang="fr-FR" dirty="0" smtClean="0"/>
              <a:t>-Les anticholinestérasiques</a:t>
            </a:r>
          </a:p>
          <a:p>
            <a:r>
              <a:rPr lang="fr-FR" dirty="0" smtClean="0"/>
              <a:t>-La </a:t>
            </a:r>
            <a:r>
              <a:rPr lang="fr-FR" dirty="0" err="1" smtClean="0"/>
              <a:t>thymectomie</a:t>
            </a:r>
            <a:endParaRPr lang="fr-FR" dirty="0" smtClean="0"/>
          </a:p>
          <a:p>
            <a:r>
              <a:rPr lang="fr-FR" dirty="0" smtClean="0"/>
              <a:t>-La corticothérapie, les immunosuppresseurs</a:t>
            </a:r>
          </a:p>
          <a:p>
            <a:r>
              <a:rPr lang="fr-FR" dirty="0" smtClean="0"/>
              <a:t>-Les échanges plasmatiques et les gammaglobulines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fr-FR" b="1" u="sng" dirty="0" smtClean="0"/>
              <a:t>3) Indications:</a:t>
            </a:r>
          </a:p>
          <a:p>
            <a:r>
              <a:rPr lang="fr-FR" dirty="0" smtClean="0"/>
              <a:t>Les anticholinestérasiques constituent le traitement </a:t>
            </a:r>
            <a:r>
              <a:rPr lang="fr-FR" dirty="0" smtClean="0"/>
              <a:t>de choix de la            </a:t>
            </a:r>
            <a:r>
              <a:rPr lang="fr-FR" dirty="0" smtClean="0"/>
              <a:t>myasthénie. Ils prolongent l’action de l’acétylcholine par inhibition l’acétylcholinestérase.3 produits partagent cette indication :</a:t>
            </a:r>
          </a:p>
          <a:p>
            <a:r>
              <a:rPr lang="fr-FR" dirty="0" smtClean="0"/>
              <a:t>Néostigmine (prostigmine).lapyridostigmine(mestinon)et d’ambénonium(mytélase).les effets muscarinique inéluctable de plus en plus atténués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fr-FR" dirty="0" smtClean="0"/>
              <a:t>Ils doivent être pris 1/2h avant les repas.la posologie obtenue progressivement en commençant par des doses faibles réparties dans la journée.il est utile d’associer les utile de faire appel à la néostigmine injectable.</a:t>
            </a:r>
          </a:p>
          <a:p>
            <a:r>
              <a:rPr lang="fr-FR" dirty="0" smtClean="0"/>
              <a:t>En cas de thymome, l’indication chirurgicale est formelle complétée par une cobaltothérapie en cas d’envahissement</a:t>
            </a:r>
          </a:p>
          <a:p>
            <a:r>
              <a:rPr lang="fr-FR" dirty="0" smtClean="0"/>
              <a:t>En l’absence de thymome, elle n’est conseillée que chez les de moins de 40ans et le plus prés du début de la maladie trouve sa meilleure  indication.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Dans les autres cas, l’indication est discutée.</a:t>
            </a:r>
          </a:p>
          <a:p>
            <a:r>
              <a:rPr lang="fr-FR" dirty="0" smtClean="0"/>
              <a:t>-les résultats de la thymictomie apparaissent de 18 mois après le geste.</a:t>
            </a:r>
          </a:p>
          <a:p>
            <a:r>
              <a:rPr lang="fr-FR" dirty="0" smtClean="0"/>
              <a:t>Les thérapeutiques immunosuppressives sont celles pré plus large éventail :</a:t>
            </a:r>
          </a:p>
          <a:p>
            <a:r>
              <a:rPr lang="fr-FR" dirty="0" smtClean="0"/>
              <a:t>-la </a:t>
            </a:r>
            <a:r>
              <a:rPr lang="fr-FR" dirty="0" err="1" smtClean="0"/>
              <a:t>prédnisonest</a:t>
            </a:r>
            <a:r>
              <a:rPr lang="fr-FR" dirty="0" smtClean="0"/>
              <a:t> </a:t>
            </a:r>
            <a:r>
              <a:rPr lang="fr-FR" dirty="0" smtClean="0"/>
              <a:t>donnée à la dose d’1mg/kg/j pendant puis lentement dégressive selon les résultats cliniques. Une aggravation transitoire peut justifier une hospitalisation.</a:t>
            </a:r>
          </a:p>
          <a:p>
            <a:r>
              <a:rPr lang="fr-FR" dirty="0" smtClean="0"/>
              <a:t>l’</a:t>
            </a:r>
            <a:r>
              <a:rPr lang="fr-FR" dirty="0" err="1" smtClean="0"/>
              <a:t>azathioprine</a:t>
            </a:r>
            <a:r>
              <a:rPr lang="fr-FR" dirty="0" smtClean="0"/>
              <a:t> (Imuel) est prescrite à la dose de </a:t>
            </a:r>
            <a:r>
              <a:rPr lang="fr-FR" dirty="0" smtClean="0"/>
              <a:t>2à3mg par jour. </a:t>
            </a:r>
            <a:r>
              <a:rPr lang="fr-FR" dirty="0" smtClean="0"/>
              <a:t>Résultats ne se voient pas avant quelques semaines.sa </a:t>
            </a:r>
            <a:r>
              <a:rPr lang="fr-FR" dirty="0" err="1" smtClean="0"/>
              <a:t>toxicil</a:t>
            </a:r>
            <a:r>
              <a:rPr lang="fr-FR" dirty="0" smtClean="0"/>
              <a:t>  </a:t>
            </a:r>
            <a:r>
              <a:rPr lang="fr-FR" dirty="0" smtClean="0"/>
              <a:t>impose un contrôle par numération formule plaquette et bila hépatique.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fr-FR" dirty="0" smtClean="0"/>
              <a:t>Actuellement, la tendance est d’associer ces 2 médicaments raison d’une action synergiques permettant la réduction corticothérapie. Cette association est justifiée par myasthénie thym ectomisée ou non réagissant </a:t>
            </a:r>
            <a:r>
              <a:rPr lang="fr-FR" dirty="0" err="1" smtClean="0"/>
              <a:t>insuffisament</a:t>
            </a:r>
            <a:r>
              <a:rPr lang="fr-FR" dirty="0" smtClean="0"/>
              <a:t>  aux anticholinestérasiques.</a:t>
            </a:r>
          </a:p>
          <a:p>
            <a:r>
              <a:rPr lang="fr-FR" dirty="0" smtClean="0"/>
              <a:t>La ciclosporine  s’est récemment révélée elle est donnée à une posologie 6m/kg/j per os ou en 2 ou 3 néphrotoxcité et l’hypertension artérielle induite imposent une surveillance régulière. Son indication est celle des cas n’aya réagie aux autres traitements immunosuppresseurs.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Les échanges plasmatiques sont réservés </a:t>
            </a:r>
            <a:r>
              <a:rPr lang="fr-FR" dirty="0" smtClean="0"/>
              <a:t>aux poussées avant </a:t>
            </a:r>
            <a:r>
              <a:rPr lang="fr-FR" dirty="0" smtClean="0"/>
              <a:t>la </a:t>
            </a:r>
            <a:r>
              <a:rPr lang="fr-FR" dirty="0" err="1" smtClean="0"/>
              <a:t>thymectomie</a:t>
            </a:r>
            <a:r>
              <a:rPr lang="fr-FR" dirty="0" smtClean="0"/>
              <a:t>. L’amélioration rapide mais transitoire. Une alternative est la gammaglobulinothérapie à fortes doses (0.4g/kg/j pendant</a:t>
            </a:r>
          </a:p>
          <a:p>
            <a:pPr lvl="0"/>
            <a:r>
              <a:rPr lang="fr-FR" dirty="0" smtClean="0"/>
              <a:t>La crise respiratoire nécessite l’intubation et la vent mécanique, la corticothérapie et les échanges plasma.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25305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b="1" u="sng" dirty="0" smtClean="0"/>
              <a:t>STADE 1</a:t>
            </a:r>
          </a:p>
          <a:p>
            <a:r>
              <a:rPr lang="fr-FR" dirty="0" smtClean="0"/>
              <a:t>Traitement anticholinestérasique, surtout chez le sujet de </a:t>
            </a:r>
            <a:r>
              <a:rPr lang="fr-FR" dirty="0" smtClean="0"/>
              <a:t>plus de 50 ans.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b="1" u="sng" dirty="0" smtClean="0"/>
              <a:t>STADE 2</a:t>
            </a:r>
          </a:p>
          <a:p>
            <a:r>
              <a:rPr lang="fr-FR" dirty="0" smtClean="0"/>
              <a:t>- corticothérapie avant 45 ans, immunosuppresseurs après 50 ans même leurs association.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Thymectomie</a:t>
            </a:r>
            <a:r>
              <a:rPr lang="fr-FR" dirty="0" smtClean="0"/>
              <a:t> </a:t>
            </a:r>
            <a:r>
              <a:rPr lang="fr-FR" dirty="0" smtClean="0"/>
              <a:t>est envisagée avant la fin de la 1 année. </a:t>
            </a:r>
          </a:p>
          <a:p>
            <a:pPr>
              <a:buFont typeface="Wingdings" pitchFamily="2" charset="2"/>
              <a:buChar char="q"/>
            </a:pPr>
            <a:r>
              <a:rPr lang="fr-FR" b="1" u="sng" dirty="0" smtClean="0"/>
              <a:t>STADE 3</a:t>
            </a:r>
          </a:p>
          <a:p>
            <a:pPr lvl="0"/>
            <a:r>
              <a:rPr lang="fr-FR" dirty="0" smtClean="0"/>
              <a:t>Association corticoïdes/immuno suppresseurs.</a:t>
            </a:r>
          </a:p>
          <a:p>
            <a:pPr lvl="0"/>
            <a:r>
              <a:rPr lang="fr-FR" dirty="0" smtClean="0"/>
              <a:t>Echanges plasmatiques ou </a:t>
            </a:r>
            <a:r>
              <a:rPr lang="fr-FR" dirty="0" err="1" smtClean="0"/>
              <a:t>igthérapie</a:t>
            </a:r>
            <a:r>
              <a:rPr lang="fr-FR" dirty="0" smtClean="0"/>
              <a:t> avant la synergie, et cours permettant dans certains cas de se passer de la ventila mécanique. </a:t>
            </a:r>
          </a:p>
          <a:p>
            <a:pPr>
              <a:buFont typeface="Wingdings" pitchFamily="2" charset="2"/>
              <a:buChar char="q"/>
            </a:pPr>
            <a:r>
              <a:rPr lang="fr-FR" b="1" u="sng" dirty="0" smtClean="0"/>
              <a:t>STADE 4</a:t>
            </a:r>
          </a:p>
          <a:p>
            <a:r>
              <a:rPr lang="fr-FR" dirty="0" smtClean="0"/>
              <a:t>Le traitement est uniquement symptomatique : trachéotomie, par sonde gastrique, et parfois ventilation assistée.</a:t>
            </a:r>
          </a:p>
          <a:p>
            <a:pPr algn="ctr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 </a:t>
            </a:r>
            <a:r>
              <a:rPr lang="fr-FR" sz="5400" b="1" i="1" u="sng" dirty="0" smtClean="0"/>
              <a:t>1</a:t>
            </a:r>
            <a:r>
              <a:rPr lang="fr-FR" sz="5400" u="sng" dirty="0" smtClean="0"/>
              <a:t>-)DEFINITION:</a:t>
            </a:r>
            <a:endParaRPr lang="fr-FR" sz="54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fr-FR" dirty="0" smtClean="0"/>
              <a:t>Maladie  auto-immune  de  la  jonction </a:t>
            </a:r>
          </a:p>
          <a:p>
            <a:pPr>
              <a:buNone/>
            </a:pPr>
            <a:r>
              <a:rPr lang="fr-FR" dirty="0" smtClean="0"/>
              <a:t> neuro- musculaire ( bloc) caractérisée  par  la survenue  de  déficits  moteurs  provoques  et  majorés  par  l’effort 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fr-FR" dirty="0" smtClean="0"/>
              <a:t>4) Résultats :  </a:t>
            </a:r>
          </a:p>
          <a:p>
            <a:r>
              <a:rPr lang="fr-FR" dirty="0" smtClean="0"/>
              <a:t>Les anticholinestérasiques sont inefficaces dans les formes généralisées et dans les formes oculaires pures, imposant à une autre thérapeutique.</a:t>
            </a:r>
          </a:p>
          <a:p>
            <a:r>
              <a:rPr lang="fr-FR" dirty="0" smtClean="0"/>
              <a:t>Chaque patient doit être averti posologie idéale, d’ailleurs difficiles à obtenir, fluctue aussi et de l’activité du sujet. A longue apparaît une résistance et par des altérations muqueuses par le médicament </a:t>
            </a:r>
          </a:p>
          <a:p>
            <a:r>
              <a:rPr lang="fr-FR" dirty="0" smtClean="0"/>
              <a:t>La thymictomie est aussi inefficace dans les formes oculaires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fr-FR" dirty="0" smtClean="0"/>
              <a:t>La durée de l’immunosuppression est toujours longue, la diminution voire l’arrêt n’est décide que sur des critères clinique l’efficacité d’une thérapeutique immunosuppressive est atteint la rédaction des valeurs des anticorps anti-récepteurs. </a:t>
            </a:r>
          </a:p>
          <a:p>
            <a:r>
              <a:rPr lang="fr-FR" dirty="0" smtClean="0"/>
              <a:t>De nombreux médicament sont proscrits dans la myasthénie curares et curarisant /quinidine procainami bloquants, diphénythydatoine, streptomycine/ neurole forte dose et benzodiazépines.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5) surveillance :</a:t>
            </a:r>
          </a:p>
          <a:p>
            <a:pPr>
              <a:buNone/>
            </a:pPr>
            <a:r>
              <a:rPr lang="fr-FR" dirty="0" smtClean="0"/>
              <a:t>6) les accidents de surdosage en anticholinestérasique pour des posologies élevées ou chez un patient dont l’état sur du faits d’autres traitement :</a:t>
            </a:r>
          </a:p>
          <a:p>
            <a:pPr lvl="0"/>
            <a:r>
              <a:rPr lang="fr-FR" dirty="0" smtClean="0"/>
              <a:t>Une insuffisance respiratoire aigue être difficile d’une crise myasthéniques. La conduit à tenir en un tel cas placé le patient sous respirateur si nécessaire et arrêter anticholinestérasiques.  </a:t>
            </a:r>
          </a:p>
          <a:p>
            <a:pPr lvl="0"/>
            <a:r>
              <a:rPr lang="fr-FR" dirty="0" smtClean="0"/>
              <a:t>Les premiers signes de surdosage sont des coliques </a:t>
            </a:r>
            <a:r>
              <a:rPr lang="fr-FR" dirty="0" smtClean="0"/>
              <a:t>on une </a:t>
            </a:r>
            <a:r>
              <a:rPr lang="fr-FR" dirty="0" smtClean="0"/>
              <a:t>diarrhée, une sialorrhée, une hypersécrétion bronchique sueurs, des fasciculation et des crampes musculaires (effet muscarinique).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u="sng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myasthénie est une maladie rare suspectée devant des accès </a:t>
            </a:r>
            <a:r>
              <a:rPr lang="fr-FR" dirty="0" err="1" smtClean="0"/>
              <a:t>dysnéiques</a:t>
            </a:r>
            <a:r>
              <a:rPr lang="fr-FR" dirty="0" smtClean="0"/>
              <a:t> nocturnes.</a:t>
            </a:r>
          </a:p>
          <a:p>
            <a:r>
              <a:rPr lang="fr-FR" dirty="0" smtClean="0"/>
              <a:t>La paralysie des muscles respiratoires est le facteur principal de décompensation ; Encombrement trachéobronchique important. 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347046"/>
          </a:xfrm>
        </p:spPr>
        <p:txBody>
          <a:bodyPr>
            <a:noAutofit/>
          </a:bodyPr>
          <a:lstStyle/>
          <a:p>
            <a:pPr algn="ctr"/>
            <a:r>
              <a:rPr lang="fr-FR" sz="5400" u="sng" dirty="0" smtClean="0"/>
              <a:t>2-) INTERET</a:t>
            </a:r>
            <a:br>
              <a:rPr lang="fr-FR" sz="5400" u="sng" dirty="0" smtClean="0"/>
            </a:br>
            <a:endParaRPr lang="fr-FR" sz="54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/>
          <a:lstStyle/>
          <a:p>
            <a:r>
              <a:rPr lang="fr-FR" dirty="0" smtClean="0"/>
              <a:t>La  myasthénie  est  une maladie  rare , elle  ne  doit  cependant  pas  être négligée  car  la  survenue  d’épisodes  d’ insuffisance  respiratoire  aigue  met  en  jeu  le  pronostic  vital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 smtClean="0"/>
              <a:t>II-)</a:t>
            </a:r>
            <a:r>
              <a:rPr lang="fr-FR" b="1" u="sng" dirty="0" smtClean="0"/>
              <a:t>PHYSIOPATHOLOGIE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 myasthénie  détermine  une  réduction  des  récepteurs  d’acétylcholine  au  niveau  de  la  jonction  neuromusculaire  avec  synthèse  auto-immune  d’anticorps anti- récepteur </a:t>
            </a:r>
            <a:r>
              <a:rPr lang="fr-FR" dirty="0" smtClean="0"/>
              <a:t> </a:t>
            </a:r>
            <a:r>
              <a:rPr lang="fr-FR" dirty="0" err="1" smtClean="0"/>
              <a:t>Ac</a:t>
            </a:r>
            <a:r>
              <a:rPr lang="fr-FR" dirty="0" smtClean="0"/>
              <a:t> choline </a:t>
            </a:r>
            <a:r>
              <a:rPr lang="fr-FR" dirty="0" smtClean="0"/>
              <a:t>des  </a:t>
            </a:r>
            <a:r>
              <a:rPr lang="fr-FR" dirty="0" smtClean="0"/>
              <a:t>anti- muscle  strié sont  présents  chez  1/3  des  patients.</a:t>
            </a:r>
          </a:p>
          <a:p>
            <a:r>
              <a:rPr lang="fr-FR" dirty="0" smtClean="0"/>
              <a:t>-90%  des  myasthénies  généralisées   possèdent  les  anticorps  antirésepteur  à  l’acétylcholine.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r>
              <a:rPr lang="fr-FR" dirty="0" smtClean="0"/>
              <a:t>-du  point  de  vue  collectif , il  n’ y  a  pas  de  corrélation   entre  le  taux  d’anticorps  et  la  symptomatologie  clinique  ,et  les  patients  sont  comme  les  autres  spectaculairement  améliorée  par  les   échanges  plasmatiques .</a:t>
            </a:r>
          </a:p>
          <a:p>
            <a:r>
              <a:rPr lang="fr-FR" dirty="0" smtClean="0"/>
              <a:t>-par  contre  du  point  de  vue  individuel ,  la  corrélation  est  inconsciente  permettant  le  suivi  de  la  maladie.</a:t>
            </a:r>
          </a:p>
          <a:p>
            <a:r>
              <a:rPr lang="fr-FR" dirty="0" smtClean="0"/>
              <a:t>-une  hyperplasie  thymique  ou  un  thymome  existe  chez  des  patients  myasthéniques , témoignant  du  rôle  de  cet  organe  dans  la  genèse  de  maladie.  La  myasthénie   peut  être  associée  à  maladie  auto- immunes.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fr-FR" dirty="0" smtClean="0"/>
              <a:t>- la myasthénie  touche  5/100000  personnes. 2  pics  de  fréquence  sont  rapportés : </a:t>
            </a:r>
          </a:p>
          <a:p>
            <a:r>
              <a:rPr lang="fr-FR" dirty="0" smtClean="0"/>
              <a:t> entre  15  et 20  ans  ou  l’on  note  une  prédominance  féminine  de  5/1 , </a:t>
            </a:r>
          </a:p>
          <a:p>
            <a:r>
              <a:rPr lang="fr-FR" dirty="0" smtClean="0"/>
              <a:t>et  après  50  ans  ou  réparation  entre  les  équivalentes</a:t>
            </a:r>
          </a:p>
          <a:p>
            <a:r>
              <a:rPr lang="fr-FR" dirty="0" smtClean="0"/>
              <a:t>Il  y  a  association  dans  le  1°  cas  au  groupe  </a:t>
            </a:r>
            <a:r>
              <a:rPr lang="fr-FR" b="1" dirty="0" smtClean="0"/>
              <a:t>HLA</a:t>
            </a:r>
            <a:r>
              <a:rPr lang="fr-FR" dirty="0" smtClean="0"/>
              <a:t>  et /ou  </a:t>
            </a:r>
            <a:r>
              <a:rPr lang="fr-FR" b="1" dirty="0" smtClean="0"/>
              <a:t>DRW3</a:t>
            </a:r>
            <a:r>
              <a:rPr lang="fr-FR" dirty="0" smtClean="0"/>
              <a:t>  ,et  dans  le  2°  au groupe  </a:t>
            </a:r>
            <a:r>
              <a:rPr lang="fr-FR" b="1" dirty="0" smtClean="0"/>
              <a:t>HLA  A3B7</a:t>
            </a:r>
            <a:r>
              <a:rPr lang="fr-FR" dirty="0" smtClean="0"/>
              <a:t>  et / ou  </a:t>
            </a:r>
            <a:r>
              <a:rPr lang="fr-FR" b="1" dirty="0" smtClean="0"/>
              <a:t>D R V</a:t>
            </a:r>
            <a:r>
              <a:rPr lang="fr-FR" dirty="0" smtClean="0"/>
              <a:t>  maladie  peut  toutefois  survenir  à  tout  âge ,  parfois  même  chez le  nouveau  né.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 </a:t>
            </a:r>
            <a:r>
              <a:rPr lang="fr-FR" sz="4000" b="1" u="sng" dirty="0" smtClean="0"/>
              <a:t>III- CIRCONSTANCES  DE  DECOUVERTE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1 </a:t>
            </a:r>
            <a:r>
              <a:rPr lang="fr-FR" u="sng" dirty="0" smtClean="0"/>
              <a:t>Clinique:</a:t>
            </a:r>
            <a:endParaRPr lang="fr-FR" dirty="0" smtClean="0"/>
          </a:p>
          <a:p>
            <a:pPr lvl="0" algn="ctr">
              <a:buNone/>
            </a:pPr>
            <a:r>
              <a:rPr lang="fr-FR" dirty="0" smtClean="0"/>
              <a:t>                        </a:t>
            </a:r>
            <a:r>
              <a:rPr lang="fr-FR" u="sng" dirty="0" smtClean="0"/>
              <a:t>a)Signe  fonctionnels :  </a:t>
            </a:r>
            <a:endParaRPr lang="fr-FR" dirty="0" smtClean="0"/>
          </a:p>
          <a:p>
            <a:r>
              <a:rPr lang="fr-FR" dirty="0" smtClean="0"/>
              <a:t>Le  début  peut  coïncider  avec  un  traumatisme ,  une  infection , intervention  chirurgicales ,  un  effort  inhabituel  ou  encore  un  évènement au cour de   la  vie  génitale  chez  la  femme      ( puberté  , grossesse , ménopause 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Il  faut  penser  à  la  myasthénie  devant  les  symptômes  suivantes :</a:t>
            </a:r>
          </a:p>
          <a:p>
            <a:r>
              <a:rPr lang="fr-FR" dirty="0" smtClean="0"/>
              <a:t>Une  diplopie  ou  une  ophtalmologies  complète  sans  anomalies  pupillaire ,  un  ptosis  uni- ou  bilatéral, alors  en  règle  </a:t>
            </a:r>
            <a:r>
              <a:rPr lang="fr-FR" b="1" dirty="0" smtClean="0"/>
              <a:t>asymétrique</a:t>
            </a:r>
            <a:endParaRPr lang="fr-FR" dirty="0" smtClean="0"/>
          </a:p>
          <a:p>
            <a:r>
              <a:rPr lang="fr-FR" dirty="0" smtClean="0"/>
              <a:t>Une  diplégie  faciale  bilatéral ,et  asymétrique (  réduction  de  la  mimique ,  effacement  des  rides  diminution  de  l’ occlusion  des  paupières  avec  faiblesse  orbiculaire  ,  incapacité  de  siffler </a:t>
            </a:r>
          </a:p>
          <a:p>
            <a:r>
              <a:rPr lang="fr-FR" dirty="0" smtClean="0"/>
              <a:t>Une  dysphonie  avec  voix  nasonnée.</a:t>
            </a:r>
          </a:p>
          <a:p>
            <a:r>
              <a:rPr lang="fr-FR" dirty="0" smtClean="0"/>
              <a:t>Un  trouble  de  la  déglutition ( reflux  liquides  par  le  nez ,  fausse  routes.</a:t>
            </a:r>
          </a:p>
          <a:p>
            <a:r>
              <a:rPr lang="fr-FR" dirty="0" smtClean="0"/>
              <a:t>Une  difficulté  à  la  mastication ,  une  chute  de  la  mâchoires.</a:t>
            </a:r>
          </a:p>
          <a:p>
            <a:pPr lvl="0">
              <a:buFont typeface="Wingdings" pitchFamily="2" charset="2"/>
              <a:buChar char="v"/>
            </a:pPr>
            <a:r>
              <a:rPr lang="fr-FR" dirty="0" smtClean="0"/>
              <a:t>   ajoutons  cette  circonstance  particulière  qui est  l’ </a:t>
            </a:r>
            <a:r>
              <a:rPr lang="fr-FR" dirty="0" smtClean="0"/>
              <a:t>impossibilité de </a:t>
            </a:r>
            <a:r>
              <a:rPr lang="fr-FR" dirty="0" smtClean="0"/>
              <a:t>sevrer  d’un  </a:t>
            </a:r>
            <a:r>
              <a:rPr lang="fr-FR" dirty="0" smtClean="0"/>
              <a:t>patient et  de </a:t>
            </a:r>
            <a:r>
              <a:rPr lang="fr-FR" dirty="0" smtClean="0"/>
              <a:t>respirer   en  postopératoire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</TotalTime>
  <Words>1061</Words>
  <Application>Microsoft Office PowerPoint</Application>
  <PresentationFormat>Affichage à l'écran (4:3)</PresentationFormat>
  <Paragraphs>123</Paragraphs>
  <Slides>33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Débit</vt:lpstr>
      <vt:lpstr>Diapositive 1</vt:lpstr>
      <vt:lpstr>La  Myasthénie </vt:lpstr>
      <vt:lpstr> 1-)DEFINITION:</vt:lpstr>
      <vt:lpstr>2-) INTERET </vt:lpstr>
      <vt:lpstr>II-)PHYSIOPATHOLOGIE </vt:lpstr>
      <vt:lpstr>Diapositive 6</vt:lpstr>
      <vt:lpstr>Diapositive 7</vt:lpstr>
      <vt:lpstr> III- CIRCONSTANCES  DE  DECOUVERTE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IV-)DIAGNOSTIC DIFFERENTIEL </vt:lpstr>
      <vt:lpstr>Diapositive 17</vt:lpstr>
      <vt:lpstr>Diapositive 18</vt:lpstr>
      <vt:lpstr>Diapositive 19</vt:lpstr>
      <vt:lpstr>Diapositive 20</vt:lpstr>
      <vt:lpstr>V-)PRONOSTIC</vt:lpstr>
      <vt:lpstr>Diapositive 22</vt:lpstr>
      <vt:lpstr>VI-)TRAITEMENT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Mohamed</dc:creator>
  <cp:lastModifiedBy>Mohamed</cp:lastModifiedBy>
  <cp:revision>66</cp:revision>
  <dcterms:created xsi:type="dcterms:W3CDTF">2009-11-05T14:10:49Z</dcterms:created>
  <dcterms:modified xsi:type="dcterms:W3CDTF">2009-12-14T16:22:10Z</dcterms:modified>
</cp:coreProperties>
</file>