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5" r:id="rId3"/>
    <p:sldId id="261" r:id="rId4"/>
    <p:sldId id="262" r:id="rId5"/>
    <p:sldId id="263" r:id="rId6"/>
    <p:sldId id="257" r:id="rId7"/>
    <p:sldId id="272" r:id="rId8"/>
    <p:sldId id="266" r:id="rId9"/>
    <p:sldId id="267" r:id="rId10"/>
    <p:sldId id="268" r:id="rId11"/>
    <p:sldId id="269" r:id="rId12"/>
    <p:sldId id="270" r:id="rId13"/>
    <p:sldId id="271" r:id="rId14"/>
    <p:sldId id="25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63D6-616A-4813-80A4-AB3EE14581A2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7005B3-78EB-425E-90E9-EB329AB578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63D6-616A-4813-80A4-AB3EE14581A2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05B3-78EB-425E-90E9-EB329AB578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B7005B3-78EB-425E-90E9-EB329AB578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63D6-616A-4813-80A4-AB3EE14581A2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63D6-616A-4813-80A4-AB3EE14581A2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B7005B3-78EB-425E-90E9-EB329AB578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63D6-616A-4813-80A4-AB3EE14581A2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7005B3-78EB-425E-90E9-EB329AB578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48A63D6-616A-4813-80A4-AB3EE14581A2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05B3-78EB-425E-90E9-EB329AB578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63D6-616A-4813-80A4-AB3EE14581A2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B7005B3-78EB-425E-90E9-EB329AB578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63D6-616A-4813-80A4-AB3EE14581A2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B7005B3-78EB-425E-90E9-EB329AB578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63D6-616A-4813-80A4-AB3EE14581A2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7005B3-78EB-425E-90E9-EB329AB578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7005B3-78EB-425E-90E9-EB329AB578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63D6-616A-4813-80A4-AB3EE14581A2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B7005B3-78EB-425E-90E9-EB329AB578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48A63D6-616A-4813-80A4-AB3EE14581A2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48A63D6-616A-4813-80A4-AB3EE14581A2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7005B3-78EB-425E-90E9-EB329AB578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Pica_(maladie)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SYNDROME DE PICA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Le </a:t>
            </a:r>
            <a:r>
              <a:rPr lang="fr-FR" b="1" dirty="0" err="1" smtClean="0"/>
              <a:t>trichobézoard</a:t>
            </a:r>
            <a:r>
              <a:rPr lang="fr-FR" b="1" dirty="0" smtClean="0"/>
              <a:t> gastrique : une observation</a:t>
            </a:r>
          </a:p>
          <a:p>
            <a:pPr>
              <a:buNone/>
            </a:pPr>
            <a:r>
              <a:rPr lang="fr-FR" dirty="0" smtClean="0"/>
              <a:t>The </a:t>
            </a:r>
            <a:r>
              <a:rPr lang="fr-FR" dirty="0" err="1" smtClean="0"/>
              <a:t>gastric</a:t>
            </a:r>
            <a:r>
              <a:rPr lang="fr-FR" dirty="0" smtClean="0"/>
              <a:t> </a:t>
            </a:r>
            <a:r>
              <a:rPr lang="fr-FR" dirty="0" err="1" smtClean="0"/>
              <a:t>trichobezoar</a:t>
            </a:r>
            <a:r>
              <a:rPr lang="fr-FR" dirty="0" smtClean="0"/>
              <a:t>: one case report</a:t>
            </a:r>
          </a:p>
          <a:p>
            <a:pPr>
              <a:buNone/>
            </a:pPr>
            <a:r>
              <a:rPr lang="fr-FR" dirty="0" smtClean="0"/>
              <a:t>A </a:t>
            </a:r>
            <a:r>
              <a:rPr lang="fr-FR" dirty="0" err="1" smtClean="0"/>
              <a:t>Ousadden</a:t>
            </a:r>
            <a:r>
              <a:rPr lang="fr-FR" baseline="30000" dirty="0" smtClean="0"/>
              <a:t>, </a:t>
            </a:r>
            <a:r>
              <a:rPr lang="fr-FR" dirty="0" smtClean="0"/>
              <a:t>, K </a:t>
            </a:r>
            <a:r>
              <a:rPr lang="fr-FR" dirty="0" err="1" smtClean="0"/>
              <a:t>Mazaz</a:t>
            </a:r>
            <a:r>
              <a:rPr lang="fr-FR" dirty="0" smtClean="0"/>
              <a:t>, I </a:t>
            </a:r>
            <a:r>
              <a:rPr lang="fr-FR" dirty="0" err="1" smtClean="0"/>
              <a:t>Mellouki</a:t>
            </a:r>
            <a:r>
              <a:rPr lang="fr-FR" dirty="0" smtClean="0"/>
              <a:t>, K.A Taleb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la littérature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La plupart des publications émanent de pays du tiers monde</a:t>
            </a:r>
          </a:p>
          <a:p>
            <a:r>
              <a:rPr lang="fr-FR" dirty="0" smtClean="0"/>
              <a:t>C’est dire la possible corrélation entre la maladie est le niveau socio économique et culturel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Iconographie</a:t>
            </a:r>
            <a:endParaRPr lang="fr-F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9532" y="1527175"/>
            <a:ext cx="48884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C:\Users\Salim\Desktop\bezoard\20141003_2321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44" y="1527175"/>
            <a:ext cx="8439974" cy="4572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143636" y="607220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Service Chirurgie B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lore_Stomach_Displa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40221" y="-30166"/>
            <a:ext cx="9184221" cy="6888166"/>
          </a:xfrm>
        </p:spPr>
      </p:pic>
      <p:sp>
        <p:nvSpPr>
          <p:cNvPr id="5" name="ZoneTexte 4"/>
          <p:cNvSpPr txBox="1"/>
          <p:nvPr/>
        </p:nvSpPr>
        <p:spPr>
          <a:xfrm>
            <a:off x="1785918" y="5857892"/>
            <a:ext cx="6357982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Contenu de l’estomac d ’un patient : 1440 objets </a:t>
            </a:r>
            <a:endParaRPr lang="fr-FR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maladie de PICA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Le </a:t>
            </a:r>
            <a:r>
              <a:rPr lang="fr-FR" b="1" dirty="0" smtClean="0"/>
              <a:t>pica</a:t>
            </a:r>
            <a:r>
              <a:rPr lang="fr-FR" dirty="0" smtClean="0"/>
              <a:t> est un trouble du comportement alimentaire</a:t>
            </a:r>
            <a:r>
              <a:rPr lang="fr-FR" dirty="0"/>
              <a:t> </a:t>
            </a:r>
            <a:r>
              <a:rPr lang="fr-FR" dirty="0" smtClean="0"/>
              <a:t>caractérisé par l'ingestion durable (plus d'un mois) de substances non nutritives : terre, craie, sable, papier, </a:t>
            </a:r>
            <a:r>
              <a:rPr lang="fr-FR" dirty="0" err="1" smtClean="0"/>
              <a:t>etc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Définitions et caractéristiques majeures</a:t>
            </a:r>
            <a:br>
              <a:rPr lang="fr-FR" sz="3200" b="1" dirty="0" smtClean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Le pica se caractérise par l’absorption d’objets non comestibles qui varient en fonction de l’âge de l’enfant : plâtre, plomb, sable, cailloux, cheveux… Ce trouble apparaît généralement entre un et deux ans et on établit le diagnostic si les symptômes durent plus d’un mois et ne peuvent être associés à une pratique culturelle observable dans l’environnement de l’enfant.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Troubles associés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 smtClean="0"/>
              <a:t>- Ce trouble est fréquemment associé à un retard mental et/ou un trouble envahissant du développement (TED) comme l'autisme. </a:t>
            </a:r>
          </a:p>
          <a:p>
            <a:pPr>
              <a:buNone/>
            </a:pPr>
            <a:r>
              <a:rPr lang="fr-FR" dirty="0" smtClean="0"/>
              <a:t>- La CIM-10</a:t>
            </a:r>
            <a:r>
              <a:rPr lang="fr-FR" baseline="30000" dirty="0" smtClean="0">
                <a:hlinkClick r:id="rId2"/>
              </a:rPr>
              <a:t>1</a:t>
            </a:r>
            <a:r>
              <a:rPr lang="fr-FR" dirty="0" smtClean="0"/>
              <a:t> de l’ (OMS) ne permet pas le diagnostic du pica si un autre trouble psychopathologique, hormis le retard mental</a:t>
            </a:r>
            <a:r>
              <a:rPr lang="fr-FR" dirty="0"/>
              <a:t>,</a:t>
            </a:r>
            <a:r>
              <a:rPr lang="fr-FR" dirty="0" smtClean="0"/>
              <a:t> est détecté</a:t>
            </a:r>
            <a:r>
              <a:rPr lang="fr-FR" b="1" dirty="0" smtClean="0"/>
              <a:t>(F70-F79) Retard mental</a:t>
            </a:r>
          </a:p>
          <a:p>
            <a:pPr>
              <a:buNone/>
            </a:pPr>
            <a:r>
              <a:rPr lang="fr-FR" dirty="0" smtClean="0"/>
              <a:t> - Il y a donc à ce niveau une nette différence avec le DSM-</a:t>
            </a:r>
            <a:r>
              <a:rPr lang="fr-FR" cap="all" dirty="0" smtClean="0"/>
              <a:t>IV</a:t>
            </a:r>
            <a:r>
              <a:rPr lang="fr-FR" b="1" cap="all" dirty="0" smtClean="0"/>
              <a:t>(</a:t>
            </a:r>
            <a:r>
              <a:rPr lang="fr-FR" b="1" i="1" dirty="0" smtClean="0"/>
              <a:t>diagnostique et statistique des troubles mentaux)</a:t>
            </a:r>
            <a:endParaRPr lang="fr-FR" b="1" dirty="0" smtClean="0"/>
          </a:p>
          <a:p>
            <a:pPr>
              <a:buNone/>
            </a:pPr>
            <a:r>
              <a:rPr lang="fr-FR" dirty="0" smtClean="0"/>
              <a:t> de l’</a:t>
            </a:r>
            <a:r>
              <a:rPr lang="fr-FR" i="1" dirty="0" smtClean="0"/>
              <a:t>American </a:t>
            </a:r>
            <a:r>
              <a:rPr lang="fr-FR" i="1" dirty="0" err="1" smtClean="0"/>
              <a:t>Psychiatric</a:t>
            </a:r>
            <a:r>
              <a:rPr lang="fr-FR" i="1" dirty="0" smtClean="0"/>
              <a:t> Association</a:t>
            </a:r>
            <a:r>
              <a:rPr lang="fr-FR" dirty="0" smtClean="0"/>
              <a:t> (APA).</a:t>
            </a:r>
          </a:p>
          <a:p>
            <a:pPr>
              <a:buNone/>
            </a:pPr>
            <a:r>
              <a:rPr lang="fr-FR" dirty="0" smtClean="0"/>
              <a:t>- Cette pathologie conduit à des problèmes de santé sérieux comme des infections (ex. : toxocarose humaine), une anémie ferriprive (ou anémie par carence martiale), du saturnisme</a:t>
            </a:r>
            <a:r>
              <a:rPr lang="fr-FR" dirty="0"/>
              <a:t> </a:t>
            </a:r>
            <a:r>
              <a:rPr lang="fr-FR" dirty="0" err="1" smtClean="0"/>
              <a:t>etc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Évolutions, épidémiologie et traitement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/>
              <a:t>Le pica est une affection rare, non chronique, qui disparaît sans intervention médicale, mais qui peut durer des années et qui laisse fortement présager une pathologie de type boulimie à l’adolescence.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La psychothérapie associée à une modification de l'environnement (remplacement de peintures au plomb par des peintures neutres, en particulier), ainsi que le dépistage et la prise en charge d'éventuelles complications.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Il n’existe pas de traitements médicamenteux dont la fiabilité est établie. En revanche, des études récentes dans le domaine comportemental laissent de réels espoirs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Revue de littérature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928802"/>
            <a:ext cx="835821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Trichobezoar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A Rare Cause of Gastric Outlet Obstruction in Children</a:t>
            </a: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Gormallah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Alghamdi1,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Yasen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Alalayet2and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Abdulrahman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Al-Hussaini3*1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Children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Hospital, Children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Hospital, King Saud Medical City, Riyadh, Saudi Arabia2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Pediatric Surgery Department, King Saud Medical City, Riyadh, Saudi Arabia3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Division of Gastroenterology, Children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Hospital, King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Fahad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Medical City, Riyadh, Saudi Arabia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3786214"/>
          </a:xfrm>
        </p:spPr>
        <p:txBody>
          <a:bodyPr>
            <a:normAutofit fontScale="90000"/>
          </a:bodyPr>
          <a:lstStyle/>
          <a:p>
            <a:r>
              <a:rPr lang="en-US" sz="2200" b="1" dirty="0" err="1">
                <a:solidFill>
                  <a:schemeClr val="tx1"/>
                </a:solidFill>
              </a:rPr>
              <a:t>Trichobezoar</a:t>
            </a:r>
            <a:r>
              <a:rPr lang="en-US" sz="2200" b="1" dirty="0">
                <a:solidFill>
                  <a:schemeClr val="tx1"/>
                </a:solidFill>
              </a:rPr>
              <a:t>: A Rare Cause of Gastric Outlet Obstruction in Children</a:t>
            </a:r>
            <a:r>
              <a:rPr lang="fr-FR" sz="2000" dirty="0">
                <a:solidFill>
                  <a:schemeClr val="tx1"/>
                </a:solidFill>
              </a:rPr>
              <a:t/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en-US" sz="2000" dirty="0" err="1">
                <a:solidFill>
                  <a:schemeClr val="tx1"/>
                </a:solidFill>
              </a:rPr>
              <a:t>Gormallah</a:t>
            </a:r>
            <a:r>
              <a:rPr lang="en-US" sz="2000" dirty="0">
                <a:solidFill>
                  <a:schemeClr val="tx1"/>
                </a:solidFill>
              </a:rPr>
              <a:t> Alghamdi1, </a:t>
            </a:r>
            <a:r>
              <a:rPr lang="en-US" sz="2000" dirty="0" err="1">
                <a:solidFill>
                  <a:schemeClr val="tx1"/>
                </a:solidFill>
              </a:rPr>
              <a:t>Yasen</a:t>
            </a:r>
            <a:r>
              <a:rPr lang="en-US" sz="2000" dirty="0">
                <a:solidFill>
                  <a:schemeClr val="tx1"/>
                </a:solidFill>
              </a:rPr>
              <a:t> Alalayet2and </a:t>
            </a:r>
            <a:r>
              <a:rPr lang="en-US" sz="2000" dirty="0" err="1">
                <a:solidFill>
                  <a:schemeClr val="tx1"/>
                </a:solidFill>
              </a:rPr>
              <a:t>Abdulrahman</a:t>
            </a:r>
            <a:r>
              <a:rPr lang="en-US" sz="2000" dirty="0">
                <a:solidFill>
                  <a:schemeClr val="tx1"/>
                </a:solidFill>
              </a:rPr>
              <a:t> Al-Hussaini3*1</a:t>
            </a:r>
            <a:r>
              <a:rPr lang="fr-FR" sz="2000" dirty="0">
                <a:solidFill>
                  <a:schemeClr val="tx1"/>
                </a:solidFill>
              </a:rPr>
              <a:t/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Children’s Hospital, Children’s Hospital, King Saud Medical City, Riyadh, Saudi Arabia2</a:t>
            </a:r>
            <a:r>
              <a:rPr lang="fr-FR" sz="2000" dirty="0">
                <a:solidFill>
                  <a:schemeClr val="tx1"/>
                </a:solidFill>
              </a:rPr>
              <a:t/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Pediatric Surgery Department, King Saud Medical City, Riyadh, Saudi Arabia3</a:t>
            </a:r>
            <a:r>
              <a:rPr lang="fr-FR" sz="2000" dirty="0">
                <a:solidFill>
                  <a:schemeClr val="tx1"/>
                </a:solidFill>
              </a:rPr>
              <a:t/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Division of Gastroenterology, Children’s Hospital, King </a:t>
            </a:r>
            <a:r>
              <a:rPr lang="en-US" sz="2000" dirty="0" err="1">
                <a:solidFill>
                  <a:schemeClr val="tx1"/>
                </a:solidFill>
              </a:rPr>
              <a:t>Fahad</a:t>
            </a:r>
            <a:r>
              <a:rPr lang="en-US" sz="2000" dirty="0">
                <a:solidFill>
                  <a:schemeClr val="tx1"/>
                </a:solidFill>
              </a:rPr>
              <a:t> Medical City, Riyadh, Saudi Arabia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/>
              <a:t>GIANT TRICHOBEZOAR MIMICKING GASTRIC </a:t>
            </a:r>
            <a:r>
              <a:rPr lang="fr-FR" b="1" dirty="0" smtClean="0"/>
              <a:t>TUMOUR</a:t>
            </a:r>
          </a:p>
          <a:p>
            <a:pPr>
              <a:buNone/>
            </a:pPr>
            <a:r>
              <a:rPr lang="fr-FR" dirty="0" smtClean="0"/>
              <a:t>Syed </a:t>
            </a:r>
            <a:r>
              <a:rPr lang="fr-FR" dirty="0"/>
              <a:t>Asad Ali, Abdul </a:t>
            </a:r>
            <a:r>
              <a:rPr lang="fr-FR" dirty="0" err="1"/>
              <a:t>Ghani</a:t>
            </a:r>
            <a:r>
              <a:rPr lang="fr-FR" dirty="0"/>
              <a:t> </a:t>
            </a:r>
            <a:r>
              <a:rPr lang="fr-FR" dirty="0" err="1"/>
              <a:t>Soomro</a:t>
            </a:r>
            <a:r>
              <a:rPr lang="fr-FR" dirty="0"/>
              <a:t>, </a:t>
            </a:r>
            <a:r>
              <a:rPr lang="fr-FR" dirty="0" smtClean="0"/>
              <a:t>Muhammad </a:t>
            </a:r>
            <a:r>
              <a:rPr lang="fr-FR" dirty="0" err="1"/>
              <a:t>Jarwar</a:t>
            </a:r>
            <a:r>
              <a:rPr lang="fr-FR" dirty="0"/>
              <a:t>, </a:t>
            </a:r>
            <a:r>
              <a:rPr lang="fr-FR" dirty="0" smtClean="0"/>
              <a:t>Abdul </a:t>
            </a:r>
            <a:r>
              <a:rPr lang="fr-FR" dirty="0" err="1"/>
              <a:t>Sattar</a:t>
            </a:r>
            <a:r>
              <a:rPr lang="fr-FR" dirty="0"/>
              <a:t> </a:t>
            </a:r>
            <a:r>
              <a:rPr lang="fr-FR" dirty="0" err="1" smtClean="0"/>
              <a:t>Memon,Akmal</a:t>
            </a:r>
            <a:r>
              <a:rPr lang="fr-FR" dirty="0" smtClean="0"/>
              <a:t> </a:t>
            </a:r>
            <a:r>
              <a:rPr lang="fr-FR" dirty="0" err="1" smtClean="0"/>
              <a:t>JamalSiddiquiDepartment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 smtClean="0"/>
              <a:t>Surgery,Liaquat</a:t>
            </a:r>
            <a:r>
              <a:rPr lang="fr-FR" dirty="0" smtClean="0"/>
              <a:t> </a:t>
            </a:r>
            <a:r>
              <a:rPr lang="fr-FR" dirty="0" err="1"/>
              <a:t>University</a:t>
            </a:r>
            <a:r>
              <a:rPr lang="fr-FR" dirty="0"/>
              <a:t> of </a:t>
            </a:r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 smtClean="0"/>
              <a:t>andHealth</a:t>
            </a:r>
            <a:r>
              <a:rPr lang="fr-FR" dirty="0" smtClean="0"/>
              <a:t> </a:t>
            </a:r>
            <a:r>
              <a:rPr lang="fr-FR" dirty="0"/>
              <a:t>Sciences, </a:t>
            </a:r>
            <a:r>
              <a:rPr lang="fr-FR" dirty="0" err="1" smtClean="0"/>
              <a:t>JamshoroSindh</a:t>
            </a:r>
            <a:r>
              <a:rPr lang="fr-FR" dirty="0" smtClean="0"/>
              <a:t> </a:t>
            </a:r>
            <a:r>
              <a:rPr lang="fr-FR" dirty="0"/>
              <a:t>Pakistan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err="1" smtClean="0"/>
              <a:t>Trichobezoars:Case</a:t>
            </a:r>
            <a:r>
              <a:rPr lang="fr-FR" b="1" dirty="0" smtClean="0"/>
              <a:t> Reports and </a:t>
            </a:r>
            <a:r>
              <a:rPr lang="fr-FR" b="1" dirty="0" err="1" smtClean="0"/>
              <a:t>Review</a:t>
            </a:r>
            <a:r>
              <a:rPr lang="fr-FR" b="1" dirty="0" smtClean="0"/>
              <a:t> of </a:t>
            </a:r>
            <a:r>
              <a:rPr lang="fr-FR" b="1" dirty="0" err="1" smtClean="0"/>
              <a:t>Literature</a:t>
            </a:r>
            <a:endParaRPr lang="fr-FR" b="1" dirty="0"/>
          </a:p>
          <a:p>
            <a:pPr>
              <a:buNone/>
            </a:pPr>
            <a:r>
              <a:rPr lang="fr-FR" dirty="0" err="1" smtClean="0"/>
              <a:t>Rajinder</a:t>
            </a:r>
            <a:r>
              <a:rPr lang="fr-FR" dirty="0" smtClean="0"/>
              <a:t> </a:t>
            </a:r>
            <a:r>
              <a:rPr lang="fr-FR" dirty="0" err="1" smtClean="0"/>
              <a:t>Parshad</a:t>
            </a:r>
            <a:r>
              <a:rPr lang="fr-FR" dirty="0" smtClean="0"/>
              <a:t>, </a:t>
            </a:r>
            <a:r>
              <a:rPr lang="fr-FR" dirty="0" err="1" smtClean="0"/>
              <a:t>SrinivasPrabhu,G.V.R.Kumar,A.Mukherjee,D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err="1" smtClean="0"/>
              <a:t>Bhamrah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</TotalTime>
  <Words>409</Words>
  <Application>Microsoft Office PowerPoint</Application>
  <PresentationFormat>Affichage à l'écran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Civil</vt:lpstr>
      <vt:lpstr>LE SYNDROME DE PICA</vt:lpstr>
      <vt:lpstr>La maladie de PICA</vt:lpstr>
      <vt:lpstr>Définitions et caractéristiques majeures </vt:lpstr>
      <vt:lpstr>Troubles associés </vt:lpstr>
      <vt:lpstr>Évolutions, épidémiologie et traitement </vt:lpstr>
      <vt:lpstr>Revue de littérature</vt:lpstr>
      <vt:lpstr>Trichobezoar: A Rare Cause of Gastric Outlet Obstruction in Children Gormallah Alghamdi1, Yasen Alalayet2and Abdulrahman Al-Hussaini3*1 Children’s Hospital, Children’s Hospital, King Saud Medical City, Riyadh, Saudi Arabia2 Pediatric Surgery Department, King Saud Medical City, Riyadh, Saudi Arabia3 Division of Gastroenterology, Children’s Hospital, King Fahad Medical City, Riyadh, Saudi Arabia   </vt:lpstr>
      <vt:lpstr>Diapositive 8</vt:lpstr>
      <vt:lpstr>Diapositive 9</vt:lpstr>
      <vt:lpstr>Diapositive 10</vt:lpstr>
      <vt:lpstr>Analyse de la littérature </vt:lpstr>
      <vt:lpstr>Iconographie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Trichobezoar: A Rare Cause of Gastric Outlet Obstruction in Children Gormallah Alghamdi1, Yasen Alalayet2and Abdulrahman Al-Hussaini3*1 Children’s Hospital, Children’s Hospital, King Saud Medical City, Riyadh, Saudi Arabia2 Pediatric Surgery Department, King Saud Medical City, Riyadh, Saudi Arabia3 Division of Gastroenterology, Children’s Hospital, King Fahad Medical City, Riyadh, Saudi Arabia</dc:title>
  <dc:creator>Salim</dc:creator>
  <cp:lastModifiedBy>Oussama</cp:lastModifiedBy>
  <cp:revision>9</cp:revision>
  <dcterms:created xsi:type="dcterms:W3CDTF">2014-10-07T22:04:23Z</dcterms:created>
  <dcterms:modified xsi:type="dcterms:W3CDTF">2015-04-16T09:25:12Z</dcterms:modified>
</cp:coreProperties>
</file>