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63" r:id="rId5"/>
    <p:sldId id="261" r:id="rId6"/>
    <p:sldId id="267" r:id="rId7"/>
    <p:sldId id="286" r:id="rId8"/>
    <p:sldId id="264" r:id="rId9"/>
    <p:sldId id="281" r:id="rId10"/>
    <p:sldId id="265" r:id="rId11"/>
    <p:sldId id="287" r:id="rId12"/>
    <p:sldId id="268" r:id="rId13"/>
    <p:sldId id="269" r:id="rId14"/>
    <p:sldId id="288" r:id="rId15"/>
    <p:sldId id="270" r:id="rId16"/>
    <p:sldId id="272" r:id="rId17"/>
    <p:sldId id="289" r:id="rId18"/>
    <p:sldId id="271" r:id="rId19"/>
    <p:sldId id="275" r:id="rId20"/>
    <p:sldId id="273" r:id="rId21"/>
    <p:sldId id="279" r:id="rId22"/>
    <p:sldId id="278" r:id="rId23"/>
    <p:sldId id="274" r:id="rId24"/>
    <p:sldId id="277" r:id="rId25"/>
    <p:sldId id="280" r:id="rId26"/>
    <p:sldId id="290" r:id="rId27"/>
    <p:sldId id="282" r:id="rId28"/>
    <p:sldId id="293" r:id="rId29"/>
    <p:sldId id="294" r:id="rId30"/>
    <p:sldId id="295" r:id="rId31"/>
    <p:sldId id="297" r:id="rId32"/>
    <p:sldId id="296" r:id="rId33"/>
  </p:sldIdLst>
  <p:sldSz cx="9144000" cy="6858000" type="screen4x3"/>
  <p:notesSz cx="6858000" cy="9144000"/>
  <p:defaultTextStyle>
    <a:defPPr>
      <a:defRPr lang="ar-DZ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1DFF01C-5D04-4581-B201-3A0C34F68EA0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C77FBEF-4366-4F2A-B3AB-80BC8D5BD4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 dendritiques et macrophages </a:t>
            </a:r>
            <a:r>
              <a:rPr lang="fr-FR" dirty="0" err="1" smtClean="0"/>
              <a:t>cpa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7FBEF-4366-4F2A-B3AB-80BC8D5BD4B0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Augmentation de</a:t>
            </a:r>
            <a:r>
              <a:rPr lang="fr-FR" baseline="0" dirty="0" smtClean="0"/>
              <a:t> la perméabilité capillaire , </a:t>
            </a:r>
            <a:r>
              <a:rPr lang="fr-FR" baseline="0" dirty="0" err="1" smtClean="0"/>
              <a:t>oedeme</a:t>
            </a:r>
            <a:r>
              <a:rPr lang="fr-FR" baseline="0" dirty="0" smtClean="0"/>
              <a:t> dermique , recrutement des basophiles </a:t>
            </a:r>
            <a:r>
              <a:rPr lang="fr-FR" baseline="0" dirty="0" err="1" smtClean="0"/>
              <a:t>pnn</a:t>
            </a:r>
            <a:r>
              <a:rPr lang="fr-FR" baseline="0" dirty="0" smtClean="0"/>
              <a:t> et monocytes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7FBEF-4366-4F2A-B3AB-80BC8D5BD4B0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7FBEF-4366-4F2A-B3AB-80BC8D5BD4B0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E043F-4C0E-434B-8296-644CFF107BC5}" type="datetimeFigureOut">
              <a:rPr lang="ar-DZ" smtClean="0"/>
              <a:pPr/>
              <a:t>23-05-1438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2324F-66AB-4987-ABC4-74B7E3D0B07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DZ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Physiopathologie  de l’allergie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I.MAHI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0034" y="642918"/>
            <a:ext cx="8229600" cy="5483245"/>
          </a:xfrm>
        </p:spPr>
        <p:txBody>
          <a:bodyPr>
            <a:normAutofit/>
          </a:bodyPr>
          <a:lstStyle/>
          <a:p>
            <a:pPr algn="l" rtl="0"/>
            <a:r>
              <a:rPr lang="fr-FR" b="1" dirty="0">
                <a:solidFill>
                  <a:schemeClr val="accent4"/>
                </a:solidFill>
              </a:rPr>
              <a:t>Type I </a:t>
            </a:r>
            <a:r>
              <a:rPr lang="fr-FR" dirty="0"/>
              <a:t>dépendant des </a:t>
            </a:r>
            <a:r>
              <a:rPr lang="fr-FR" dirty="0" err="1"/>
              <a:t>IgE</a:t>
            </a:r>
            <a:r>
              <a:rPr lang="fr-FR" dirty="0"/>
              <a:t> encore appelé </a:t>
            </a:r>
            <a:r>
              <a:rPr lang="fr-FR" dirty="0">
                <a:solidFill>
                  <a:srgbClr val="002060"/>
                </a:solidFill>
              </a:rPr>
              <a:t>hypersensibilité immédiate </a:t>
            </a:r>
            <a:r>
              <a:rPr lang="fr-FR" dirty="0"/>
              <a:t>car les symptômes</a:t>
            </a:r>
          </a:p>
          <a:p>
            <a:pPr algn="l">
              <a:buNone/>
            </a:pPr>
            <a:r>
              <a:rPr lang="fr-FR" dirty="0" smtClean="0"/>
              <a:t>   apparaissent </a:t>
            </a:r>
            <a:r>
              <a:rPr lang="fr-FR" dirty="0"/>
              <a:t>rapidement après contact avec </a:t>
            </a:r>
            <a:r>
              <a:rPr lang="fr-FR" dirty="0" smtClean="0"/>
              <a:t>  </a:t>
            </a:r>
          </a:p>
          <a:p>
            <a:pPr algn="l" rtl="0">
              <a:buNone/>
            </a:pPr>
            <a:r>
              <a:rPr lang="fr-FR" dirty="0"/>
              <a:t> </a:t>
            </a:r>
            <a:r>
              <a:rPr lang="fr-FR" dirty="0" smtClean="0"/>
              <a:t>  l’allergène.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pPr algn="l" rtl="0"/>
            <a:r>
              <a:rPr lang="fr-FR" b="1" dirty="0" smtClean="0">
                <a:solidFill>
                  <a:schemeClr val="accent4"/>
                </a:solidFill>
              </a:rPr>
              <a:t>Type </a:t>
            </a:r>
            <a:r>
              <a:rPr lang="fr-FR" b="1" dirty="0" smtClean="0">
                <a:solidFill>
                  <a:schemeClr val="accent4"/>
                </a:solidFill>
              </a:rPr>
              <a:t>II  </a:t>
            </a:r>
            <a:r>
              <a:rPr lang="fr-FR" dirty="0" smtClean="0"/>
              <a:t>dépendant des </a:t>
            </a:r>
            <a:r>
              <a:rPr lang="fr-FR" dirty="0" err="1" smtClean="0"/>
              <a:t>IgG</a:t>
            </a:r>
            <a:r>
              <a:rPr lang="fr-FR" dirty="0" smtClean="0"/>
              <a:t> et/ou du complément</a:t>
            </a:r>
          </a:p>
          <a:p>
            <a:pPr algn="l" rtl="0"/>
            <a:r>
              <a:rPr lang="fr-FR" b="1" dirty="0" smtClean="0">
                <a:solidFill>
                  <a:schemeClr val="accent4"/>
                </a:solidFill>
              </a:rPr>
              <a:t>Type III </a:t>
            </a:r>
            <a:r>
              <a:rPr lang="fr-FR" dirty="0" smtClean="0"/>
              <a:t>dépendant des complexes immuns, appelé hypersensibilité semi-retardée</a:t>
            </a:r>
          </a:p>
          <a:p>
            <a:pPr algn="l" rtl="0"/>
            <a:r>
              <a:rPr lang="fr-FR" b="1" dirty="0" smtClean="0">
                <a:solidFill>
                  <a:schemeClr val="accent4"/>
                </a:solidFill>
              </a:rPr>
              <a:t>Type IV </a:t>
            </a:r>
            <a:r>
              <a:rPr lang="fr-FR" dirty="0" smtClean="0"/>
              <a:t>dépendant de lymphocytes T et des cytokines qu’ils produisent, appelé</a:t>
            </a:r>
          </a:p>
          <a:p>
            <a:pPr algn="l" rtl="0">
              <a:buNone/>
            </a:pPr>
            <a:r>
              <a:rPr lang="fr-FR" dirty="0" smtClean="0">
                <a:solidFill>
                  <a:srgbClr val="002060"/>
                </a:solidFill>
              </a:rPr>
              <a:t>   hypersensibilité retardée</a:t>
            </a:r>
          </a:p>
          <a:p>
            <a:pPr algn="l" rtl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1- Hypersensibilité de type 1</a:t>
            </a:r>
            <a:endParaRPr lang="fr-FR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FR" dirty="0"/>
              <a:t>Le phénomène d’hypersensibilité de type 1 se déroule en 2 étapes </a:t>
            </a:r>
            <a:r>
              <a:rPr lang="fr-FR" dirty="0" smtClean="0"/>
              <a:t>:</a:t>
            </a:r>
          </a:p>
          <a:p>
            <a:pPr algn="l" rtl="0">
              <a:buNone/>
            </a:pPr>
            <a:endParaRPr lang="fr-FR" dirty="0" smtClean="0"/>
          </a:p>
          <a:p>
            <a:pPr marL="514350" indent="-514350" algn="ctr" rtl="0">
              <a:buFont typeface="+mj-lt"/>
              <a:buAutoNum type="arabicPeriod"/>
            </a:pPr>
            <a:r>
              <a:rPr lang="fr-FR" dirty="0">
                <a:solidFill>
                  <a:schemeClr val="accent4"/>
                </a:solidFill>
              </a:rPr>
              <a:t>Phase de sensibilisation</a:t>
            </a:r>
          </a:p>
          <a:p>
            <a:pPr marL="514350" indent="-514350" algn="ctr" rtl="0">
              <a:buFont typeface="+mj-lt"/>
              <a:buAutoNum type="arabicPeriod"/>
            </a:pPr>
            <a:r>
              <a:rPr lang="fr-FR" dirty="0">
                <a:solidFill>
                  <a:schemeClr val="accent4"/>
                </a:solidFill>
              </a:rPr>
              <a:t>Phase de déclenchement</a:t>
            </a:r>
          </a:p>
          <a:p>
            <a:pPr algn="l" rtl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742950" indent="-742950" algn="l" rtl="0">
              <a:buFont typeface="+mj-lt"/>
              <a:buAutoNum type="arabicPeriod"/>
            </a:pPr>
            <a:r>
              <a:rPr lang="fr-FR" b="1" dirty="0"/>
              <a:t> </a:t>
            </a:r>
            <a:r>
              <a:rPr lang="fr-FR" b="1" dirty="0">
                <a:solidFill>
                  <a:srgbClr val="C00000"/>
                </a:solidFill>
              </a:rPr>
              <a:t>Phase de sensibilisation</a:t>
            </a:r>
            <a:br>
              <a:rPr lang="fr-FR" b="1" dirty="0">
                <a:solidFill>
                  <a:srgbClr val="C00000"/>
                </a:solidFill>
              </a:rPr>
            </a:b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l" rtl="0"/>
            <a:r>
              <a:rPr lang="fr-FR" dirty="0"/>
              <a:t>Elle débute lors du premier contact avec l’allergène. </a:t>
            </a:r>
            <a:endParaRPr lang="fr-FR" dirty="0" smtClean="0"/>
          </a:p>
          <a:p>
            <a:pPr algn="l" rtl="0"/>
            <a:r>
              <a:rPr lang="fr-FR" dirty="0" smtClean="0"/>
              <a:t>Celui-ci </a:t>
            </a:r>
            <a:r>
              <a:rPr lang="fr-FR" dirty="0"/>
              <a:t>va être pris en charge par les cellules présentatrices d’antigènes (CPA) et présenté aux lymphocytes </a:t>
            </a:r>
            <a:r>
              <a:rPr lang="fr-FR" dirty="0">
                <a:solidFill>
                  <a:srgbClr val="7030A0"/>
                </a:solidFill>
              </a:rPr>
              <a:t>T CD4 </a:t>
            </a:r>
            <a:r>
              <a:rPr lang="fr-FR" dirty="0"/>
              <a:t>au niveau des organes lymphoïdes secondaires. </a:t>
            </a:r>
            <a:endParaRPr lang="fr-FR" dirty="0" smtClean="0"/>
          </a:p>
          <a:p>
            <a:pPr algn="l" rtl="0"/>
            <a:r>
              <a:rPr lang="fr-FR" dirty="0" smtClean="0"/>
              <a:t>Les </a:t>
            </a:r>
            <a:r>
              <a:rPr lang="fr-FR" dirty="0"/>
              <a:t>lymphocytes </a:t>
            </a:r>
            <a:r>
              <a:rPr lang="fr-FR" dirty="0">
                <a:solidFill>
                  <a:srgbClr val="7030A0"/>
                </a:solidFill>
              </a:rPr>
              <a:t>T CD4 </a:t>
            </a:r>
            <a:r>
              <a:rPr lang="fr-FR" dirty="0"/>
              <a:t>vont se différencier en lymphocytes capables d’engendrer une réponse immunitaire de type </a:t>
            </a:r>
            <a:r>
              <a:rPr lang="fr-FR" dirty="0">
                <a:solidFill>
                  <a:srgbClr val="7030A0"/>
                </a:solidFill>
              </a:rPr>
              <a:t>Th2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l" rtl="0"/>
            <a:r>
              <a:rPr lang="fr-FR" dirty="0" smtClean="0"/>
              <a:t>les lymphocytes Th2 libèrent des cytokines tels que:</a:t>
            </a:r>
          </a:p>
          <a:p>
            <a:pPr algn="l" rtl="0"/>
            <a:r>
              <a:rPr lang="fr-FR" dirty="0" smtClean="0">
                <a:solidFill>
                  <a:srgbClr val="00B0F0"/>
                </a:solidFill>
              </a:rPr>
              <a:t>IL-4 et IL-13</a:t>
            </a:r>
            <a:r>
              <a:rPr lang="fr-FR" dirty="0" smtClean="0"/>
              <a:t>, responsables pour la prolifération des lymphocytes B spécifiques à l`allergène qui a déclenché la réponse immunitaire </a:t>
            </a:r>
            <a:r>
              <a:rPr lang="fr-FR" i="1" dirty="0" smtClean="0"/>
              <a:t>et </a:t>
            </a:r>
            <a:r>
              <a:rPr lang="fr-FR" dirty="0" smtClean="0"/>
              <a:t>leur transformation en plasmocytes qui synthétisent exclusivement </a:t>
            </a:r>
            <a:r>
              <a:rPr lang="fr-FR" dirty="0" err="1" smtClean="0">
                <a:solidFill>
                  <a:srgbClr val="002060"/>
                </a:solidFill>
              </a:rPr>
              <a:t>IgE</a:t>
            </a:r>
            <a:endParaRPr lang="fr-FR" dirty="0" smtClean="0">
              <a:solidFill>
                <a:srgbClr val="002060"/>
              </a:solidFill>
            </a:endParaRPr>
          </a:p>
          <a:p>
            <a:pPr algn="l" rtl="0"/>
            <a:r>
              <a:rPr lang="fr-FR" dirty="0" smtClean="0"/>
              <a:t> </a:t>
            </a:r>
            <a:r>
              <a:rPr lang="fr-FR" dirty="0" smtClean="0">
                <a:solidFill>
                  <a:srgbClr val="00B0F0"/>
                </a:solidFill>
              </a:rPr>
              <a:t>IL-5</a:t>
            </a:r>
            <a:r>
              <a:rPr lang="fr-FR" dirty="0" smtClean="0"/>
              <a:t> qui stimule la prolifération des éosinophiles et leur passage dans le sang avec</a:t>
            </a:r>
          </a:p>
          <a:p>
            <a:pPr algn="l" rtl="0">
              <a:buNone/>
            </a:pPr>
            <a:r>
              <a:rPr lang="fr-FR" dirty="0" smtClean="0"/>
              <a:t>    hyper </a:t>
            </a:r>
            <a:r>
              <a:rPr lang="fr-FR" dirty="0" smtClean="0"/>
              <a:t>éosinophilie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l" rtl="0"/>
            <a:r>
              <a:rPr lang="fr-FR" dirty="0" smtClean="0"/>
              <a:t>Les </a:t>
            </a:r>
            <a:r>
              <a:rPr lang="fr-FR" dirty="0" err="1" smtClean="0"/>
              <a:t>IgE</a:t>
            </a:r>
            <a:r>
              <a:rPr lang="fr-FR" dirty="0" smtClean="0"/>
              <a:t> </a:t>
            </a:r>
            <a:r>
              <a:rPr lang="fr-FR" dirty="0"/>
              <a:t>spécifiques de </a:t>
            </a:r>
            <a:r>
              <a:rPr lang="fr-FR" dirty="0" smtClean="0"/>
              <a:t>l’allergène produites  </a:t>
            </a:r>
            <a:r>
              <a:rPr lang="fr-FR" dirty="0"/>
              <a:t>par les lymphocytes </a:t>
            </a:r>
            <a:r>
              <a:rPr lang="fr-FR" dirty="0" smtClean="0"/>
              <a:t>B vont </a:t>
            </a:r>
            <a:r>
              <a:rPr lang="fr-FR" dirty="0"/>
              <a:t>se fixer par leur fragment </a:t>
            </a:r>
            <a:r>
              <a:rPr lang="fr-FR" dirty="0" smtClean="0"/>
              <a:t>constant:</a:t>
            </a:r>
          </a:p>
          <a:p>
            <a:pPr algn="l" rtl="0">
              <a:buNone/>
            </a:pPr>
            <a:r>
              <a:rPr lang="fr-FR" dirty="0" smtClean="0"/>
              <a:t>-</a:t>
            </a:r>
            <a:r>
              <a:rPr lang="fr-FR" dirty="0"/>
              <a:t> </a:t>
            </a:r>
            <a:r>
              <a:rPr lang="fr-FR" dirty="0" smtClean="0"/>
              <a:t> aux </a:t>
            </a:r>
            <a:r>
              <a:rPr lang="fr-FR" dirty="0"/>
              <a:t>mastocytes et polynucléaires basophiles par leur récepteur de haute affinité aux </a:t>
            </a:r>
            <a:r>
              <a:rPr lang="fr-FR" dirty="0" err="1"/>
              <a:t>IgE</a:t>
            </a:r>
            <a:r>
              <a:rPr lang="fr-FR" dirty="0"/>
              <a:t> (</a:t>
            </a:r>
            <a:r>
              <a:rPr lang="fr-FR" dirty="0" err="1" smtClean="0">
                <a:solidFill>
                  <a:srgbClr val="C00000"/>
                </a:solidFill>
              </a:rPr>
              <a:t>FcεRI</a:t>
            </a:r>
            <a:r>
              <a:rPr lang="fr-FR" dirty="0" smtClean="0"/>
              <a:t>)    </a:t>
            </a:r>
          </a:p>
          <a:p>
            <a:pPr algn="l" rtl="0">
              <a:buNone/>
            </a:pPr>
            <a:r>
              <a:rPr lang="fr-FR" dirty="0" smtClean="0"/>
              <a:t> - aux macrophages, aux polynucléaires éosinophiles, aux lymphocytes B, aux plaquettes par leur récepteur de basse affinité aux </a:t>
            </a:r>
            <a:r>
              <a:rPr lang="fr-FR" dirty="0" err="1" smtClean="0"/>
              <a:t>IgE</a:t>
            </a:r>
            <a:r>
              <a:rPr lang="fr-FR" dirty="0" smtClean="0"/>
              <a:t> (</a:t>
            </a:r>
            <a:r>
              <a:rPr lang="fr-FR" dirty="0" err="1" smtClean="0">
                <a:solidFill>
                  <a:srgbClr val="C00000"/>
                </a:solidFill>
              </a:rPr>
              <a:t>FcεRII</a:t>
            </a:r>
            <a:r>
              <a:rPr lang="fr-FR" dirty="0" smtClean="0"/>
              <a:t> 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fr-FR" b="1" dirty="0" smtClean="0">
                <a:solidFill>
                  <a:srgbClr val="C00000"/>
                </a:solidFill>
              </a:rPr>
              <a:t>2-Phase </a:t>
            </a:r>
            <a:r>
              <a:rPr lang="fr-FR" b="1" dirty="0">
                <a:solidFill>
                  <a:srgbClr val="C00000"/>
                </a:solidFill>
              </a:rPr>
              <a:t>de </a:t>
            </a:r>
            <a:r>
              <a:rPr lang="fr-FR" b="1" dirty="0" smtClean="0">
                <a:solidFill>
                  <a:srgbClr val="C00000"/>
                </a:solidFill>
              </a:rPr>
              <a:t>déclenchement</a:t>
            </a:r>
            <a:r>
              <a:rPr lang="fr-FR" b="1" dirty="0"/>
              <a:t/>
            </a:r>
            <a:br>
              <a:rPr lang="fr-FR" b="1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fr-FR" dirty="0" smtClean="0"/>
              <a:t>se déclenche lors </a:t>
            </a:r>
            <a:r>
              <a:rPr lang="fr-FR" dirty="0" smtClean="0">
                <a:solidFill>
                  <a:srgbClr val="00B0F0"/>
                </a:solidFill>
              </a:rPr>
              <a:t>du deuxième contact avec l’allergène  </a:t>
            </a:r>
            <a:r>
              <a:rPr lang="fr-FR" dirty="0" smtClean="0"/>
              <a:t>l’allergène se fixe sur 2 molécules d’</a:t>
            </a:r>
            <a:r>
              <a:rPr lang="fr-FR" dirty="0" err="1" smtClean="0"/>
              <a:t>IgE</a:t>
            </a:r>
            <a:r>
              <a:rPr lang="fr-FR" dirty="0" smtClean="0"/>
              <a:t> fixées sur la membrane du mastocyte et la réaction </a:t>
            </a:r>
            <a:r>
              <a:rPr lang="fr-FR" i="1" dirty="0" smtClean="0"/>
              <a:t>antigène libre – </a:t>
            </a:r>
            <a:r>
              <a:rPr lang="fr-FR" i="1" dirty="0" err="1" smtClean="0"/>
              <a:t>anticorp</a:t>
            </a:r>
            <a:r>
              <a:rPr lang="fr-FR" i="1" dirty="0" smtClean="0"/>
              <a:t> fixé induit la </a:t>
            </a:r>
            <a:r>
              <a:rPr lang="fr-FR" i="1" dirty="0" err="1" smtClean="0">
                <a:solidFill>
                  <a:srgbClr val="00B0F0"/>
                </a:solidFill>
              </a:rPr>
              <a:t>dégranulation</a:t>
            </a:r>
            <a:r>
              <a:rPr lang="fr-FR" i="1" dirty="0" smtClean="0">
                <a:solidFill>
                  <a:srgbClr val="00B0F0"/>
                </a:solidFill>
              </a:rPr>
              <a:t> des mastocytes  </a:t>
            </a:r>
            <a:r>
              <a:rPr lang="fr-FR" i="1" dirty="0" smtClean="0"/>
              <a:t>avec</a:t>
            </a:r>
            <a:r>
              <a:rPr lang="fr-FR" b="1" i="1" dirty="0" smtClean="0"/>
              <a:t> </a:t>
            </a:r>
            <a:r>
              <a:rPr lang="fr-FR" dirty="0" smtClean="0"/>
              <a:t>libération des médiateurs de la réaction inflammatoire : </a:t>
            </a:r>
          </a:p>
          <a:p>
            <a:pPr algn="l" rtl="0">
              <a:buNone/>
            </a:pPr>
            <a:r>
              <a:rPr lang="fr-FR" b="1" dirty="0" smtClean="0"/>
              <a:t>-</a:t>
            </a:r>
            <a:r>
              <a:rPr lang="fr-FR" dirty="0" smtClean="0"/>
              <a:t>l’histamine</a:t>
            </a:r>
          </a:p>
          <a:p>
            <a:pPr algn="l" rtl="0">
              <a:buFontTx/>
              <a:buChar char="-"/>
            </a:pPr>
            <a:r>
              <a:rPr lang="fr-FR" dirty="0" smtClean="0"/>
              <a:t>les facteurs chimiotactiques pour les éosinophiles (ECF) et les neutrophiles (NCF)</a:t>
            </a:r>
          </a:p>
          <a:p>
            <a:pPr algn="l" rtl="0">
              <a:buFontTx/>
              <a:buChar char="-"/>
            </a:pPr>
            <a:r>
              <a:rPr lang="fr-FR" dirty="0" smtClean="0"/>
              <a:t>des protéases (la </a:t>
            </a:r>
            <a:r>
              <a:rPr lang="fr-FR" dirty="0" err="1" smtClean="0"/>
              <a:t>tryptase</a:t>
            </a:r>
            <a:r>
              <a:rPr lang="fr-FR" dirty="0" smtClean="0"/>
              <a:t>)</a:t>
            </a:r>
          </a:p>
          <a:p>
            <a:pPr algn="l" rtl="0"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l" rtl="0">
              <a:buNone/>
            </a:pPr>
            <a:r>
              <a:rPr lang="fr-FR" dirty="0" smtClean="0"/>
              <a:t>-les dérivés de l'acide </a:t>
            </a:r>
            <a:r>
              <a:rPr lang="fr-FR" dirty="0" err="1" smtClean="0"/>
              <a:t>arachidonique</a:t>
            </a:r>
            <a:r>
              <a:rPr lang="fr-FR" dirty="0" smtClean="0"/>
              <a:t> (prostaglandines, </a:t>
            </a:r>
            <a:r>
              <a:rPr lang="fr-FR" dirty="0" err="1" smtClean="0"/>
              <a:t>leucotriènes</a:t>
            </a:r>
            <a:r>
              <a:rPr lang="fr-FR" dirty="0" smtClean="0"/>
              <a:t>)</a:t>
            </a:r>
          </a:p>
          <a:p>
            <a:pPr algn="l" rtl="0">
              <a:buNone/>
            </a:pPr>
            <a:r>
              <a:rPr lang="fr-FR" dirty="0" smtClean="0"/>
              <a:t>-le facteur d'activation des plaquettes (PAF)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 algn="l" rtl="0"/>
            <a:r>
              <a:rPr lang="fr-FR" dirty="0"/>
              <a:t>Les monocytes/macrophages, les polynucléaires éosinophiles et les plaquettes interviennent dans un 2</a:t>
            </a:r>
            <a:r>
              <a:rPr lang="fr-FR" baseline="30000" dirty="0"/>
              <a:t>ème</a:t>
            </a:r>
            <a:r>
              <a:rPr lang="fr-FR" dirty="0"/>
              <a:t> temps essentiellement par l’intermédiaire des mêmes médiateurs. Ils participent majoritairement à la phase semi-retardée (≈ 6</a:t>
            </a:r>
            <a:r>
              <a:rPr lang="fr-FR" baseline="30000" dirty="0"/>
              <a:t>ème</a:t>
            </a:r>
            <a:r>
              <a:rPr lang="fr-FR" dirty="0"/>
              <a:t> heure) de l’hypersensibilité immédiate.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icham-imen\Desktop\physio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90625" y="738981"/>
            <a:ext cx="6762750" cy="57618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I-Définitions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fr-FR" u="sng" dirty="0">
                <a:solidFill>
                  <a:srgbClr val="FF0000"/>
                </a:solidFill>
              </a:rPr>
              <a:t>L’hypersensibilité</a:t>
            </a:r>
            <a:r>
              <a:rPr lang="fr-FR" dirty="0"/>
              <a:t> est une réponse anormale et excessive vis-à-vis d’une </a:t>
            </a:r>
            <a:r>
              <a:rPr lang="fr-FR" dirty="0" smtClean="0"/>
              <a:t>substance étrangère (</a:t>
            </a:r>
            <a:r>
              <a:rPr lang="fr-FR" dirty="0"/>
              <a:t>terme générique = </a:t>
            </a:r>
            <a:r>
              <a:rPr lang="fr-FR" dirty="0" smtClean="0"/>
              <a:t>antigène)</a:t>
            </a:r>
          </a:p>
          <a:p>
            <a:pPr algn="l">
              <a:buNone/>
            </a:pPr>
            <a:endParaRPr lang="fr-FR" dirty="0" smtClean="0"/>
          </a:p>
          <a:p>
            <a:pPr algn="l" rtl="0"/>
            <a:r>
              <a:rPr lang="fr-FR" dirty="0" smtClean="0"/>
              <a:t>Selon </a:t>
            </a:r>
            <a:r>
              <a:rPr lang="fr-FR" dirty="0"/>
              <a:t>le mécanisme, on différencie </a:t>
            </a:r>
            <a:r>
              <a:rPr lang="fr-FR" b="1" dirty="0">
                <a:solidFill>
                  <a:srgbClr val="7030A0"/>
                </a:solidFill>
              </a:rPr>
              <a:t>l’allergie</a:t>
            </a:r>
            <a:r>
              <a:rPr lang="fr-FR" dirty="0"/>
              <a:t> </a:t>
            </a:r>
            <a:r>
              <a:rPr lang="fr-FR" dirty="0" smtClean="0"/>
              <a:t>ou </a:t>
            </a:r>
            <a:r>
              <a:rPr lang="fr-FR" b="1" dirty="0" smtClean="0">
                <a:solidFill>
                  <a:srgbClr val="7030A0"/>
                </a:solidFill>
              </a:rPr>
              <a:t>hypersensibilité </a:t>
            </a:r>
            <a:r>
              <a:rPr lang="fr-FR" b="1" dirty="0">
                <a:solidFill>
                  <a:srgbClr val="7030A0"/>
                </a:solidFill>
              </a:rPr>
              <a:t>allergique </a:t>
            </a:r>
            <a:r>
              <a:rPr lang="fr-FR" dirty="0"/>
              <a:t>de l</a:t>
            </a:r>
            <a:r>
              <a:rPr lang="fr-FR" dirty="0">
                <a:solidFill>
                  <a:srgbClr val="00B050"/>
                </a:solidFill>
              </a:rPr>
              <a:t>’</a:t>
            </a:r>
            <a:r>
              <a:rPr lang="fr-FR" b="1" dirty="0">
                <a:solidFill>
                  <a:srgbClr val="00B050"/>
                </a:solidFill>
              </a:rPr>
              <a:t>intolérance</a:t>
            </a:r>
            <a:r>
              <a:rPr lang="fr-FR" b="1" dirty="0"/>
              <a:t> </a:t>
            </a:r>
            <a:r>
              <a:rPr lang="fr-FR" dirty="0"/>
              <a:t>ou </a:t>
            </a:r>
            <a:r>
              <a:rPr lang="fr-FR" b="1" dirty="0">
                <a:solidFill>
                  <a:srgbClr val="00B050"/>
                </a:solidFill>
              </a:rPr>
              <a:t>hypersensibilité non </a:t>
            </a:r>
            <a:r>
              <a:rPr lang="fr-FR" b="1" dirty="0" smtClean="0">
                <a:solidFill>
                  <a:srgbClr val="00B050"/>
                </a:solidFill>
              </a:rPr>
              <a:t>allergique</a:t>
            </a:r>
            <a:endParaRPr lang="fr-FR" dirty="0" smtClean="0"/>
          </a:p>
          <a:p>
            <a:pPr algn="l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fr-FR" sz="4100" b="1" dirty="0">
                <a:solidFill>
                  <a:srgbClr val="FF0000"/>
                </a:solidFill>
              </a:rPr>
              <a:t>Impact des différentes molécules </a:t>
            </a:r>
            <a:r>
              <a:rPr lang="fr-FR" sz="4100" b="1" dirty="0" err="1">
                <a:solidFill>
                  <a:srgbClr val="FF0000"/>
                </a:solidFill>
              </a:rPr>
              <a:t>relarguées</a:t>
            </a:r>
            <a:endParaRPr lang="fr-FR" sz="4100" b="1" dirty="0">
              <a:solidFill>
                <a:srgbClr val="FF0000"/>
              </a:solidFill>
            </a:endParaRPr>
          </a:p>
          <a:p>
            <a:pPr algn="l" rtl="0"/>
            <a:r>
              <a:rPr lang="fr-FR" b="1" dirty="0">
                <a:solidFill>
                  <a:srgbClr val="00B050"/>
                </a:solidFill>
              </a:rPr>
              <a:t>Histamine</a:t>
            </a:r>
            <a:r>
              <a:rPr lang="fr-FR" dirty="0"/>
              <a:t> : </a:t>
            </a:r>
            <a:r>
              <a:rPr lang="fr-FR" dirty="0" err="1"/>
              <a:t>bronchoconstriction</a:t>
            </a:r>
            <a:r>
              <a:rPr lang="fr-FR" dirty="0"/>
              <a:t> et vasodilatation </a:t>
            </a:r>
            <a:r>
              <a:rPr lang="fr-FR" dirty="0" err="1"/>
              <a:t>artériolo</a:t>
            </a:r>
            <a:r>
              <a:rPr lang="fr-FR" dirty="0"/>
              <a:t>-capillaire par les récepteurs H1 (augmentation des sécrétions gastriques par les récepteurs H2)</a:t>
            </a:r>
          </a:p>
          <a:p>
            <a:pPr algn="l" rtl="0"/>
            <a:r>
              <a:rPr lang="fr-FR" b="1" dirty="0">
                <a:solidFill>
                  <a:srgbClr val="00B050"/>
                </a:solidFill>
              </a:rPr>
              <a:t>Enzymes protéolytiques</a:t>
            </a:r>
            <a:r>
              <a:rPr lang="fr-FR" dirty="0"/>
              <a:t> : produisent </a:t>
            </a:r>
            <a:r>
              <a:rPr lang="fr-FR" dirty="0" smtClean="0"/>
              <a:t>des </a:t>
            </a:r>
            <a:r>
              <a:rPr lang="fr-FR" dirty="0" err="1"/>
              <a:t>kinines</a:t>
            </a:r>
            <a:r>
              <a:rPr lang="fr-FR" dirty="0"/>
              <a:t> qui ont un rôle de vasodilatation et de chimio-attraction.</a:t>
            </a:r>
          </a:p>
          <a:p>
            <a:pPr algn="l" rtl="0"/>
            <a:r>
              <a:rPr lang="fr-FR" b="1" dirty="0">
                <a:solidFill>
                  <a:srgbClr val="00B050"/>
                </a:solidFill>
              </a:rPr>
              <a:t>LT-C4, LT-D4, PG-D2</a:t>
            </a:r>
            <a:r>
              <a:rPr lang="fr-FR" dirty="0"/>
              <a:t> : contraction des muscles lisses bronchiques, sécrétion de mucus et œdème </a:t>
            </a:r>
            <a:r>
              <a:rPr lang="fr-FR" dirty="0" smtClean="0"/>
              <a:t>muqueux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l" rtl="0"/>
            <a:r>
              <a:rPr lang="fr-FR" b="1" dirty="0" smtClean="0">
                <a:solidFill>
                  <a:srgbClr val="00B050"/>
                </a:solidFill>
              </a:rPr>
              <a:t>PAF</a:t>
            </a:r>
            <a:r>
              <a:rPr lang="fr-FR" dirty="0" smtClean="0"/>
              <a:t> : activation des plaquettes (formation de </a:t>
            </a:r>
            <a:r>
              <a:rPr lang="fr-FR" dirty="0" err="1" smtClean="0"/>
              <a:t>microthromboses</a:t>
            </a:r>
            <a:r>
              <a:rPr lang="fr-FR" dirty="0" smtClean="0"/>
              <a:t>), contraction des muscles lisses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pPr algn="l" rtl="0"/>
            <a:r>
              <a:rPr lang="fr-FR" dirty="0" smtClean="0"/>
              <a:t>La connaissance de ces mécanismes permet de comprendre les principaux signes cliniques </a:t>
            </a:r>
          </a:p>
          <a:p>
            <a:pPr algn="l" rtl="0">
              <a:buNone/>
            </a:pPr>
            <a:r>
              <a:rPr lang="fr-FR" dirty="0" smtClean="0"/>
              <a:t>    associés aux pathologies allergiques. </a:t>
            </a:r>
            <a:br>
              <a:rPr lang="fr-FR" dirty="0" smtClean="0"/>
            </a:br>
            <a:endParaRPr lang="fr-FR" dirty="0" smtClean="0"/>
          </a:p>
          <a:p>
            <a:pPr algn="l" rtl="0"/>
            <a:r>
              <a:rPr lang="fr-FR" dirty="0" smtClean="0"/>
              <a:t>De manière </a:t>
            </a:r>
            <a:r>
              <a:rPr lang="fr-FR" dirty="0" smtClean="0"/>
              <a:t>simplifiée</a:t>
            </a:r>
            <a:r>
              <a:rPr lang="fr-FR" dirty="0" smtClean="0"/>
              <a:t> :</a:t>
            </a:r>
            <a:br>
              <a:rPr lang="fr-FR" dirty="0" smtClean="0"/>
            </a:br>
            <a:r>
              <a:rPr lang="fr-FR" dirty="0" smtClean="0"/>
              <a:t>   - </a:t>
            </a:r>
            <a:r>
              <a:rPr lang="fr-FR" dirty="0" err="1" smtClean="0"/>
              <a:t>bronchoconstriction</a:t>
            </a:r>
            <a:r>
              <a:rPr lang="fr-FR" dirty="0" smtClean="0"/>
              <a:t>, sécrétion de mucus, œdème muqueux  pour l’asthme</a:t>
            </a:r>
            <a:br>
              <a:rPr lang="fr-FR" dirty="0" smtClean="0"/>
            </a:br>
            <a:r>
              <a:rPr lang="fr-FR" dirty="0" smtClean="0"/>
              <a:t>   - vasodilatation, œdème pour les états de choc anaphylactique, les urticaires, l’œdème de Quincke, les rhinites, les conjonctivites ...</a:t>
            </a:r>
          </a:p>
          <a:p>
            <a:pPr algn="l" rtl="0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Hypersensibilité de type II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fr-FR" dirty="0"/>
              <a:t>Celle-ci est dite </a:t>
            </a:r>
            <a:r>
              <a:rPr lang="fr-FR" dirty="0">
                <a:solidFill>
                  <a:schemeClr val="accent2"/>
                </a:solidFill>
              </a:rPr>
              <a:t>cytotoxique </a:t>
            </a:r>
            <a:r>
              <a:rPr lang="fr-FR" dirty="0"/>
              <a:t>ou </a:t>
            </a:r>
            <a:r>
              <a:rPr lang="fr-FR" dirty="0">
                <a:solidFill>
                  <a:schemeClr val="accent2"/>
                </a:solidFill>
              </a:rPr>
              <a:t>cytolytique</a:t>
            </a:r>
            <a:r>
              <a:rPr lang="fr-FR" dirty="0"/>
              <a:t>. </a:t>
            </a:r>
            <a:endParaRPr lang="fr-FR" dirty="0" smtClean="0"/>
          </a:p>
          <a:p>
            <a:pPr algn="l" rtl="0"/>
            <a:r>
              <a:rPr lang="fr-FR" dirty="0" smtClean="0"/>
              <a:t>Dans </a:t>
            </a:r>
            <a:r>
              <a:rPr lang="fr-FR" dirty="0"/>
              <a:t>ces réactions immunes, les anticorps sont libres dans le sérum alors que l’antigène est fixé à la surface de certaines cellules ou est un composant de la membrane cellulaire elle-même. </a:t>
            </a:r>
            <a:endParaRPr lang="fr-FR" dirty="0" smtClean="0"/>
          </a:p>
          <a:p>
            <a:pPr algn="l" rtl="0"/>
            <a:r>
              <a:rPr lang="fr-FR" dirty="0" smtClean="0"/>
              <a:t>Quand </a:t>
            </a:r>
            <a:r>
              <a:rPr lang="fr-FR" dirty="0"/>
              <a:t>les anticorps réagissent avec l’antigène, il se produit une activation du complément qui aboutit à la détérioration de la cellule et même à sa lyse .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 algn="l" rtl="0"/>
            <a:r>
              <a:rPr lang="fr-FR" b="1" dirty="0" smtClean="0"/>
              <a:t>Ex</a:t>
            </a:r>
            <a:r>
              <a:rPr lang="fr-FR" dirty="0"/>
              <a:t> : allo-immunisation </a:t>
            </a:r>
            <a:r>
              <a:rPr lang="fr-FR" dirty="0" err="1"/>
              <a:t>foeto-maternelle</a:t>
            </a:r>
            <a:r>
              <a:rPr lang="fr-FR" dirty="0"/>
              <a:t>, anémie hémolytique </a:t>
            </a:r>
            <a:r>
              <a:rPr lang="fr-FR" dirty="0" smtClean="0"/>
              <a:t>auto-immune ; les accidents de transfusion incompatible </a:t>
            </a:r>
            <a:r>
              <a:rPr lang="fr-FR" dirty="0"/>
              <a:t>...</a:t>
            </a:r>
          </a:p>
          <a:p>
            <a:pPr algn="l" rtl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Hypersensibilité de type III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fr-BE" dirty="0" smtClean="0"/>
              <a:t>Liés à la formation de </a:t>
            </a:r>
            <a:r>
              <a:rPr lang="fr-BE" i="1" dirty="0" smtClean="0"/>
              <a:t>complexes immuns</a:t>
            </a:r>
          </a:p>
          <a:p>
            <a:pPr algn="l" rtl="0"/>
            <a:r>
              <a:rPr lang="fr-BE" dirty="0" smtClean="0"/>
              <a:t>Lésions tissulaires surtout dues au chimiotactisme des polynucléaires neutrophiles et au déversement de leurs enzymes protéolytiques</a:t>
            </a:r>
          </a:p>
          <a:p>
            <a:pPr algn="l" rtl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Hypersensibilité de type III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7815291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HYPERSENSIBILITE DE TYPE IV (HYPERSENSIBILITE RETARDEE, REACTION</a:t>
            </a:r>
            <a:br>
              <a:rPr lang="fr-FR" sz="4000" b="1" dirty="0" smtClean="0">
                <a:solidFill>
                  <a:srgbClr val="FF0000"/>
                </a:solidFill>
              </a:rPr>
            </a:br>
            <a:r>
              <a:rPr lang="fr-FR" sz="4000" b="1" dirty="0" smtClean="0">
                <a:solidFill>
                  <a:srgbClr val="FF0000"/>
                </a:solidFill>
              </a:rPr>
              <a:t>CELLULAIRE</a:t>
            </a:r>
            <a:r>
              <a:rPr lang="fr-FR" b="1" dirty="0" smtClean="0">
                <a:solidFill>
                  <a:srgbClr val="FF0000"/>
                </a:solidFill>
              </a:rPr>
              <a:t>)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/>
          <a:lstStyle/>
          <a:p>
            <a:pPr algn="ctr" rtl="0">
              <a:buNone/>
            </a:pPr>
            <a:endParaRPr lang="fr-FR" b="1" u="sng" dirty="0" smtClean="0">
              <a:solidFill>
                <a:srgbClr val="002060"/>
              </a:solidFill>
            </a:endParaRPr>
          </a:p>
          <a:p>
            <a:pPr algn="ctr" rtl="0">
              <a:buNone/>
            </a:pPr>
            <a:r>
              <a:rPr lang="fr-FR" b="1" u="sng" dirty="0" smtClean="0">
                <a:solidFill>
                  <a:srgbClr val="002060"/>
                </a:solidFill>
              </a:rPr>
              <a:t>Type de description : eczéma de contact </a:t>
            </a:r>
          </a:p>
          <a:p>
            <a:pPr algn="l" rtl="0">
              <a:buNone/>
            </a:pPr>
            <a:r>
              <a:rPr lang="fr-FR" dirty="0" smtClean="0"/>
              <a:t> L’eczéma </a:t>
            </a:r>
            <a:r>
              <a:rPr lang="fr-FR" dirty="0" smtClean="0"/>
              <a:t>de contact est dû à une </a:t>
            </a:r>
            <a:r>
              <a:rPr lang="fr-FR" b="1" dirty="0" smtClean="0"/>
              <a:t>réaction </a:t>
            </a:r>
            <a:endParaRPr lang="fr-FR" b="1" dirty="0" smtClean="0"/>
          </a:p>
          <a:p>
            <a:pPr algn="l" rtl="0">
              <a:buNone/>
            </a:pPr>
            <a:r>
              <a:rPr lang="fr-FR" b="1" dirty="0" smtClean="0"/>
              <a:t>d’hypersensibilité </a:t>
            </a:r>
            <a:r>
              <a:rPr lang="fr-FR" b="1" dirty="0" smtClean="0"/>
              <a:t>retardée à médiation </a:t>
            </a:r>
            <a:endParaRPr lang="fr-FR" b="1" dirty="0" smtClean="0"/>
          </a:p>
          <a:p>
            <a:pPr algn="l" rtl="0">
              <a:buNone/>
            </a:pPr>
            <a:r>
              <a:rPr lang="fr-FR" b="1" dirty="0" smtClean="0"/>
              <a:t>cellulaire</a:t>
            </a:r>
            <a:r>
              <a:rPr lang="fr-FR" dirty="0" smtClean="0"/>
              <a:t> </a:t>
            </a:r>
            <a:r>
              <a:rPr lang="fr-FR" dirty="0" smtClean="0"/>
              <a:t>déclenchée par le contact de la peau </a:t>
            </a:r>
            <a:endParaRPr lang="fr-FR" dirty="0" smtClean="0"/>
          </a:p>
          <a:p>
            <a:pPr algn="l" rtl="0">
              <a:buNone/>
            </a:pPr>
            <a:r>
              <a:rPr lang="fr-FR" dirty="0" smtClean="0"/>
              <a:t>avec </a:t>
            </a:r>
            <a:r>
              <a:rPr lang="fr-FR" dirty="0" smtClean="0"/>
              <a:t>une substance exogène, évoluant en 2 </a:t>
            </a:r>
            <a:endParaRPr lang="fr-FR" dirty="0" smtClean="0"/>
          </a:p>
          <a:p>
            <a:pPr algn="l" rtl="0">
              <a:buNone/>
            </a:pPr>
            <a:r>
              <a:rPr lang="fr-FR" dirty="0" smtClean="0"/>
              <a:t>phases </a:t>
            </a:r>
            <a:r>
              <a:rPr lang="fr-FR" dirty="0" smtClean="0"/>
              <a:t>:</a:t>
            </a:r>
            <a:endParaRPr lang="en-US" dirty="0" smtClean="0"/>
          </a:p>
          <a:p>
            <a:pPr algn="l" rtl="0">
              <a:buNone/>
            </a:pPr>
            <a:endParaRPr lang="fr-FR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lvl="2" algn="ctr" rtl="0">
              <a:buNone/>
            </a:pPr>
            <a:r>
              <a:rPr lang="fr-FR" sz="3200" b="1" u="sng" dirty="0" smtClean="0">
                <a:solidFill>
                  <a:srgbClr val="00B050"/>
                </a:solidFill>
              </a:rPr>
              <a:t>PHASE DE </a:t>
            </a:r>
            <a:r>
              <a:rPr lang="fr-FR" sz="3200" b="1" u="sng" dirty="0" smtClean="0">
                <a:solidFill>
                  <a:srgbClr val="00B050"/>
                </a:solidFill>
              </a:rPr>
              <a:t>SENSIBILISATION</a:t>
            </a:r>
          </a:p>
          <a:p>
            <a:pPr lvl="2" algn="ctr" rtl="0">
              <a:buNone/>
            </a:pPr>
            <a:endParaRPr lang="en-US" sz="3200" b="1" dirty="0" smtClean="0">
              <a:solidFill>
                <a:srgbClr val="00B050"/>
              </a:solidFill>
            </a:endParaRPr>
          </a:p>
          <a:p>
            <a:pPr algn="l" rtl="0"/>
            <a:r>
              <a:rPr lang="fr-FR" dirty="0" smtClean="0"/>
              <a:t>Le </a:t>
            </a:r>
            <a:r>
              <a:rPr lang="fr-FR" dirty="0" smtClean="0"/>
              <a:t>produit sensibilisant exogène est le plus </a:t>
            </a:r>
            <a:endParaRPr lang="fr-FR" dirty="0" smtClean="0"/>
          </a:p>
          <a:p>
            <a:pPr lvl="0" algn="l" rtl="0">
              <a:buNone/>
            </a:pPr>
            <a:r>
              <a:rPr lang="fr-FR" dirty="0" smtClean="0"/>
              <a:t>souvent </a:t>
            </a:r>
            <a:r>
              <a:rPr lang="fr-FR" dirty="0" smtClean="0"/>
              <a:t>un </a:t>
            </a:r>
            <a:r>
              <a:rPr lang="fr-FR" b="1" dirty="0" smtClean="0"/>
              <a:t>haptène,</a:t>
            </a:r>
            <a:r>
              <a:rPr lang="fr-FR" dirty="0" smtClean="0"/>
              <a:t> c’est-à-dire une substance </a:t>
            </a:r>
            <a:endParaRPr lang="fr-FR" dirty="0" smtClean="0"/>
          </a:p>
          <a:p>
            <a:pPr lvl="0" algn="l" rtl="0">
              <a:buNone/>
            </a:pPr>
            <a:r>
              <a:rPr lang="fr-FR" dirty="0" smtClean="0"/>
              <a:t>de </a:t>
            </a:r>
            <a:r>
              <a:rPr lang="fr-FR" dirty="0" smtClean="0"/>
              <a:t>petite taille non immunogène par elle-même.</a:t>
            </a:r>
            <a:endParaRPr lang="en-US" dirty="0" smtClean="0"/>
          </a:p>
          <a:p>
            <a:pPr algn="l" rtl="0"/>
            <a:r>
              <a:rPr lang="fr-FR" dirty="0" smtClean="0"/>
              <a:t>Elle pénètre dans la peau et s’associe à une </a:t>
            </a:r>
          </a:p>
          <a:p>
            <a:pPr algn="l" rtl="0">
              <a:buNone/>
            </a:pPr>
            <a:r>
              <a:rPr lang="fr-FR" dirty="0" smtClean="0"/>
              <a:t>Protéine porteuse pour former un </a:t>
            </a:r>
            <a:r>
              <a:rPr lang="fr-FR" b="1" dirty="0" smtClean="0"/>
              <a:t>couple </a:t>
            </a:r>
          </a:p>
          <a:p>
            <a:pPr algn="l" rtl="0">
              <a:buNone/>
            </a:pPr>
            <a:r>
              <a:rPr lang="fr-FR" b="1" dirty="0" smtClean="0"/>
              <a:t>haptène-protéine </a:t>
            </a:r>
            <a:r>
              <a:rPr lang="fr-FR" dirty="0" smtClean="0"/>
              <a:t>qui constitue l’allergène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fr-FR" dirty="0" smtClean="0"/>
              <a:t>L’allergène est </a:t>
            </a:r>
            <a:r>
              <a:rPr lang="fr-FR" dirty="0" smtClean="0"/>
              <a:t>pris en charge par les cellules dendritiques de l’épiderme (</a:t>
            </a:r>
            <a:r>
              <a:rPr lang="fr-FR" i="1" dirty="0" smtClean="0"/>
              <a:t>cellules de </a:t>
            </a:r>
            <a:r>
              <a:rPr lang="fr-FR" i="1" dirty="0" err="1" smtClean="0"/>
              <a:t>Langerhans</a:t>
            </a:r>
            <a:r>
              <a:rPr lang="fr-FR" dirty="0" smtClean="0"/>
              <a:t>) ou du derme. </a:t>
            </a:r>
            <a:endParaRPr lang="fr-FR" dirty="0" smtClean="0"/>
          </a:p>
          <a:p>
            <a:pPr algn="l" rtl="0"/>
            <a:r>
              <a:rPr lang="fr-FR" dirty="0" smtClean="0"/>
              <a:t>Les cellules de </a:t>
            </a:r>
            <a:r>
              <a:rPr lang="fr-FR" i="1" dirty="0" err="1" smtClean="0"/>
              <a:t>Langerhans</a:t>
            </a:r>
            <a:r>
              <a:rPr lang="fr-FR" dirty="0" smtClean="0"/>
              <a:t> migrent </a:t>
            </a:r>
            <a:r>
              <a:rPr lang="fr-FR" dirty="0" smtClean="0"/>
              <a:t>par voie lymphatique dermique vers </a:t>
            </a:r>
            <a:r>
              <a:rPr lang="fr-FR" dirty="0" smtClean="0"/>
              <a:t>les ganglions lymphatiques régionaux</a:t>
            </a:r>
          </a:p>
          <a:p>
            <a:pPr algn="l" rtl="0"/>
            <a:r>
              <a:rPr lang="fr-FR" dirty="0" smtClean="0"/>
              <a:t>Pendant cette migration, elles subissent une maturation qui les rend capables d’activer les lymphocytes T « naïfs » qui vont différencier en LT mémoires circulantes</a:t>
            </a:r>
          </a:p>
          <a:p>
            <a:pPr algn="l" rtl="0"/>
            <a:r>
              <a:rPr lang="fr-FR" dirty="0" smtClean="0"/>
              <a:t>Cette phase est asymptomatique cliniquement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ctr" rtl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L’allergie (hypersensibilité allergique) </a:t>
            </a:r>
            <a:endParaRPr lang="fr-FR" u="sng" dirty="0">
              <a:solidFill>
                <a:srgbClr val="FF0000"/>
              </a:solidFill>
            </a:endParaRPr>
          </a:p>
          <a:p>
            <a:pPr algn="l" rtl="0"/>
            <a:r>
              <a:rPr lang="fr-FR" dirty="0"/>
              <a:t>Réaction allergique = ensemble de manifestations </a:t>
            </a:r>
            <a:r>
              <a:rPr lang="fr-FR" dirty="0" smtClean="0"/>
              <a:t>cliniques liées </a:t>
            </a:r>
            <a:r>
              <a:rPr lang="fr-FR" dirty="0"/>
              <a:t>à une réponse anormale de l'organisme à </a:t>
            </a:r>
            <a:r>
              <a:rPr lang="fr-FR" dirty="0" smtClean="0"/>
              <a:t>l'introduction de </a:t>
            </a:r>
            <a:r>
              <a:rPr lang="fr-FR" dirty="0"/>
              <a:t>substance(s) non toxiques</a:t>
            </a:r>
          </a:p>
          <a:p>
            <a:pPr algn="l" rtl="0"/>
            <a:r>
              <a:rPr lang="fr-FR" dirty="0" smtClean="0"/>
              <a:t> </a:t>
            </a:r>
            <a:r>
              <a:rPr lang="fr-FR" dirty="0"/>
              <a:t>faisant intervenir une </a:t>
            </a:r>
            <a:r>
              <a:rPr lang="fr-FR" dirty="0">
                <a:solidFill>
                  <a:srgbClr val="7030A0"/>
                </a:solidFill>
              </a:rPr>
              <a:t>réponse immunitaire </a:t>
            </a:r>
            <a:r>
              <a:rPr lang="fr-FR" dirty="0"/>
              <a:t>excessive </a:t>
            </a:r>
            <a:r>
              <a:rPr lang="fr-FR" dirty="0" smtClean="0"/>
              <a:t>et/ou inadaptée </a:t>
            </a:r>
            <a:r>
              <a:rPr lang="fr-FR" dirty="0">
                <a:solidFill>
                  <a:srgbClr val="7030A0"/>
                </a:solidFill>
              </a:rPr>
              <a:t>spécifique</a:t>
            </a:r>
            <a:r>
              <a:rPr lang="fr-FR" dirty="0"/>
              <a:t> de la substance en cause</a:t>
            </a:r>
          </a:p>
          <a:p>
            <a:pPr algn="l" rtl="0"/>
            <a:r>
              <a:rPr lang="fr-FR" dirty="0" smtClean="0"/>
              <a:t>ne </a:t>
            </a:r>
            <a:r>
              <a:rPr lang="fr-FR" dirty="0"/>
              <a:t>survenant que chez un nombre limité </a:t>
            </a:r>
            <a:r>
              <a:rPr lang="fr-FR" dirty="0" smtClean="0"/>
              <a:t>d'individus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554683"/>
          </a:xfrm>
        </p:spPr>
        <p:txBody>
          <a:bodyPr>
            <a:normAutofit fontScale="92500" lnSpcReduction="20000"/>
          </a:bodyPr>
          <a:lstStyle/>
          <a:p>
            <a:pPr lvl="2" algn="ctr" rtl="0">
              <a:buNone/>
            </a:pPr>
            <a:r>
              <a:rPr lang="fr-FR" sz="3500" b="1" u="sng" dirty="0" smtClean="0">
                <a:solidFill>
                  <a:srgbClr val="00B050"/>
                </a:solidFill>
              </a:rPr>
              <a:t>PHASE DE </a:t>
            </a:r>
            <a:r>
              <a:rPr lang="fr-FR" sz="3500" b="1" u="sng" dirty="0" smtClean="0">
                <a:solidFill>
                  <a:srgbClr val="00B050"/>
                </a:solidFill>
              </a:rPr>
              <a:t>Déclenchement</a:t>
            </a:r>
          </a:p>
          <a:p>
            <a:pPr lvl="2" algn="ctr" rtl="0">
              <a:buNone/>
            </a:pPr>
            <a:endParaRPr lang="en-US" sz="3500" dirty="0" smtClean="0">
              <a:solidFill>
                <a:srgbClr val="00B050"/>
              </a:solidFill>
            </a:endParaRPr>
          </a:p>
          <a:p>
            <a:pPr algn="l" rtl="0"/>
            <a:r>
              <a:rPr lang="fr-FR" dirty="0" smtClean="0"/>
              <a:t>Elle survient chez un sujet déjà sensibilisé, </a:t>
            </a:r>
            <a:r>
              <a:rPr lang="fr-FR" b="1" dirty="0" smtClean="0"/>
              <a:t>24 à 48 heures </a:t>
            </a:r>
            <a:r>
              <a:rPr lang="fr-FR" dirty="0" smtClean="0"/>
              <a:t>après un nouveau contact avec </a:t>
            </a:r>
            <a:r>
              <a:rPr lang="fr-FR" dirty="0" smtClean="0"/>
              <a:t>l’antigène</a:t>
            </a:r>
            <a:r>
              <a:rPr lang="fr-FR" b="1" dirty="0" smtClean="0"/>
              <a:t>.</a:t>
            </a:r>
            <a:endParaRPr lang="en-US" dirty="0" smtClean="0"/>
          </a:p>
          <a:p>
            <a:pPr algn="l" rtl="0"/>
            <a:r>
              <a:rPr lang="fr-FR" dirty="0" smtClean="0"/>
              <a:t>Des lymphocytes T </a:t>
            </a:r>
            <a:r>
              <a:rPr lang="fr-FR" dirty="0" smtClean="0"/>
              <a:t>mémoire CD4 + ET CD 8+ </a:t>
            </a:r>
            <a:r>
              <a:rPr lang="fr-FR" dirty="0" smtClean="0"/>
              <a:t>spécifiques de l’allergène à circulation cutanée reconnaissent </a:t>
            </a:r>
            <a:r>
              <a:rPr lang="fr-FR" dirty="0" smtClean="0"/>
              <a:t>l’allergène présenté ce niveau par les cellules de </a:t>
            </a:r>
            <a:r>
              <a:rPr lang="fr-FR" dirty="0" err="1" smtClean="0"/>
              <a:t>Langerhans</a:t>
            </a:r>
            <a:endParaRPr lang="fr-FR" sz="7200" dirty="0" smtClean="0"/>
          </a:p>
          <a:p>
            <a:pPr algn="l" rtl="0"/>
            <a:r>
              <a:rPr lang="fr-FR" dirty="0" smtClean="0"/>
              <a:t>Ils </a:t>
            </a:r>
            <a:r>
              <a:rPr lang="fr-FR" dirty="0" smtClean="0"/>
              <a:t>prolifèrent et sécrètent des cytokines </a:t>
            </a:r>
            <a:r>
              <a:rPr lang="fr-FR" dirty="0" smtClean="0"/>
              <a:t>pro-inflammatoires de type TH1 </a:t>
            </a:r>
            <a:r>
              <a:rPr lang="fr-FR" dirty="0" smtClean="0"/>
              <a:t>(</a:t>
            </a:r>
            <a:r>
              <a:rPr lang="fr-FR" dirty="0" smtClean="0">
                <a:solidFill>
                  <a:srgbClr val="002060"/>
                </a:solidFill>
              </a:rPr>
              <a:t>IL-2, interféron gamma </a:t>
            </a:r>
            <a:r>
              <a:rPr lang="fr-FR" dirty="0" smtClean="0"/>
              <a:t>) mais aussi </a:t>
            </a:r>
            <a:r>
              <a:rPr lang="fr-FR" dirty="0" smtClean="0">
                <a:solidFill>
                  <a:srgbClr val="002060"/>
                </a:solidFill>
              </a:rPr>
              <a:t>IL-1</a:t>
            </a:r>
            <a:r>
              <a:rPr lang="fr-FR" dirty="0" smtClean="0"/>
              <a:t> et </a:t>
            </a:r>
            <a:r>
              <a:rPr lang="fr-FR" dirty="0" smtClean="0">
                <a:solidFill>
                  <a:srgbClr val="002060"/>
                </a:solidFill>
              </a:rPr>
              <a:t>TNF ALPHA </a:t>
            </a:r>
            <a:r>
              <a:rPr lang="fr-FR" dirty="0" smtClean="0"/>
              <a:t>qui </a:t>
            </a:r>
            <a:r>
              <a:rPr lang="fr-FR" dirty="0" smtClean="0"/>
              <a:t>recrutent des cellules </a:t>
            </a:r>
            <a:r>
              <a:rPr lang="fr-FR" dirty="0" smtClean="0"/>
              <a:t>inflammatoires </a:t>
            </a:r>
            <a:r>
              <a:rPr lang="fr-FR" dirty="0" smtClean="0"/>
              <a:t>responsables de la réaction clinique et histologique </a:t>
            </a:r>
            <a:r>
              <a:rPr lang="fr-FR" dirty="0" smtClean="0"/>
              <a:t>d’eczéma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29590" y="1600200"/>
            <a:ext cx="668482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lvl="0" algn="l" rtl="0"/>
            <a:r>
              <a:rPr lang="fr-FR" b="1" dirty="0" smtClean="0"/>
              <a:t>L’eczéma de contact est une hypersensibilité cellulaire retardée de type Th1 du fait du profil des cytokines produites par les lymphocytes spécifiques de l’allergène (</a:t>
            </a:r>
            <a:r>
              <a:rPr lang="fr-FR" b="1" dirty="0" smtClean="0"/>
              <a:t>IFN gamma , TNF alpha).</a:t>
            </a: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 algn="l" rtl="0"/>
            <a:r>
              <a:rPr lang="fr-FR" dirty="0" smtClean="0"/>
              <a:t>On différencie les allergies consécutives à la reconnaissance de l’allergène par des immunoglobulines de type E (</a:t>
            </a:r>
            <a:r>
              <a:rPr lang="fr-FR" b="1" dirty="0" smtClean="0">
                <a:solidFill>
                  <a:srgbClr val="7030A0"/>
                </a:solidFill>
              </a:rPr>
              <a:t>allergies </a:t>
            </a:r>
            <a:r>
              <a:rPr lang="fr-FR" b="1" dirty="0" err="1" smtClean="0">
                <a:solidFill>
                  <a:srgbClr val="7030A0"/>
                </a:solidFill>
              </a:rPr>
              <a:t>IgE</a:t>
            </a:r>
            <a:r>
              <a:rPr lang="fr-FR" b="1" dirty="0" smtClean="0">
                <a:solidFill>
                  <a:srgbClr val="7030A0"/>
                </a:solidFill>
              </a:rPr>
              <a:t>-dépendantes</a:t>
            </a:r>
            <a:r>
              <a:rPr lang="fr-FR" dirty="0" smtClean="0"/>
              <a:t>) de celles qui ne sont pas liées aux </a:t>
            </a:r>
            <a:r>
              <a:rPr lang="fr-FR" dirty="0" err="1" smtClean="0"/>
              <a:t>IgE</a:t>
            </a:r>
            <a:r>
              <a:rPr lang="fr-FR" dirty="0" smtClean="0"/>
              <a:t> (</a:t>
            </a:r>
            <a:r>
              <a:rPr lang="fr-FR" b="1" dirty="0" smtClean="0">
                <a:solidFill>
                  <a:srgbClr val="7030A0"/>
                </a:solidFill>
              </a:rPr>
              <a:t>allergies non-</a:t>
            </a:r>
            <a:r>
              <a:rPr lang="fr-FR" b="1" dirty="0" err="1" smtClean="0">
                <a:solidFill>
                  <a:srgbClr val="7030A0"/>
                </a:solidFill>
              </a:rPr>
              <a:t>IgE</a:t>
            </a:r>
            <a:r>
              <a:rPr lang="fr-FR" b="1" dirty="0" smtClean="0">
                <a:solidFill>
                  <a:srgbClr val="7030A0"/>
                </a:solidFill>
              </a:rPr>
              <a:t> dépendantes</a:t>
            </a:r>
            <a:r>
              <a:rPr lang="fr-FR" dirty="0" smtClean="0"/>
              <a:t>)</a:t>
            </a:r>
          </a:p>
          <a:p>
            <a:pPr algn="l" rtl="0"/>
            <a:r>
              <a:rPr lang="fr-FR" dirty="0" smtClean="0"/>
              <a:t>L’allergie se traduit par des symptômes multiples non spécifiques mais reproductibles systématiquement après chaque nouvelle exposition</a:t>
            </a:r>
          </a:p>
          <a:p>
            <a:pPr algn="l" rtl="0"/>
            <a:endParaRPr lang="fr-FR" dirty="0" smtClean="0">
              <a:solidFill>
                <a:schemeClr val="accent2"/>
              </a:solidFill>
            </a:endParaRPr>
          </a:p>
          <a:p>
            <a:pPr algn="l" rtl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L’</a:t>
            </a:r>
            <a:r>
              <a:rPr lang="fr-FR" u="sng" dirty="0" err="1" smtClean="0">
                <a:solidFill>
                  <a:srgbClr val="FF0000"/>
                </a:solidFill>
              </a:rPr>
              <a:t>atopie</a:t>
            </a:r>
            <a:r>
              <a:rPr lang="fr-FR" dirty="0" smtClean="0"/>
              <a:t> </a:t>
            </a:r>
          </a:p>
          <a:p>
            <a:pPr algn="l" rtl="0">
              <a:buNone/>
            </a:pPr>
            <a:r>
              <a:rPr lang="fr-FR" dirty="0" smtClean="0"/>
              <a:t>correspond </a:t>
            </a:r>
            <a:r>
              <a:rPr lang="fr-FR" dirty="0"/>
              <a:t>à un ensemble de symptômes </a:t>
            </a:r>
            <a:endParaRPr lang="fr-FR" dirty="0" smtClean="0"/>
          </a:p>
          <a:p>
            <a:pPr algn="l" rtl="0">
              <a:buNone/>
            </a:pPr>
            <a:r>
              <a:rPr lang="fr-FR" dirty="0" smtClean="0"/>
              <a:t>associés </a:t>
            </a:r>
            <a:r>
              <a:rPr lang="fr-FR" dirty="0"/>
              <a:t>à une prédisposition le </a:t>
            </a:r>
            <a:r>
              <a:rPr lang="fr-FR" dirty="0" smtClean="0"/>
              <a:t>plus souvent </a:t>
            </a:r>
          </a:p>
          <a:p>
            <a:pPr algn="l" rtl="0">
              <a:buNone/>
            </a:pPr>
            <a:r>
              <a:rPr lang="fr-FR" dirty="0" smtClean="0"/>
              <a:t>familiale </a:t>
            </a:r>
            <a:r>
              <a:rPr lang="fr-FR" dirty="0"/>
              <a:t>à produire des immunoglobulines de </a:t>
            </a:r>
            <a:endParaRPr lang="fr-FR" dirty="0" smtClean="0"/>
          </a:p>
          <a:p>
            <a:pPr algn="l" rtl="0">
              <a:buNone/>
            </a:pPr>
            <a:r>
              <a:rPr lang="fr-FR" dirty="0" smtClean="0"/>
              <a:t>type </a:t>
            </a:r>
            <a:r>
              <a:rPr lang="fr-FR" dirty="0" err="1">
                <a:solidFill>
                  <a:srgbClr val="7030A0"/>
                </a:solidFill>
              </a:rPr>
              <a:t>IgE</a:t>
            </a:r>
            <a:r>
              <a:rPr lang="fr-FR" dirty="0"/>
              <a:t> en grande </a:t>
            </a:r>
            <a:r>
              <a:rPr lang="fr-FR" dirty="0" smtClean="0"/>
              <a:t>quantité.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l" rtl="0"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4- l’allergène</a:t>
            </a:r>
          </a:p>
          <a:p>
            <a:pPr algn="l">
              <a:buNone/>
            </a:pPr>
            <a:r>
              <a:rPr lang="fr-FR" dirty="0"/>
              <a:t>Les allergènes sont des antigènes, le plus souvent protéiques réagissant avec des anticorps </a:t>
            </a:r>
            <a:r>
              <a:rPr lang="fr-FR" dirty="0" smtClean="0"/>
              <a:t>le plus </a:t>
            </a:r>
            <a:r>
              <a:rPr lang="fr-FR" dirty="0"/>
              <a:t>souvent </a:t>
            </a:r>
            <a:r>
              <a:rPr lang="fr-FR" dirty="0" err="1" smtClean="0"/>
              <a:t>IgE</a:t>
            </a:r>
            <a:r>
              <a:rPr lang="fr-FR" dirty="0" smtClean="0"/>
              <a:t> </a:t>
            </a:r>
            <a:r>
              <a:rPr lang="fr-FR" dirty="0" smtClean="0"/>
              <a:t>et </a:t>
            </a:r>
            <a:r>
              <a:rPr lang="fr-FR" dirty="0" err="1" smtClean="0"/>
              <a:t>IgG</a:t>
            </a:r>
            <a:r>
              <a:rPr lang="fr-FR" dirty="0" smtClean="0"/>
              <a:t> </a:t>
            </a:r>
            <a:r>
              <a:rPr lang="fr-FR" dirty="0"/>
              <a:t>stimulant une hypersensibilité par un mécanisme </a:t>
            </a:r>
            <a:endParaRPr lang="ar-DZ" dirty="0" smtClean="0"/>
          </a:p>
          <a:p>
            <a:pPr algn="l">
              <a:buNone/>
            </a:pPr>
            <a:r>
              <a:rPr lang="fr-FR" dirty="0" smtClean="0"/>
              <a:t>immunologique</a:t>
            </a:r>
            <a:endParaRPr lang="fr-FR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fr-FR" dirty="0" smtClean="0"/>
              <a:t>On en distingue schématiquement trois types	:</a:t>
            </a:r>
            <a:endParaRPr lang="en-US" dirty="0" smtClean="0"/>
          </a:p>
          <a:p>
            <a:pPr algn="l" rtl="0">
              <a:buNone/>
            </a:pPr>
            <a:r>
              <a:rPr lang="fr-FR" dirty="0" smtClean="0"/>
              <a:t> </a:t>
            </a:r>
            <a:endParaRPr lang="en-US" dirty="0" smtClean="0"/>
          </a:p>
          <a:p>
            <a:pPr lvl="0" algn="l" rtl="0">
              <a:buNone/>
            </a:pPr>
            <a:r>
              <a:rPr lang="fr-FR" b="1" u="sng" dirty="0" smtClean="0">
                <a:solidFill>
                  <a:srgbClr val="002060"/>
                </a:solidFill>
              </a:rPr>
              <a:t>Les pneumallergènes</a:t>
            </a:r>
            <a:r>
              <a:rPr lang="fr-FR" b="1" dirty="0" smtClean="0"/>
              <a:t>: </a:t>
            </a:r>
            <a:r>
              <a:rPr lang="fr-FR" dirty="0" smtClean="0"/>
              <a:t>ils sont présents dans l'air ambiant et </a:t>
            </a:r>
          </a:p>
          <a:p>
            <a:pPr lvl="0" algn="l" rtl="0">
              <a:buNone/>
            </a:pPr>
            <a:r>
              <a:rPr lang="fr-FR" dirty="0" smtClean="0"/>
              <a:t>peuvent, même à très faible dose, déclencher une réaction allergique.  </a:t>
            </a:r>
          </a:p>
          <a:p>
            <a:pPr lvl="0" algn="l" rtl="0">
              <a:buNone/>
            </a:pPr>
            <a:r>
              <a:rPr lang="fr-FR" dirty="0" smtClean="0"/>
              <a:t>Exemples: pollen, acariens, poussière de maison, allergènes du chat, </a:t>
            </a:r>
          </a:p>
          <a:p>
            <a:pPr lvl="0" algn="l" rtl="0">
              <a:buNone/>
            </a:pPr>
            <a:r>
              <a:rPr lang="fr-FR" dirty="0" smtClean="0"/>
              <a:t>du chien.</a:t>
            </a:r>
            <a:endParaRPr lang="en-US" dirty="0" smtClean="0"/>
          </a:p>
          <a:p>
            <a:pPr algn="l" rtl="0">
              <a:buNone/>
            </a:pPr>
            <a:r>
              <a:rPr lang="fr-FR" dirty="0" smtClean="0"/>
              <a:t> </a:t>
            </a:r>
            <a:endParaRPr lang="en-US" dirty="0" smtClean="0"/>
          </a:p>
          <a:p>
            <a:pPr lvl="0" algn="l" rtl="0">
              <a:buNone/>
            </a:pPr>
            <a:r>
              <a:rPr lang="fr-FR" b="1" u="sng" dirty="0" smtClean="0">
                <a:solidFill>
                  <a:srgbClr val="002060"/>
                </a:solidFill>
              </a:rPr>
              <a:t>Les </a:t>
            </a:r>
            <a:r>
              <a:rPr lang="fr-FR" b="1" u="sng" dirty="0" err="1" smtClean="0">
                <a:solidFill>
                  <a:srgbClr val="002060"/>
                </a:solidFill>
              </a:rPr>
              <a:t>trophallergènes</a:t>
            </a:r>
            <a:r>
              <a:rPr lang="fr-FR" b="1" dirty="0" smtClean="0"/>
              <a:t>: </a:t>
            </a:r>
            <a:r>
              <a:rPr lang="fr-FR" dirty="0" smtClean="0"/>
              <a:t>les aliments peuvent agir sur la muqueuse </a:t>
            </a:r>
          </a:p>
          <a:p>
            <a:pPr lvl="0" algn="l" rtl="0">
              <a:buNone/>
            </a:pPr>
            <a:r>
              <a:rPr lang="fr-FR" dirty="0" smtClean="0"/>
              <a:t>intestinale et provoquer des manifestations digestives, respiratoires, </a:t>
            </a:r>
          </a:p>
          <a:p>
            <a:pPr lvl="0" algn="l" rtl="0">
              <a:buNone/>
            </a:pPr>
            <a:r>
              <a:rPr lang="fr-FR" dirty="0" smtClean="0"/>
              <a:t>cutanées en générales.  Exemples: lait de vache, arachide, soja, </a:t>
            </a:r>
          </a:p>
          <a:p>
            <a:pPr lvl="0" algn="l" rtl="0">
              <a:buNone/>
            </a:pPr>
            <a:r>
              <a:rPr lang="fr-FR" dirty="0" smtClean="0"/>
              <a:t>poisson, </a:t>
            </a:r>
            <a:r>
              <a:rPr lang="fr-FR" dirty="0" err="1" smtClean="0"/>
              <a:t>oeuf</a:t>
            </a:r>
            <a:r>
              <a:rPr lang="fr-FR" dirty="0" smtClean="0"/>
              <a:t>.</a:t>
            </a:r>
            <a:endParaRPr lang="en-US" dirty="0" smtClean="0"/>
          </a:p>
          <a:p>
            <a:pPr algn="l" rtl="0">
              <a:buNone/>
            </a:pPr>
            <a:r>
              <a:rPr lang="fr-FR" dirty="0" smtClean="0"/>
              <a:t> </a:t>
            </a:r>
            <a:endParaRPr lang="en-US" dirty="0" smtClean="0"/>
          </a:p>
          <a:p>
            <a:pPr algn="l" rtl="0">
              <a:buNone/>
            </a:pPr>
            <a:r>
              <a:rPr lang="fr-FR" b="1" u="sng" dirty="0" smtClean="0">
                <a:solidFill>
                  <a:srgbClr val="002060"/>
                </a:solidFill>
              </a:rPr>
              <a:t>Les allergènes </a:t>
            </a:r>
            <a:r>
              <a:rPr lang="fr-FR" b="1" u="sng" dirty="0" err="1" smtClean="0">
                <a:solidFill>
                  <a:srgbClr val="002060"/>
                </a:solidFill>
              </a:rPr>
              <a:t>méacamenteux</a:t>
            </a:r>
            <a:r>
              <a:rPr lang="fr-FR" b="1" dirty="0" smtClean="0"/>
              <a:t>: </a:t>
            </a:r>
            <a:r>
              <a:rPr lang="fr-FR" dirty="0" smtClean="0"/>
              <a:t>quelle que soit la voie </a:t>
            </a:r>
          </a:p>
          <a:p>
            <a:pPr algn="l" rtl="0">
              <a:buNone/>
            </a:pPr>
            <a:r>
              <a:rPr lang="fr-FR" dirty="0" smtClean="0"/>
              <a:t>d'administration, de nombreux médicaments sont capables de </a:t>
            </a:r>
          </a:p>
          <a:p>
            <a:pPr algn="l" rtl="0">
              <a:buNone/>
            </a:pPr>
            <a:r>
              <a:rPr lang="fr-FR" dirty="0" smtClean="0"/>
              <a:t>provoquer des allergies.  Exemples: pénicilline, sulfamides, aspirine, </a:t>
            </a:r>
          </a:p>
          <a:p>
            <a:pPr algn="l" rtl="0">
              <a:buNone/>
            </a:pPr>
            <a:r>
              <a:rPr lang="fr-FR" dirty="0" err="1" smtClean="0"/>
              <a:t>etc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Classification </a:t>
            </a:r>
            <a:r>
              <a:rPr lang="fr-FR" sz="3200" dirty="0">
                <a:solidFill>
                  <a:srgbClr val="FF0000"/>
                </a:solidFill>
              </a:rPr>
              <a:t>des </a:t>
            </a:r>
            <a:r>
              <a:rPr lang="fr-FR" sz="3200" dirty="0" smtClean="0">
                <a:solidFill>
                  <a:srgbClr val="FF0000"/>
                </a:solidFill>
              </a:rPr>
              <a:t>hypersensibilités :Classification </a:t>
            </a:r>
            <a:r>
              <a:rPr lang="fr-FR" sz="3200" dirty="0">
                <a:solidFill>
                  <a:srgbClr val="FF0000"/>
                </a:solidFill>
              </a:rPr>
              <a:t>de </a:t>
            </a:r>
            <a:r>
              <a:rPr lang="fr-FR" sz="3200" dirty="0" err="1">
                <a:solidFill>
                  <a:srgbClr val="FF0000"/>
                </a:solidFill>
              </a:rPr>
              <a:t>Gell</a:t>
            </a:r>
            <a:r>
              <a:rPr lang="fr-FR" sz="3200" dirty="0">
                <a:solidFill>
                  <a:srgbClr val="FF0000"/>
                </a:solidFill>
              </a:rPr>
              <a:t> et </a:t>
            </a:r>
            <a:r>
              <a:rPr lang="fr-FR" sz="3200" dirty="0" err="1">
                <a:solidFill>
                  <a:srgbClr val="FF0000"/>
                </a:solidFill>
              </a:rPr>
              <a:t>Coombs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fr-FR" dirty="0"/>
              <a:t>En fonction des cellules et des médiateurs impliqués, les hypersensibilités peuvent être</a:t>
            </a:r>
          </a:p>
          <a:p>
            <a:pPr algn="l" rtl="0">
              <a:buNone/>
            </a:pPr>
            <a:r>
              <a:rPr lang="fr-FR" dirty="0" smtClean="0"/>
              <a:t>classées </a:t>
            </a:r>
            <a:r>
              <a:rPr lang="fr-FR" dirty="0"/>
              <a:t>en quatre </a:t>
            </a:r>
            <a:r>
              <a:rPr lang="fr-FR" dirty="0" smtClean="0"/>
              <a:t>types: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Classification des hypersensibilités :Classification de </a:t>
            </a:r>
            <a:r>
              <a:rPr lang="fr-FR" dirty="0" err="1" smtClean="0">
                <a:solidFill>
                  <a:srgbClr val="FF0000"/>
                </a:solidFill>
              </a:rPr>
              <a:t>Gell</a:t>
            </a:r>
            <a:r>
              <a:rPr lang="fr-FR" dirty="0" smtClean="0">
                <a:solidFill>
                  <a:srgbClr val="FF0000"/>
                </a:solidFill>
              </a:rPr>
              <a:t> et </a:t>
            </a:r>
            <a:r>
              <a:rPr lang="fr-FR" dirty="0" err="1" smtClean="0">
                <a:solidFill>
                  <a:srgbClr val="FF0000"/>
                </a:solidFill>
              </a:rPr>
              <a:t>Coombs</a:t>
            </a:r>
            <a:endParaRPr lang="fr-FR" dirty="0"/>
          </a:p>
        </p:txBody>
      </p:sp>
      <p:pic>
        <p:nvPicPr>
          <p:cNvPr id="4" name="Picture 5" descr="C:\Mes documents\Cours d'immunologie générale\Kuby\Chapitre 16\F16-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45344" y="1600200"/>
            <a:ext cx="7053311" cy="4525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958</Words>
  <Application>Microsoft Office PowerPoint</Application>
  <PresentationFormat>Affichage à l'écran (4:3)</PresentationFormat>
  <Paragraphs>119</Paragraphs>
  <Slides>32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3" baseType="lpstr">
      <vt:lpstr>Thème Office</vt:lpstr>
      <vt:lpstr>Physiopathologie  de l’allergie</vt:lpstr>
      <vt:lpstr>I-Définitions</vt:lpstr>
      <vt:lpstr>Diapositive 3</vt:lpstr>
      <vt:lpstr>Diapositive 4</vt:lpstr>
      <vt:lpstr>Diapositive 5</vt:lpstr>
      <vt:lpstr>Diapositive 6</vt:lpstr>
      <vt:lpstr>Diapositive 7</vt:lpstr>
      <vt:lpstr>Classification des hypersensibilités :Classification de Gell et Coombs</vt:lpstr>
      <vt:lpstr>Classification des hypersensibilités :Classification de Gell et Coombs</vt:lpstr>
      <vt:lpstr>Diapositive 10</vt:lpstr>
      <vt:lpstr>Diapositive 11</vt:lpstr>
      <vt:lpstr>1- Hypersensibilité de type 1</vt:lpstr>
      <vt:lpstr> Phase de sensibilisation </vt:lpstr>
      <vt:lpstr>Diapositive 14</vt:lpstr>
      <vt:lpstr>Diapositive 15</vt:lpstr>
      <vt:lpstr>2-Phase de déclenchement 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Hypersensibilité de type II</vt:lpstr>
      <vt:lpstr>Diapositive 24</vt:lpstr>
      <vt:lpstr>Hypersensibilité de type III</vt:lpstr>
      <vt:lpstr>Hypersensibilité de type III</vt:lpstr>
      <vt:lpstr>HYPERSENSIBILITE DE TYPE IV (HYPERSENSIBILITE RETARDEE, REACTION CELLULAIRE)</vt:lpstr>
      <vt:lpstr>Diapositive 28</vt:lpstr>
      <vt:lpstr>Diapositive 29</vt:lpstr>
      <vt:lpstr>Diapositive 30</vt:lpstr>
      <vt:lpstr>Diapositive 31</vt:lpstr>
      <vt:lpstr>Diapositive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Physiopathologie  de l’allergie</dc:title>
  <dc:creator>hicham-imen</dc:creator>
  <cp:lastModifiedBy>hicham-imen</cp:lastModifiedBy>
  <cp:revision>16</cp:revision>
  <dcterms:created xsi:type="dcterms:W3CDTF">2017-02-18T14:30:55Z</dcterms:created>
  <dcterms:modified xsi:type="dcterms:W3CDTF">2017-02-19T12:04:43Z</dcterms:modified>
</cp:coreProperties>
</file>