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3" r:id="rId8"/>
    <p:sldId id="262" r:id="rId9"/>
    <p:sldId id="264" r:id="rId10"/>
    <p:sldId id="271" r:id="rId11"/>
    <p:sldId id="265" r:id="rId12"/>
    <p:sldId id="266" r:id="rId13"/>
    <p:sldId id="267" r:id="rId14"/>
    <p:sldId id="268" r:id="rId15"/>
    <p:sldId id="269"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1F75425-847D-454D-BC81-2E57E7B4B05A}" type="datetimeFigureOut">
              <a:rPr lang="fr-FR" smtClean="0"/>
              <a:pPr/>
              <a:t>27/10/2016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F25D6F-313D-4446-865F-304CAAC9B69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F75425-847D-454D-BC81-2E57E7B4B05A}" type="datetimeFigureOut">
              <a:rPr lang="fr-FR" smtClean="0"/>
              <a:pPr/>
              <a:t>27/10/2016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F25D6F-313D-4446-865F-304CAAC9B69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F75425-847D-454D-BC81-2E57E7B4B05A}" type="datetimeFigureOut">
              <a:rPr lang="fr-FR" smtClean="0"/>
              <a:pPr/>
              <a:t>27/10/2016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F25D6F-313D-4446-865F-304CAAC9B69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F75425-847D-454D-BC81-2E57E7B4B05A}" type="datetimeFigureOut">
              <a:rPr lang="fr-FR" smtClean="0"/>
              <a:pPr/>
              <a:t>27/10/2016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F25D6F-313D-4446-865F-304CAAC9B69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1F75425-847D-454D-BC81-2E57E7B4B05A}" type="datetimeFigureOut">
              <a:rPr lang="fr-FR" smtClean="0"/>
              <a:pPr/>
              <a:t>27/10/2016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F25D6F-313D-4446-865F-304CAAC9B69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1F75425-847D-454D-BC81-2E57E7B4B05A}" type="datetimeFigureOut">
              <a:rPr lang="fr-FR" smtClean="0"/>
              <a:pPr/>
              <a:t>27/10/2016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F25D6F-313D-4446-865F-304CAAC9B69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1F75425-847D-454D-BC81-2E57E7B4B05A}" type="datetimeFigureOut">
              <a:rPr lang="fr-FR" smtClean="0"/>
              <a:pPr/>
              <a:t>27/10/2016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F25D6F-313D-4446-865F-304CAAC9B69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1F75425-847D-454D-BC81-2E57E7B4B05A}" type="datetimeFigureOut">
              <a:rPr lang="fr-FR" smtClean="0"/>
              <a:pPr/>
              <a:t>27/10/2016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F25D6F-313D-4446-865F-304CAAC9B69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F75425-847D-454D-BC81-2E57E7B4B05A}" type="datetimeFigureOut">
              <a:rPr lang="fr-FR" smtClean="0"/>
              <a:pPr/>
              <a:t>27/10/2016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F25D6F-313D-4446-865F-304CAAC9B6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1F75425-847D-454D-BC81-2E57E7B4B05A}" type="datetimeFigureOut">
              <a:rPr lang="fr-FR" smtClean="0"/>
              <a:pPr/>
              <a:t>27/10/2016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F25D6F-313D-4446-865F-304CAAC9B69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1F75425-847D-454D-BC81-2E57E7B4B05A}" type="datetimeFigureOut">
              <a:rPr lang="fr-FR" smtClean="0"/>
              <a:pPr/>
              <a:t>27/10/2016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F25D6F-313D-4446-865F-304CAAC9B69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75425-847D-454D-BC81-2E57E7B4B05A}" type="datetimeFigureOut">
              <a:rPr lang="fr-FR" smtClean="0"/>
              <a:pPr/>
              <a:t>27/10/2016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25D6F-313D-4446-865F-304CAAC9B69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explorations fonctionnelles respiratoires </a:t>
            </a:r>
            <a:endParaRPr lang="fr-FR" dirty="0"/>
          </a:p>
        </p:txBody>
      </p:sp>
      <p:sp>
        <p:nvSpPr>
          <p:cNvPr id="3" name="Sous-titre 2"/>
          <p:cNvSpPr>
            <a:spLocks noGrp="1"/>
          </p:cNvSpPr>
          <p:nvPr>
            <p:ph type="subTitle" idx="1"/>
          </p:nvPr>
        </p:nvSpPr>
        <p:spPr/>
        <p:txBody>
          <a:bodyPr/>
          <a:lstStyle/>
          <a:p>
            <a:r>
              <a:rPr lang="fr-FR" dirty="0" smtClean="0"/>
              <a:t>Dr BENAMAR S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téléchargement.png"/>
          <p:cNvPicPr>
            <a:picLocks noChangeAspect="1"/>
          </p:cNvPicPr>
          <p:nvPr/>
        </p:nvPicPr>
        <p:blipFill>
          <a:blip r:embed="rId2" cstate="print"/>
          <a:stretch>
            <a:fillRect/>
          </a:stretch>
        </p:blipFill>
        <p:spPr>
          <a:xfrm>
            <a:off x="755576" y="764704"/>
            <a:ext cx="6696744" cy="532859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364595"/>
            <a:ext cx="8748464" cy="4757056"/>
          </a:xfrm>
          <a:prstGeom prst="rect">
            <a:avLst/>
          </a:prstGeom>
          <a:solidFill>
            <a:srgbClr val="FFFFFF"/>
          </a:solidFill>
          <a:ln w="9525">
            <a:noFill/>
            <a:miter lim="800000"/>
            <a:headEnd/>
            <a:tailEnd/>
          </a:ln>
          <a:effectLst/>
        </p:spPr>
        <p:txBody>
          <a:bodyPr vert="horz" wrap="square" lIns="253920" tIns="4761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00"/>
                </a:solidFill>
                <a:effectLst/>
                <a:latin typeface="Arial" charset="0"/>
                <a:cs typeface="Arial" charset="0"/>
              </a:rPr>
              <a:t>Trouble </a:t>
            </a:r>
            <a:r>
              <a:rPr kumimoji="0" lang="fr-FR" sz="2000" b="1" i="0" u="none" strike="noStrike" cap="none" normalizeH="0" baseline="0" dirty="0" err="1" smtClean="0">
                <a:ln>
                  <a:noFill/>
                </a:ln>
                <a:solidFill>
                  <a:srgbClr val="000000"/>
                </a:solidFill>
                <a:effectLst/>
                <a:latin typeface="Arial" charset="0"/>
                <a:cs typeface="Arial" charset="0"/>
              </a:rPr>
              <a:t>ventilatoire</a:t>
            </a:r>
            <a:r>
              <a:rPr kumimoji="0" lang="fr-FR" sz="2000" b="1" i="0" u="none" strike="noStrike" cap="none" normalizeH="0" baseline="0" dirty="0" smtClean="0">
                <a:ln>
                  <a:noFill/>
                </a:ln>
                <a:solidFill>
                  <a:srgbClr val="000000"/>
                </a:solidFill>
                <a:effectLst/>
                <a:latin typeface="Arial" charset="0"/>
                <a:cs typeface="Arial" charset="0"/>
              </a:rPr>
              <a:t> restrictif (TVR)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i="0" strike="noStrike" cap="none" normalizeH="0" baseline="0" dirty="0" smtClean="0">
                <a:ln>
                  <a:noFill/>
                </a:ln>
                <a:effectLst/>
                <a:latin typeface="Arial" charset="0"/>
                <a:cs typeface="Arial" charset="0"/>
              </a:rPr>
              <a:t>Il est défini par une baisse de la CPT en dessous de 80 % des valeurs théoriques. Deux méthodes de mesure sont couramment utilisées : la </a:t>
            </a:r>
            <a:r>
              <a:rPr kumimoji="0" lang="fr-FR" i="0" strike="noStrike" cap="none" normalizeH="0" baseline="0" dirty="0" err="1" smtClean="0">
                <a:ln>
                  <a:noFill/>
                </a:ln>
                <a:effectLst/>
                <a:latin typeface="Arial" charset="0"/>
                <a:cs typeface="Arial" charset="0"/>
              </a:rPr>
              <a:t>pléthysmographie</a:t>
            </a:r>
            <a:r>
              <a:rPr kumimoji="0" lang="fr-FR" i="0" strike="noStrike" cap="none" normalizeH="0" baseline="0" dirty="0" smtClean="0">
                <a:ln>
                  <a:noFill/>
                </a:ln>
                <a:effectLst/>
                <a:latin typeface="Arial" charset="0"/>
                <a:cs typeface="Arial" charset="0"/>
              </a:rPr>
              <a:t>, et la méthode par dilution (d'un gaz inerte, comme l'hélium).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i="0" strike="noStrike" cap="none" normalizeH="0" baseline="0" dirty="0" smtClean="0">
              <a:ln>
                <a:noFill/>
              </a:ln>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b="1" i="0" strike="noStrike" cap="none" normalizeH="0" baseline="0" dirty="0" smtClean="0">
                <a:ln>
                  <a:noFill/>
                </a:ln>
                <a:effectLst/>
                <a:latin typeface="Arial" charset="0"/>
                <a:cs typeface="Arial" charset="0"/>
              </a:rPr>
              <a:t>Maladies de la cage thoracique</a:t>
            </a:r>
            <a:r>
              <a:rPr kumimoji="0" lang="fr-FR" i="0" strike="noStrike" cap="none" normalizeH="0" baseline="0" dirty="0" smtClean="0">
                <a:ln>
                  <a:noFill/>
                </a:ln>
                <a:effectLst/>
                <a:latin typeface="Arial" charset="0"/>
                <a:cs typeface="Arial" charset="0"/>
              </a:rPr>
              <a:t>: cyphoscoliose, maladies neuromusculaires (comme la dystrophie musculaire</a:t>
            </a:r>
            <a:r>
              <a:rPr lang="fr-FR" dirty="0">
                <a:latin typeface="Arial" charset="0"/>
                <a:cs typeface="Arial" charset="0"/>
              </a:rPr>
              <a:t>,</a:t>
            </a:r>
            <a:r>
              <a:rPr kumimoji="0" lang="fr-FR" i="0" strike="noStrike" cap="none" normalizeH="0" baseline="0" dirty="0" smtClean="0">
                <a:ln>
                  <a:noFill/>
                </a:ln>
                <a:effectLst/>
                <a:latin typeface="Arial" charset="0"/>
                <a:cs typeface="Arial" charset="0"/>
              </a:rPr>
              <a:t> la poliomyélite</a:t>
            </a:r>
            <a:r>
              <a:rPr kumimoji="0" lang="fr-FR" i="0" strike="noStrike" cap="none" normalizeH="0" dirty="0" smtClean="0">
                <a:ln>
                  <a:noFill/>
                </a:ln>
                <a:effectLst/>
                <a:latin typeface="Arial" charset="0"/>
                <a:cs typeface="Arial" charset="0"/>
              </a:rPr>
              <a:t> </a:t>
            </a:r>
            <a:r>
              <a:rPr kumimoji="0" lang="fr-FR" i="0" strike="noStrike" cap="none" normalizeH="0" baseline="0" dirty="0" smtClean="0">
                <a:ln>
                  <a:noFill/>
                </a:ln>
                <a:effectLst/>
                <a:latin typeface="Arial" charset="0"/>
                <a:cs typeface="Arial" charset="0"/>
              </a:rPr>
              <a:t>et traumatismes;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fr-FR" i="0" strike="noStrike" cap="none" normalizeH="0" baseline="0" dirty="0" smtClean="0">
              <a:ln>
                <a:noFill/>
              </a:ln>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b="1" i="0" strike="noStrike" cap="none" normalizeH="0" baseline="0" dirty="0" smtClean="0">
                <a:ln>
                  <a:noFill/>
                </a:ln>
                <a:effectLst/>
                <a:latin typeface="Arial" charset="0"/>
                <a:cs typeface="Arial" charset="0"/>
              </a:rPr>
              <a:t>anomalies de la cavité pleurale</a:t>
            </a:r>
            <a:r>
              <a:rPr kumimoji="0" lang="fr-FR" i="0" strike="noStrike" cap="none" normalizeH="0" baseline="0" dirty="0" smtClean="0">
                <a:ln>
                  <a:noFill/>
                </a:ln>
                <a:effectLst/>
                <a:latin typeface="Arial" charset="0"/>
                <a:cs typeface="Arial" charset="0"/>
              </a:rPr>
              <a:t> : séquelles pleurales principalement comme la tuberculose</a:t>
            </a:r>
            <a:r>
              <a:rPr lang="fr-FR" dirty="0">
                <a:latin typeface="Arial" charset="0"/>
                <a:cs typeface="Arial" charset="0"/>
              </a:rPr>
              <a:t> </a:t>
            </a:r>
            <a:r>
              <a:rPr kumimoji="0" lang="fr-FR" i="0" strike="noStrike" cap="none" normalizeH="0" baseline="0" dirty="0" smtClean="0">
                <a:ln>
                  <a:noFill/>
                </a:ln>
                <a:effectLst/>
                <a:latin typeface="Arial" charset="0"/>
                <a:cs typeface="Arial" charset="0"/>
              </a:rPr>
              <a:t>ou certaines pleurésies purulentes. Les autres atteinte : pleurésie, pneumothorax, etc.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fr-FR" i="0" strike="noStrike" cap="none" normalizeH="0" baseline="0" dirty="0" smtClean="0">
              <a:ln>
                <a:noFill/>
              </a:ln>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b="1" i="0" strike="noStrike" cap="none" normalizeH="0" baseline="0" dirty="0" smtClean="0">
                <a:ln>
                  <a:noFill/>
                </a:ln>
                <a:effectLst/>
                <a:latin typeface="Arial" charset="0"/>
                <a:cs typeface="Arial" charset="0"/>
              </a:rPr>
              <a:t>Pneumopathies interstitielles diffuses</a:t>
            </a:r>
            <a:r>
              <a:rPr kumimoji="0" lang="fr-FR" i="0" strike="noStrike" cap="none" normalizeH="0" baseline="0" dirty="0" smtClean="0">
                <a:ln>
                  <a:noFill/>
                </a:ln>
                <a:effectLst/>
                <a:latin typeface="Arial" charset="0"/>
                <a:cs typeface="Arial" charset="0"/>
              </a:rPr>
              <a:t> (fibrose pulmonaire</a:t>
            </a:r>
            <a:r>
              <a:rPr kumimoji="0" lang="fr-FR" i="0" strike="noStrike" cap="none" normalizeH="0" dirty="0" smtClean="0">
                <a:ln>
                  <a:noFill/>
                </a:ln>
                <a:effectLst/>
                <a:latin typeface="Arial" charset="0"/>
                <a:cs typeface="Arial" charset="0"/>
              </a:rPr>
              <a:t> </a:t>
            </a:r>
            <a:r>
              <a:rPr kumimoji="0" lang="fr-FR" i="0" strike="noStrike" cap="none" normalizeH="0" baseline="0" dirty="0" smtClean="0">
                <a:ln>
                  <a:noFill/>
                </a:ln>
                <a:effectLst/>
                <a:latin typeface="Arial" charset="0"/>
                <a:cs typeface="Arial" charset="0"/>
              </a:rPr>
              <a:t>idiopathique, asbestose, silicose, liée aux maladies de système comme la sclérodermie, le syndrome des anti-synthétases, etc.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12845"/>
            <a:ext cx="7632848" cy="5016758"/>
          </a:xfrm>
          <a:prstGeom prst="rect">
            <a:avLst/>
          </a:prstGeom>
        </p:spPr>
        <p:txBody>
          <a:bodyPr wrap="square">
            <a:spAutoFit/>
          </a:bodyPr>
          <a:lstStyle/>
          <a:p>
            <a:r>
              <a:rPr lang="fr-FR" sz="2000" b="1" dirty="0"/>
              <a:t>Trouble </a:t>
            </a:r>
            <a:r>
              <a:rPr lang="fr-FR" sz="2000" b="1" dirty="0" err="1"/>
              <a:t>ventilatoire</a:t>
            </a:r>
            <a:r>
              <a:rPr lang="fr-FR" sz="2000" b="1" dirty="0"/>
              <a:t> obstructif (TVO</a:t>
            </a:r>
            <a:r>
              <a:rPr lang="fr-FR" sz="2000" b="1" dirty="0" smtClean="0"/>
              <a:t>)</a:t>
            </a:r>
          </a:p>
          <a:p>
            <a:endParaRPr lang="fr-FR" sz="2000" b="1" dirty="0"/>
          </a:p>
          <a:p>
            <a:r>
              <a:rPr lang="fr-FR" sz="2000" dirty="0"/>
              <a:t>Le </a:t>
            </a:r>
            <a:r>
              <a:rPr lang="fr-FR" sz="2000" u="sng" dirty="0"/>
              <a:t>Trouble </a:t>
            </a:r>
            <a:r>
              <a:rPr lang="fr-FR" sz="2000" u="sng" dirty="0" err="1"/>
              <a:t>ventilatoire</a:t>
            </a:r>
            <a:r>
              <a:rPr lang="fr-FR" sz="2000" u="sng" dirty="0"/>
              <a:t> </a:t>
            </a:r>
            <a:r>
              <a:rPr lang="fr-FR" sz="2000" u="sng" dirty="0" smtClean="0"/>
              <a:t>obstructif</a:t>
            </a:r>
            <a:r>
              <a:rPr lang="fr-FR" sz="2000" dirty="0"/>
              <a:t> (TVO) est défini par : VEMS/CV &lt; 0.7</a:t>
            </a:r>
          </a:p>
          <a:p>
            <a:r>
              <a:rPr lang="fr-FR" sz="2000" dirty="0"/>
              <a:t>CV étant la CVL ou la CVF (la plus grande valeur est retenue</a:t>
            </a:r>
            <a:r>
              <a:rPr lang="fr-FR" sz="2000" dirty="0" smtClean="0"/>
              <a:t>).</a:t>
            </a:r>
          </a:p>
          <a:p>
            <a:endParaRPr lang="fr-FR" sz="2000" dirty="0"/>
          </a:p>
          <a:p>
            <a:r>
              <a:rPr lang="fr-FR" sz="2000" b="1" dirty="0"/>
              <a:t>Étiologie, principales causes</a:t>
            </a:r>
            <a:r>
              <a:rPr lang="fr-FR" sz="2000" dirty="0"/>
              <a:t> :</a:t>
            </a:r>
          </a:p>
          <a:p>
            <a:r>
              <a:rPr lang="fr-FR" sz="2000" dirty="0" smtClean="0"/>
              <a:t>-asthme</a:t>
            </a:r>
            <a:r>
              <a:rPr lang="fr-FR" sz="2000" dirty="0"/>
              <a:t> ;</a:t>
            </a:r>
          </a:p>
          <a:p>
            <a:r>
              <a:rPr lang="fr-FR" sz="2000" dirty="0" smtClean="0"/>
              <a:t>-bronchite </a:t>
            </a:r>
            <a:r>
              <a:rPr lang="fr-FR" sz="2000" dirty="0"/>
              <a:t>chronique et Broncho-pneumopathie chronique </a:t>
            </a:r>
            <a:r>
              <a:rPr lang="fr-FR" sz="2000" dirty="0" smtClean="0"/>
              <a:t>obstructive</a:t>
            </a:r>
            <a:r>
              <a:rPr lang="fr-FR" sz="2000" dirty="0"/>
              <a:t> (BPCO) ;</a:t>
            </a:r>
          </a:p>
          <a:p>
            <a:r>
              <a:rPr lang="fr-FR" sz="2000" dirty="0" smtClean="0"/>
              <a:t>-emphysème</a:t>
            </a:r>
            <a:r>
              <a:rPr lang="fr-FR" sz="2000" dirty="0"/>
              <a:t> ;</a:t>
            </a:r>
          </a:p>
          <a:p>
            <a:r>
              <a:rPr lang="fr-FR" sz="2000" dirty="0" smtClean="0"/>
              <a:t>-inhalations </a:t>
            </a:r>
            <a:r>
              <a:rPr lang="fr-FR" sz="2000" dirty="0"/>
              <a:t>toxiques (comme la fumée de cigarette) ;</a:t>
            </a:r>
          </a:p>
          <a:p>
            <a:r>
              <a:rPr lang="fr-FR" sz="2000" dirty="0" smtClean="0"/>
              <a:t>-excès </a:t>
            </a:r>
            <a:r>
              <a:rPr lang="fr-FR" sz="2000" dirty="0"/>
              <a:t>de sécrétions muqueuses, comme dans la dilatations des </a:t>
            </a:r>
            <a:r>
              <a:rPr lang="fr-FR" sz="2000" dirty="0" smtClean="0"/>
              <a:t>bronches</a:t>
            </a:r>
            <a:r>
              <a:rPr lang="fr-FR" sz="2000" dirty="0"/>
              <a:t> (la DDB ne fait pas à proprement parler des maladies obstructives ; souvent on assiste à la présence d'un trouble </a:t>
            </a:r>
            <a:r>
              <a:rPr lang="fr-FR" sz="2000" dirty="0" err="1"/>
              <a:t>ventilatoire</a:t>
            </a:r>
            <a:r>
              <a:rPr lang="fr-FR" sz="2000" dirty="0"/>
              <a:t> mixte), bronchites infectieuses…</a:t>
            </a:r>
          </a:p>
          <a:p>
            <a:r>
              <a:rPr lang="fr-FR" sz="2000" dirty="0" smtClean="0"/>
              <a:t>-œdème </a:t>
            </a:r>
            <a:r>
              <a:rPr lang="fr-FR" sz="2000" dirty="0"/>
              <a:t>pulmonaire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96752"/>
            <a:ext cx="8532440" cy="1631216"/>
          </a:xfrm>
          <a:prstGeom prst="rect">
            <a:avLst/>
          </a:prstGeom>
        </p:spPr>
        <p:txBody>
          <a:bodyPr wrap="square">
            <a:spAutoFit/>
          </a:bodyPr>
          <a:lstStyle/>
          <a:p>
            <a:r>
              <a:rPr lang="fr-FR" sz="2000" b="1" dirty="0"/>
              <a:t>Trouble </a:t>
            </a:r>
            <a:r>
              <a:rPr lang="fr-FR" sz="2000" b="1" dirty="0" err="1"/>
              <a:t>ventilatoire</a:t>
            </a:r>
            <a:r>
              <a:rPr lang="fr-FR" sz="2000" b="1" dirty="0"/>
              <a:t> mixte (TVM</a:t>
            </a:r>
            <a:r>
              <a:rPr lang="fr-FR" sz="2000" b="1" dirty="0" smtClean="0"/>
              <a:t>)</a:t>
            </a:r>
            <a:endParaRPr lang="fr-FR" sz="2000" dirty="0"/>
          </a:p>
          <a:p>
            <a:endParaRPr lang="fr-FR" sz="2000" b="1" dirty="0"/>
          </a:p>
          <a:p>
            <a:r>
              <a:rPr lang="fr-FR" sz="2000" dirty="0"/>
              <a:t>C'est une association de TVO et de TVR, on aura donc une baisse de la CPT et une baisse du rapport de </a:t>
            </a:r>
            <a:r>
              <a:rPr lang="fr-FR" sz="2000" dirty="0" err="1"/>
              <a:t>Tiffeneau</a:t>
            </a:r>
            <a:r>
              <a:rPr lang="fr-FR" sz="2000" dirty="0"/>
              <a:t>. On peut le voir par exemple chez un patient obèse, BPCO.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80728"/>
            <a:ext cx="8064896" cy="4001095"/>
          </a:xfrm>
          <a:prstGeom prst="rect">
            <a:avLst/>
          </a:prstGeom>
        </p:spPr>
        <p:txBody>
          <a:bodyPr wrap="square">
            <a:spAutoFit/>
          </a:bodyPr>
          <a:lstStyle/>
          <a:p>
            <a:r>
              <a:rPr lang="fr-FR" sz="2800" b="1" dirty="0" smtClean="0"/>
              <a:t>La </a:t>
            </a:r>
            <a:r>
              <a:rPr lang="fr-FR" sz="2800" b="1" dirty="0" err="1" smtClean="0"/>
              <a:t>pléthysmographie</a:t>
            </a:r>
            <a:endParaRPr lang="fr-FR" sz="2800" b="1" dirty="0" smtClean="0"/>
          </a:p>
          <a:p>
            <a:r>
              <a:rPr lang="fr-FR" sz="2800" b="1" dirty="0" smtClean="0"/>
              <a:t> </a:t>
            </a:r>
          </a:p>
          <a:p>
            <a:pPr>
              <a:lnSpc>
                <a:spcPct val="150000"/>
              </a:lnSpc>
            </a:pPr>
            <a:r>
              <a:rPr lang="fr-FR" sz="2000" dirty="0" smtClean="0"/>
              <a:t>La</a:t>
            </a:r>
            <a:r>
              <a:rPr lang="fr-FR" sz="2000" dirty="0"/>
              <a:t> </a:t>
            </a:r>
            <a:r>
              <a:rPr lang="fr-FR" sz="2000" b="1" dirty="0" err="1"/>
              <a:t>pléthysmographie</a:t>
            </a:r>
            <a:r>
              <a:rPr lang="fr-FR" sz="2000" dirty="0"/>
              <a:t> </a:t>
            </a:r>
            <a:r>
              <a:rPr lang="fr-FR" sz="2000" dirty="0" smtClean="0"/>
              <a:t> </a:t>
            </a:r>
            <a:r>
              <a:rPr lang="fr-FR" sz="2000" dirty="0"/>
              <a:t>est un ensemble de méthodes servant à mesurer des volumes</a:t>
            </a:r>
            <a:r>
              <a:rPr lang="fr-FR" sz="2000" dirty="0" smtClean="0"/>
              <a:t>.</a:t>
            </a:r>
            <a:r>
              <a:rPr lang="fr-FR" sz="2000" dirty="0"/>
              <a:t> En pneumologie, la </a:t>
            </a:r>
            <a:r>
              <a:rPr lang="fr-FR" sz="2000" dirty="0" err="1"/>
              <a:t>pléthysmographie</a:t>
            </a:r>
            <a:r>
              <a:rPr lang="fr-FR" sz="2000" dirty="0"/>
              <a:t> étudie les volumes pulmonaires non mobilisables (VR, </a:t>
            </a:r>
            <a:r>
              <a:rPr lang="fr-FR" sz="2000" dirty="0" smtClean="0"/>
              <a:t>CRF), </a:t>
            </a:r>
            <a:r>
              <a:rPr lang="fr-FR" sz="2000" dirty="0"/>
              <a:t>en cabines étanches dans lesquelles les variations de pressions sont enregistrées par un capteur de pression associé à un spiromètre. Il s'agit d'un complément indispensable à la </a:t>
            </a:r>
            <a:r>
              <a:rPr lang="fr-FR" sz="2000" dirty="0" err="1"/>
              <a:t>spirométrie</a:t>
            </a:r>
            <a:r>
              <a:rPr lang="fr-FR" sz="2000" dirty="0"/>
              <a:t>.</a:t>
            </a:r>
            <a:r>
              <a:rPr lang="fr-FR" sz="2000" dirty="0" smtClean="0"/>
              <a:t> </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descr="Résultat de recherche d'images pour &quot;pléthysmographi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 name="Image 2" descr="téléchargement.jpg"/>
          <p:cNvPicPr>
            <a:picLocks noChangeAspect="1"/>
          </p:cNvPicPr>
          <p:nvPr/>
        </p:nvPicPr>
        <p:blipFill>
          <a:blip r:embed="rId2" cstate="print"/>
          <a:stretch>
            <a:fillRect/>
          </a:stretch>
        </p:blipFill>
        <p:spPr>
          <a:xfrm>
            <a:off x="755576" y="908720"/>
            <a:ext cx="7416824" cy="525658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640960" cy="4939814"/>
          </a:xfrm>
          <a:prstGeom prst="rect">
            <a:avLst/>
          </a:prstGeom>
        </p:spPr>
        <p:txBody>
          <a:bodyPr wrap="square">
            <a:spAutoFit/>
          </a:bodyPr>
          <a:lstStyle/>
          <a:p>
            <a:pPr>
              <a:lnSpc>
                <a:spcPct val="150000"/>
              </a:lnSpc>
            </a:pPr>
            <a:r>
              <a:rPr lang="fr-FR" sz="2400" b="1" dirty="0"/>
              <a:t>Le test de réversibilité (POST BD</a:t>
            </a:r>
            <a:r>
              <a:rPr lang="fr-FR" sz="2400" b="1" dirty="0" smtClean="0"/>
              <a:t>)</a:t>
            </a:r>
          </a:p>
          <a:p>
            <a:pPr>
              <a:lnSpc>
                <a:spcPct val="150000"/>
              </a:lnSpc>
            </a:pPr>
            <a:endParaRPr lang="fr-FR" sz="2400" b="1" dirty="0"/>
          </a:p>
          <a:p>
            <a:pPr>
              <a:lnSpc>
                <a:spcPct val="150000"/>
              </a:lnSpc>
            </a:pPr>
            <a:r>
              <a:rPr lang="fr-FR" dirty="0"/>
              <a:t>Le test de réversibilité sert à distinguer l’asthme des autres maladies obstructives. </a:t>
            </a:r>
            <a:endParaRPr lang="fr-FR" dirty="0" smtClean="0"/>
          </a:p>
          <a:p>
            <a:pPr>
              <a:lnSpc>
                <a:spcPct val="150000"/>
              </a:lnSpc>
            </a:pPr>
            <a:r>
              <a:rPr lang="fr-FR" dirty="0" smtClean="0"/>
              <a:t>Il </a:t>
            </a:r>
            <a:r>
              <a:rPr lang="fr-FR" dirty="0"/>
              <a:t>est effectué si la CVF a démontré un rétrécissement des voies respiratoires.</a:t>
            </a:r>
          </a:p>
          <a:p>
            <a:pPr>
              <a:lnSpc>
                <a:spcPct val="150000"/>
              </a:lnSpc>
            </a:pPr>
            <a:r>
              <a:rPr lang="fr-FR" dirty="0"/>
              <a:t>Le médecin détermine le nombre de bouffées de bronchodilatateur que le patient doit prendre, puis, une quinzaine de minutes après, un nouveau test de CVF est effectué. </a:t>
            </a:r>
            <a:endParaRPr lang="fr-FR" dirty="0" smtClean="0"/>
          </a:p>
          <a:p>
            <a:pPr>
              <a:lnSpc>
                <a:spcPct val="150000"/>
              </a:lnSpc>
            </a:pPr>
            <a:r>
              <a:rPr lang="fr-FR" dirty="0" smtClean="0"/>
              <a:t>Le </a:t>
            </a:r>
            <a:r>
              <a:rPr lang="fr-FR" dirty="0"/>
              <a:t>résultat est alors comparé au premier test (sans bronchodilatateur).</a:t>
            </a:r>
          </a:p>
          <a:p>
            <a:pPr>
              <a:lnSpc>
                <a:spcPct val="150000"/>
              </a:lnSpc>
            </a:pPr>
            <a:r>
              <a:rPr lang="fr-FR" dirty="0"/>
              <a:t>En fonction de la différence entre le VEMS pré- et post-bronchodilatateur, le médecin pourra déterminer si l’obstruction est réversible.</a:t>
            </a:r>
          </a:p>
          <a:p>
            <a:pPr>
              <a:lnSpc>
                <a:spcPct val="150000"/>
              </a:lnSpc>
            </a:pPr>
            <a:r>
              <a:rPr lang="fr-FR" dirty="0"/>
              <a:t>Il y a réversibilité si la différence entre le VEMS pré- et post-bronchodilatateur est supérieure à 12% et 200ml. Néanmoins, d'autres critères peuvent être pris en compte.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208912" cy="6093976"/>
          </a:xfrm>
          <a:prstGeom prst="rect">
            <a:avLst/>
          </a:prstGeom>
        </p:spPr>
        <p:txBody>
          <a:bodyPr wrap="square">
            <a:spAutoFit/>
          </a:bodyPr>
          <a:lstStyle/>
          <a:p>
            <a:r>
              <a:rPr lang="fr-FR" sz="2400" b="1" dirty="0" smtClean="0"/>
              <a:t>Le test  </a:t>
            </a:r>
            <a:r>
              <a:rPr lang="fr-FR" sz="2400" b="1" dirty="0"/>
              <a:t>de provocation bronchique </a:t>
            </a:r>
            <a:endParaRPr lang="fr-FR" sz="2400" b="1" dirty="0" smtClean="0"/>
          </a:p>
          <a:p>
            <a:endParaRPr lang="fr-FR" sz="2400" b="1" dirty="0" smtClean="0"/>
          </a:p>
          <a:p>
            <a:pPr>
              <a:lnSpc>
                <a:spcPct val="150000"/>
              </a:lnSpc>
            </a:pPr>
            <a:r>
              <a:rPr lang="fr-FR" dirty="0" smtClean="0"/>
              <a:t>c’est </a:t>
            </a:r>
            <a:r>
              <a:rPr lang="fr-FR" dirty="0"/>
              <a:t>un examen médical utilisé dans le diagnostic de l’asthme et de certaines formes d'allergies (œdème), réalisé dans le cadre des explorations fonctionnelles respiratoires.</a:t>
            </a:r>
          </a:p>
          <a:p>
            <a:pPr>
              <a:lnSpc>
                <a:spcPct val="150000"/>
              </a:lnSpc>
            </a:pPr>
            <a:r>
              <a:rPr lang="fr-FR" dirty="0"/>
              <a:t>Il vise à déterminer si le patient souffre ou non d’hyperréactivité bronchique</a:t>
            </a:r>
            <a:r>
              <a:rPr lang="fr-FR" dirty="0" smtClean="0"/>
              <a:t>.</a:t>
            </a:r>
            <a:r>
              <a:rPr lang="fr-FR" dirty="0"/>
              <a:t> Ce test se réalise en plusieurs étapes. Il nécessite l'utilisation d'un agent (irritant) qui peut être soit de l’histamine soit de la </a:t>
            </a:r>
            <a:r>
              <a:rPr lang="fr-FR" dirty="0" err="1"/>
              <a:t>méthacholine</a:t>
            </a:r>
            <a:r>
              <a:rPr lang="fr-FR" dirty="0"/>
              <a:t>.</a:t>
            </a:r>
          </a:p>
          <a:p>
            <a:pPr>
              <a:lnSpc>
                <a:spcPct val="150000"/>
              </a:lnSpc>
            </a:pPr>
            <a:r>
              <a:rPr lang="fr-FR" dirty="0"/>
              <a:t>Le test est considéré comme positif si le VEMS (volume expiratoire maximal à la première seconde, c’est-à-dire le volume maximal que peut expirer un sujet en une seconde en réalisant une expiration forcée) du sujet diminue de plus de 20 % de sa valeur initiale. En pratique, tout d'abord, on mesure le VEMS du sujet. Puis le sujet inhale une dose d'irritant et on remesure son VEMS. S'il a diminué de plus de 20 %, on arrête le test.</a:t>
            </a:r>
          </a:p>
          <a:p>
            <a:r>
              <a:rPr lang="fr-FR" dirty="0" smtClean="0"/>
              <a:t>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08720"/>
            <a:ext cx="8532440" cy="4647426"/>
          </a:xfrm>
          <a:prstGeom prst="rect">
            <a:avLst/>
          </a:prstGeom>
        </p:spPr>
        <p:txBody>
          <a:bodyPr wrap="square">
            <a:spAutoFit/>
          </a:bodyPr>
          <a:lstStyle/>
          <a:p>
            <a:r>
              <a:rPr lang="fr-FR" sz="2800" b="1" dirty="0"/>
              <a:t>Gazométrie </a:t>
            </a:r>
            <a:r>
              <a:rPr lang="fr-FR" sz="2800" b="1" dirty="0" smtClean="0"/>
              <a:t>artérielle</a:t>
            </a:r>
          </a:p>
          <a:p>
            <a:endParaRPr lang="fr-FR" sz="2800" b="1" dirty="0"/>
          </a:p>
          <a:p>
            <a:pPr>
              <a:lnSpc>
                <a:spcPct val="150000"/>
              </a:lnSpc>
            </a:pPr>
            <a:r>
              <a:rPr lang="fr-FR" sz="2000" dirty="0"/>
              <a:t>La </a:t>
            </a:r>
            <a:r>
              <a:rPr lang="fr-FR" sz="2000" b="1" dirty="0"/>
              <a:t>gazométrie artérielle</a:t>
            </a:r>
            <a:r>
              <a:rPr lang="fr-FR" sz="2000" dirty="0"/>
              <a:t> (les </a:t>
            </a:r>
            <a:r>
              <a:rPr lang="fr-FR" sz="2000" b="1" dirty="0"/>
              <a:t>gaz du sang</a:t>
            </a:r>
            <a:r>
              <a:rPr lang="fr-FR" sz="2000" dirty="0"/>
              <a:t> dans le langage courant) est une analyse de laboratoire qui permet d'évaluer la fonction respiratoire et </a:t>
            </a:r>
            <a:r>
              <a:rPr lang="fr-FR" sz="2000" dirty="0" err="1"/>
              <a:t>acidobasique</a:t>
            </a:r>
            <a:r>
              <a:rPr lang="fr-FR" sz="2000" dirty="0"/>
              <a:t> d'un patient. Elle est très utilisée en pneumologie et en réanimation</a:t>
            </a:r>
            <a:r>
              <a:rPr lang="fr-FR" sz="2000" dirty="0" smtClean="0"/>
              <a:t>. </a:t>
            </a:r>
          </a:p>
          <a:p>
            <a:pPr>
              <a:lnSpc>
                <a:spcPct val="150000"/>
              </a:lnSpc>
            </a:pPr>
            <a:r>
              <a:rPr lang="fr-FR" sz="2000" dirty="0" smtClean="0"/>
              <a:t>L’analyse </a:t>
            </a:r>
            <a:r>
              <a:rPr lang="fr-FR" sz="2000" dirty="0"/>
              <a:t>des </a:t>
            </a:r>
            <a:r>
              <a:rPr lang="fr-FR" sz="2000" b="1" dirty="0"/>
              <a:t>gaz du sang</a:t>
            </a:r>
            <a:r>
              <a:rPr lang="fr-FR" sz="2000" dirty="0"/>
              <a:t> (</a:t>
            </a:r>
            <a:r>
              <a:rPr lang="fr-FR" sz="2000" b="1" dirty="0"/>
              <a:t>gazométrie sanguine</a:t>
            </a:r>
            <a:r>
              <a:rPr lang="fr-FR" sz="2000" dirty="0"/>
              <a:t>) consiste à mesurer l’</a:t>
            </a:r>
            <a:r>
              <a:rPr lang="fr-FR" sz="2000" b="1" dirty="0"/>
              <a:t>acidité</a:t>
            </a:r>
            <a:r>
              <a:rPr lang="fr-FR" sz="2000" dirty="0"/>
              <a:t>, les niveaux d’</a:t>
            </a:r>
            <a:r>
              <a:rPr lang="fr-FR" sz="2000" b="1" dirty="0"/>
              <a:t>oxygène </a:t>
            </a:r>
            <a:r>
              <a:rPr lang="fr-FR" sz="2000" dirty="0"/>
              <a:t>et de </a:t>
            </a:r>
            <a:r>
              <a:rPr lang="fr-FR" sz="2000" b="1" dirty="0"/>
              <a:t>dioxyde de carbone</a:t>
            </a:r>
            <a:r>
              <a:rPr lang="fr-FR" sz="2000" dirty="0"/>
              <a:t> dans le sang </a:t>
            </a:r>
            <a:r>
              <a:rPr lang="fr-FR" sz="2000" dirty="0" smtClean="0"/>
              <a:t>artériel.</a:t>
            </a:r>
          </a:p>
          <a:p>
            <a:pPr>
              <a:lnSpc>
                <a:spcPct val="150000"/>
              </a:lnSpc>
            </a:pPr>
            <a:r>
              <a:rPr lang="fr-FR" sz="2000" dirty="0"/>
              <a:t>L’examen consiste en une prise de sang au niveau d’une </a:t>
            </a:r>
            <a:r>
              <a:rPr lang="fr-FR" sz="2000" b="1" dirty="0"/>
              <a:t>artère</a:t>
            </a:r>
            <a:r>
              <a:rPr lang="fr-FR" sz="2000" dirty="0"/>
              <a:t>. En général il s’agit de l’artère radiale (poignet), humérale (bras) ou fémorale (aine).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12845"/>
            <a:ext cx="8352928" cy="5078313"/>
          </a:xfrm>
          <a:prstGeom prst="rect">
            <a:avLst/>
          </a:prstGeom>
        </p:spPr>
        <p:txBody>
          <a:bodyPr wrap="square">
            <a:spAutoFit/>
          </a:bodyPr>
          <a:lstStyle/>
          <a:p>
            <a:r>
              <a:rPr lang="fr-FR" dirty="0"/>
              <a:t>Les paramètres mesurés sont les suivants </a:t>
            </a:r>
            <a:r>
              <a:rPr lang="fr-FR" dirty="0" smtClean="0"/>
              <a:t>:</a:t>
            </a:r>
          </a:p>
          <a:p>
            <a:endParaRPr lang="fr-FR" dirty="0"/>
          </a:p>
          <a:p>
            <a:r>
              <a:rPr lang="fr-FR" b="1" dirty="0"/>
              <a:t>PaO2</a:t>
            </a:r>
            <a:r>
              <a:rPr lang="fr-FR" dirty="0"/>
              <a:t> (pression partielle d’oxygène) : elle permet d’évaluer la manière dont l’oxygène est capable de se déplacer depuis les poumons vers le sang. Elle reflète de ce fait la quantité d’oxygène transportée par le sang et délivrée aux organes</a:t>
            </a:r>
            <a:r>
              <a:rPr lang="fr-FR" dirty="0" smtClean="0"/>
              <a:t>.</a:t>
            </a:r>
          </a:p>
          <a:p>
            <a:r>
              <a:rPr lang="fr-FR" dirty="0"/>
              <a:t> </a:t>
            </a:r>
            <a:r>
              <a:rPr lang="fr-FR" dirty="0" smtClean="0"/>
              <a:t>   </a:t>
            </a:r>
            <a:r>
              <a:rPr lang="fr-FR" b="1" dirty="0" smtClean="0"/>
              <a:t>supérieure </a:t>
            </a:r>
            <a:r>
              <a:rPr lang="fr-FR" b="1" dirty="0"/>
              <a:t>à 80 mm Hg</a:t>
            </a:r>
          </a:p>
          <a:p>
            <a:r>
              <a:rPr lang="fr-FR" b="1" dirty="0"/>
              <a:t>PaCO2</a:t>
            </a:r>
            <a:r>
              <a:rPr lang="fr-FR" dirty="0"/>
              <a:t> (pression partielle de dioxyde de carbone) : elle correspond à la quantité résiduelle de dioxyde de carbone dans le sang artériel après élimination de l'excès de dioxyde de carbone au niveau pulmonaire</a:t>
            </a:r>
            <a:r>
              <a:rPr lang="fr-FR" dirty="0" smtClean="0"/>
              <a:t>. </a:t>
            </a:r>
            <a:r>
              <a:rPr lang="fr-FR" dirty="0"/>
              <a:t> </a:t>
            </a:r>
            <a:r>
              <a:rPr lang="fr-FR" b="1" dirty="0"/>
              <a:t>entre 35 et 45 mm Hg</a:t>
            </a:r>
            <a:endParaRPr lang="fr-FR" b="1" dirty="0" smtClean="0"/>
          </a:p>
          <a:p>
            <a:endParaRPr lang="fr-FR" dirty="0"/>
          </a:p>
          <a:p>
            <a:r>
              <a:rPr lang="fr-FR" b="1" dirty="0"/>
              <a:t>pH</a:t>
            </a:r>
            <a:r>
              <a:rPr lang="fr-FR" dirty="0"/>
              <a:t> : il reflète la concentration d’hydrogène et permet de mesurer l’acidité du sang</a:t>
            </a:r>
            <a:r>
              <a:rPr lang="fr-FR" dirty="0" smtClean="0"/>
              <a:t>. </a:t>
            </a:r>
            <a:r>
              <a:rPr lang="fr-FR" b="1" dirty="0"/>
              <a:t>entre 7,35 et 7,45</a:t>
            </a:r>
            <a:endParaRPr lang="fr-FR" b="1" dirty="0" smtClean="0"/>
          </a:p>
          <a:p>
            <a:endParaRPr lang="fr-FR" dirty="0"/>
          </a:p>
          <a:p>
            <a:r>
              <a:rPr lang="fr-FR" b="1" dirty="0"/>
              <a:t>HCO3-</a:t>
            </a:r>
            <a:r>
              <a:rPr lang="fr-FR" dirty="0"/>
              <a:t> (bicarbonate) : il « tamponne » le pH du sang et participe ainsi à maintenir un équilibre acido-basique</a:t>
            </a:r>
            <a:r>
              <a:rPr lang="fr-FR" dirty="0" smtClean="0"/>
              <a:t>. </a:t>
            </a:r>
            <a:r>
              <a:rPr lang="fr-FR" b="1" dirty="0"/>
              <a:t>entre 22 et 28 </a:t>
            </a:r>
            <a:r>
              <a:rPr lang="fr-FR" b="1" dirty="0" err="1"/>
              <a:t>mmol</a:t>
            </a:r>
            <a:r>
              <a:rPr lang="fr-FR" b="1" dirty="0"/>
              <a:t>/l</a:t>
            </a:r>
            <a:r>
              <a:rPr lang="fr-FR" dirty="0"/>
              <a:t> </a:t>
            </a:r>
            <a:endParaRPr lang="fr-FR" dirty="0" smtClean="0"/>
          </a:p>
          <a:p>
            <a:endParaRPr lang="fr-FR" dirty="0"/>
          </a:p>
          <a:p>
            <a:r>
              <a:rPr lang="fr-FR" b="1" dirty="0"/>
              <a:t>SaO2</a:t>
            </a:r>
            <a:r>
              <a:rPr lang="fr-FR" dirty="0"/>
              <a:t> (saturation en oxygène) : elle permet d’évaluer la quantité d’oxygène fixée sur l’hémoglobine</a:t>
            </a:r>
            <a:r>
              <a:rPr lang="fr-FR" dirty="0" smtClean="0"/>
              <a:t>. </a:t>
            </a:r>
            <a:r>
              <a:rPr lang="fr-FR" b="1" dirty="0"/>
              <a:t>entre 95 et 100 %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060848"/>
            <a:ext cx="8496944" cy="2862322"/>
          </a:xfrm>
          <a:prstGeom prst="rect">
            <a:avLst/>
          </a:prstGeom>
        </p:spPr>
        <p:txBody>
          <a:bodyPr wrap="square">
            <a:spAutoFit/>
          </a:bodyPr>
          <a:lstStyle/>
          <a:p>
            <a:pPr>
              <a:lnSpc>
                <a:spcPct val="150000"/>
              </a:lnSpc>
            </a:pPr>
            <a:r>
              <a:rPr lang="fr-FR" sz="2000" b="1" dirty="0" smtClean="0"/>
              <a:t>LA SPIROMETRIE </a:t>
            </a:r>
          </a:p>
          <a:p>
            <a:pPr>
              <a:lnSpc>
                <a:spcPct val="150000"/>
              </a:lnSpc>
            </a:pPr>
            <a:r>
              <a:rPr lang="fr-FR" sz="2000" dirty="0" smtClean="0"/>
              <a:t>La </a:t>
            </a:r>
            <a:r>
              <a:rPr lang="fr-FR" sz="2000" dirty="0" err="1"/>
              <a:t>spirométrie</a:t>
            </a:r>
            <a:r>
              <a:rPr lang="fr-FR" sz="2000" dirty="0"/>
              <a:t> est le plus fréquent des tests de contrôle de </a:t>
            </a:r>
            <a:r>
              <a:rPr lang="fr-FR" sz="2000" dirty="0" smtClean="0"/>
              <a:t>la fonction</a:t>
            </a:r>
            <a:r>
              <a:rPr lang="fr-FR" sz="2000" dirty="0"/>
              <a:t> </a:t>
            </a:r>
            <a:r>
              <a:rPr lang="fr-FR" sz="2000" dirty="0" smtClean="0"/>
              <a:t>pulmonaire . </a:t>
            </a:r>
            <a:r>
              <a:rPr lang="fr-FR" sz="2000" dirty="0"/>
              <a:t>Elle consiste en une série d'examens des fonctions respiratoires, selon des paramètres et dans des conditions précises. Le but d'une </a:t>
            </a:r>
            <a:r>
              <a:rPr lang="fr-FR" sz="2000" dirty="0" err="1"/>
              <a:t>spirométrie</a:t>
            </a:r>
            <a:r>
              <a:rPr lang="fr-FR" sz="2000" dirty="0"/>
              <a:t> est de contrôler la fonction </a:t>
            </a:r>
            <a:r>
              <a:rPr lang="fr-FR" sz="2000" dirty="0" err="1" smtClean="0"/>
              <a:t>ventilatoire</a:t>
            </a:r>
            <a:r>
              <a:rPr lang="fr-FR" sz="2000" dirty="0" smtClean="0"/>
              <a:t> </a:t>
            </a:r>
            <a:r>
              <a:rPr lang="fr-FR" sz="2000" dirty="0"/>
              <a:t> en mesurant les volumes d’air mobilisés par les mouvements respiratoires et les débits </a:t>
            </a:r>
            <a:r>
              <a:rPr lang="fr-FR" sz="2000" dirty="0" err="1"/>
              <a:t>ventilatoires</a:t>
            </a:r>
            <a:r>
              <a:rPr lang="fr-FR" sz="2000" dirty="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7992888" cy="3847207"/>
          </a:xfrm>
          <a:prstGeom prst="rect">
            <a:avLst/>
          </a:prstGeom>
        </p:spPr>
        <p:txBody>
          <a:bodyPr wrap="square">
            <a:spAutoFit/>
          </a:bodyPr>
          <a:lstStyle/>
          <a:p>
            <a:r>
              <a:rPr lang="fr-FR" sz="2800" b="1" dirty="0" smtClean="0"/>
              <a:t>Indications</a:t>
            </a:r>
            <a:r>
              <a:rPr lang="fr-FR" dirty="0" smtClean="0"/>
              <a:t> </a:t>
            </a:r>
          </a:p>
          <a:p>
            <a:endParaRPr lang="fr-FR" dirty="0" smtClean="0"/>
          </a:p>
          <a:p>
            <a:r>
              <a:rPr lang="fr-FR" dirty="0" smtClean="0"/>
              <a:t>en </a:t>
            </a:r>
            <a:r>
              <a:rPr lang="fr-FR" dirty="0"/>
              <a:t>cas de difficultés respiratoires : essoufflement, hypo ou hyperventilation, </a:t>
            </a:r>
            <a:r>
              <a:rPr lang="fr-FR" dirty="0" smtClean="0"/>
              <a:t>asthme</a:t>
            </a:r>
          </a:p>
          <a:p>
            <a:endParaRPr lang="fr-FR" dirty="0"/>
          </a:p>
          <a:p>
            <a:r>
              <a:rPr lang="fr-FR" dirty="0"/>
              <a:t>afin de surveiller le bon fonctionnement d’un traitement de maladie </a:t>
            </a:r>
            <a:r>
              <a:rPr lang="fr-FR" dirty="0" smtClean="0"/>
              <a:t>pulmonaire</a:t>
            </a:r>
          </a:p>
          <a:p>
            <a:endParaRPr lang="fr-FR" dirty="0"/>
          </a:p>
          <a:p>
            <a:r>
              <a:rPr lang="fr-FR" dirty="0"/>
              <a:t>en cas altération de l’état de </a:t>
            </a:r>
            <a:r>
              <a:rPr lang="fr-FR" dirty="0" smtClean="0"/>
              <a:t>conscience</a:t>
            </a:r>
          </a:p>
          <a:p>
            <a:endParaRPr lang="fr-FR" dirty="0"/>
          </a:p>
          <a:p>
            <a:r>
              <a:rPr lang="fr-FR" dirty="0"/>
              <a:t>afin de s’assurer qu’une personne hospitalisée reçoit la bonne quantité </a:t>
            </a:r>
            <a:r>
              <a:rPr lang="fr-FR" dirty="0" smtClean="0"/>
              <a:t>d’oxygène</a:t>
            </a:r>
          </a:p>
          <a:p>
            <a:endParaRPr lang="fr-FR" dirty="0"/>
          </a:p>
          <a:p>
            <a:r>
              <a:rPr lang="fr-FR" dirty="0"/>
              <a:t>ou encore pour mesurer le niveau acido-basique chez des patients souffrant d’une insuffisance cardiaque, d’une insuffisance rénale, de troubles du sommeil, d’une infection ou encore après une overdose de drogue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305342"/>
            <a:ext cx="8496944" cy="3508653"/>
          </a:xfrm>
          <a:prstGeom prst="rect">
            <a:avLst/>
          </a:prstGeom>
        </p:spPr>
        <p:txBody>
          <a:bodyPr wrap="square">
            <a:spAutoFit/>
          </a:bodyPr>
          <a:lstStyle/>
          <a:p>
            <a:r>
              <a:rPr lang="fr-FR" sz="2400" b="1" dirty="0"/>
              <a:t>Diffusion (transfert) du CO (TLCO/DLCO</a:t>
            </a:r>
            <a:r>
              <a:rPr lang="fr-FR" sz="2400" b="1" dirty="0" smtClean="0"/>
              <a:t>)</a:t>
            </a:r>
          </a:p>
          <a:p>
            <a:endParaRPr lang="fr-FR" dirty="0"/>
          </a:p>
          <a:p>
            <a:r>
              <a:rPr lang="fr-FR" sz="2000" dirty="0"/>
              <a:t>Sert à dépister une atteinte des échanges gazeux.</a:t>
            </a:r>
            <a:br>
              <a:rPr lang="fr-FR" sz="2000" dirty="0"/>
            </a:br>
            <a:r>
              <a:rPr lang="fr-FR" sz="2000" dirty="0"/>
              <a:t>On étudie le transfert du CO de l'alvéole à l'hémoglobine ; il prend en compte la ventilation, la diffusion (qualité de la membrane </a:t>
            </a:r>
            <a:r>
              <a:rPr lang="fr-FR" sz="2000" dirty="0" err="1"/>
              <a:t>alvéolo</a:t>
            </a:r>
            <a:r>
              <a:rPr lang="fr-FR" sz="2000" dirty="0"/>
              <a:t>-capillaire), la captation par le lit capillaire (circulation) et les globules rouges (hémoglobine</a:t>
            </a:r>
            <a:r>
              <a:rPr lang="fr-FR" sz="2000" dirty="0" smtClean="0"/>
              <a:t>).</a:t>
            </a:r>
          </a:p>
          <a:p>
            <a:r>
              <a:rPr lang="fr-FR" sz="2000" dirty="0"/>
              <a:t/>
            </a:r>
            <a:br>
              <a:rPr lang="fr-FR" sz="2000" dirty="0"/>
            </a:br>
            <a:r>
              <a:rPr lang="fr-FR" sz="2000" dirty="0"/>
              <a:t>Toutes les maladies qui toucheront l'un de ces éléments peuvent modifier la TLCO : </a:t>
            </a:r>
            <a:r>
              <a:rPr lang="fr-FR" sz="2000" dirty="0" err="1"/>
              <a:t>bronchopathies</a:t>
            </a:r>
            <a:r>
              <a:rPr lang="fr-FR" sz="2000" dirty="0"/>
              <a:t> obstructives (ventilation) ; maladies </a:t>
            </a:r>
            <a:r>
              <a:rPr lang="fr-FR" sz="2000" dirty="0" err="1"/>
              <a:t>infiltratives</a:t>
            </a:r>
            <a:r>
              <a:rPr lang="fr-FR" sz="2000" dirty="0"/>
              <a:t> pulmonaires (membrane) ; lit capillaire (embolie) ; maladies modifiant la quantité ou la qualité de l'hémoglobine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268760"/>
            <a:ext cx="7848872" cy="3077766"/>
          </a:xfrm>
          <a:prstGeom prst="rect">
            <a:avLst/>
          </a:prstGeom>
        </p:spPr>
        <p:txBody>
          <a:bodyPr wrap="square">
            <a:spAutoFit/>
          </a:bodyPr>
          <a:lstStyle/>
          <a:p>
            <a:r>
              <a:rPr lang="fr-FR" sz="2400" b="1" dirty="0"/>
              <a:t>EPREUVE D’EFFORT MAXIMALE</a:t>
            </a:r>
            <a:endParaRPr lang="fr-FR" sz="2400" dirty="0"/>
          </a:p>
          <a:p>
            <a:endParaRPr lang="fr-FR" sz="2000" dirty="0"/>
          </a:p>
          <a:p>
            <a:pPr>
              <a:lnSpc>
                <a:spcPct val="150000"/>
              </a:lnSpc>
            </a:pPr>
            <a:r>
              <a:rPr lang="fr-FR" sz="2000" dirty="0"/>
              <a:t>Il s’agit d’un test réalisé sur bicyclette ergométrique visant à évaluer ou dépister un problème pouvant compromettre votre aptitude à l’exercice. Il comporte une période d’échauffement de quelques minutes puis une augmentation progressive de la puissance (charge) pour atteindre vos capacités maximales.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859340"/>
            <a:ext cx="8064896" cy="2862322"/>
          </a:xfrm>
          <a:prstGeom prst="rect">
            <a:avLst/>
          </a:prstGeom>
        </p:spPr>
        <p:txBody>
          <a:bodyPr wrap="square">
            <a:spAutoFit/>
          </a:bodyPr>
          <a:lstStyle/>
          <a:p>
            <a:r>
              <a:rPr lang="fr-FR" sz="2000" b="1" dirty="0"/>
              <a:t>Pendant ce test sont analysés</a:t>
            </a:r>
            <a:r>
              <a:rPr lang="fr-FR" sz="2000" dirty="0"/>
              <a:t> </a:t>
            </a:r>
            <a:r>
              <a:rPr lang="fr-FR" sz="2000" dirty="0" smtClean="0"/>
              <a:t>:</a:t>
            </a:r>
          </a:p>
          <a:p>
            <a:r>
              <a:rPr lang="fr-FR" sz="2000" dirty="0" smtClean="0"/>
              <a:t/>
            </a:r>
            <a:br>
              <a:rPr lang="fr-FR" sz="2000" dirty="0" smtClean="0"/>
            </a:br>
            <a:r>
              <a:rPr lang="fr-FR" sz="2000" dirty="0"/>
              <a:t>• Des paramètres </a:t>
            </a:r>
            <a:r>
              <a:rPr lang="fr-FR" sz="2000" dirty="0" err="1"/>
              <a:t>cardio</a:t>
            </a:r>
            <a:r>
              <a:rPr lang="fr-FR" sz="2000" dirty="0"/>
              <a:t>-circulatoires avec surveillance de la tension artérielle et enregistrement continu de l’électrocardiogramme (électrodes autocollantes posées sur le thorax</a:t>
            </a:r>
            <a:r>
              <a:rPr lang="fr-FR" sz="2000" dirty="0" smtClean="0"/>
              <a:t>).</a:t>
            </a:r>
          </a:p>
          <a:p>
            <a:r>
              <a:rPr lang="fr-FR" sz="2000" dirty="0" smtClean="0"/>
              <a:t/>
            </a:r>
            <a:br>
              <a:rPr lang="fr-FR" sz="2000" dirty="0" smtClean="0"/>
            </a:br>
            <a:r>
              <a:rPr lang="fr-FR" sz="2000" dirty="0"/>
              <a:t>• Des paramètres respiratoires : consommation d’oxygène, production de gaz carbonique et volumes respiratoires qui sont mesurés grâce à un embout buccal, le nez étant obstrué par un pince-nez.</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59340"/>
            <a:ext cx="8064896" cy="3276282"/>
          </a:xfrm>
          <a:prstGeom prst="rect">
            <a:avLst/>
          </a:prstGeom>
        </p:spPr>
        <p:txBody>
          <a:bodyPr wrap="square">
            <a:spAutoFit/>
          </a:bodyPr>
          <a:lstStyle/>
          <a:p>
            <a:pPr>
              <a:lnSpc>
                <a:spcPct val="150000"/>
              </a:lnSpc>
            </a:pPr>
            <a:r>
              <a:rPr lang="fr-FR" b="1" dirty="0" smtClean="0"/>
              <a:t> </a:t>
            </a:r>
            <a:r>
              <a:rPr lang="fr-FR" sz="2000" b="1" dirty="0"/>
              <a:t>l’intérêt de cet examen </a:t>
            </a:r>
            <a:br>
              <a:rPr lang="fr-FR" sz="2000" b="1" dirty="0"/>
            </a:br>
            <a:r>
              <a:rPr lang="fr-FR" sz="2000" dirty="0"/>
              <a:t>C’est un examen destiné à évaluer la tolérance à l’effort des patients, à déceler l’origine de la limitation à l’exercice, à mettre en évidence de potentiels risques cardiovasculaires. Il permet une évaluation globale des réponses à l’effort des systèmes cardiaques, pulmonaires, musculaires et métaboliques. Il fournit ainsi des informations qui ne peuvent être obtenues lors de l’évaluation individuelle des différents systèmes organiques.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téléchargement (1).jpg"/>
          <p:cNvPicPr>
            <a:picLocks noChangeAspect="1"/>
          </p:cNvPicPr>
          <p:nvPr/>
        </p:nvPicPr>
        <p:blipFill>
          <a:blip r:embed="rId2" cstate="print"/>
          <a:stretch>
            <a:fillRect/>
          </a:stretch>
        </p:blipFill>
        <p:spPr>
          <a:xfrm>
            <a:off x="827584" y="836713"/>
            <a:ext cx="7344816" cy="4824536"/>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889844"/>
            <a:ext cx="7560840" cy="4308872"/>
          </a:xfrm>
          <a:prstGeom prst="rect">
            <a:avLst/>
          </a:prstGeom>
        </p:spPr>
        <p:txBody>
          <a:bodyPr wrap="square">
            <a:spAutoFit/>
          </a:bodyPr>
          <a:lstStyle/>
          <a:p>
            <a:r>
              <a:rPr lang="fr-FR" b="1" dirty="0" smtClean="0"/>
              <a:t>TEST DE MARCHE DE 6 MINUTES </a:t>
            </a:r>
          </a:p>
          <a:p>
            <a:endParaRPr lang="fr-FR" b="1" dirty="0" smtClean="0"/>
          </a:p>
          <a:p>
            <a:r>
              <a:rPr lang="fr-FR" dirty="0" smtClean="0"/>
              <a:t> </a:t>
            </a:r>
            <a:r>
              <a:rPr lang="fr-FR" sz="2000" b="1" dirty="0" smtClean="0"/>
              <a:t>Définition </a:t>
            </a:r>
            <a:r>
              <a:rPr lang="fr-FR" dirty="0" smtClean="0"/>
              <a:t>Le test de marche de 6 minutes (TM6) est un test de terrain, validé et couramment utilisé pour évaluer la capacité fonctionnelle à un niveau sous-maximal, et les effets du réentraînement à l’effort des patients cardiaques et pulmonaires. </a:t>
            </a:r>
          </a:p>
          <a:p>
            <a:r>
              <a:rPr lang="fr-FR" dirty="0" smtClean="0"/>
              <a:t> </a:t>
            </a:r>
          </a:p>
          <a:p>
            <a:r>
              <a:rPr lang="fr-FR" sz="2000" b="1" dirty="0" smtClean="0"/>
              <a:t>Indications</a:t>
            </a:r>
            <a:r>
              <a:rPr lang="fr-FR" sz="2000" dirty="0" smtClean="0"/>
              <a:t> </a:t>
            </a:r>
          </a:p>
          <a:p>
            <a:r>
              <a:rPr lang="fr-FR" dirty="0" smtClean="0"/>
              <a:t>• Évaluation initiale du retentissement d'une pathologie respiratoire sur la tolérance à l'effort </a:t>
            </a:r>
          </a:p>
          <a:p>
            <a:r>
              <a:rPr lang="fr-FR" dirty="0" smtClean="0"/>
              <a:t>• Évaluation de l’impact d'un programme de réentraînement à l'effort</a:t>
            </a:r>
          </a:p>
          <a:p>
            <a:r>
              <a:rPr lang="fr-FR" dirty="0" smtClean="0"/>
              <a:t>• Évaluation de l’impact d'un traitement médicamenteux </a:t>
            </a:r>
          </a:p>
          <a:p>
            <a:r>
              <a:rPr lang="fr-FR" dirty="0" smtClean="0"/>
              <a:t>• Identification et quantification d'une </a:t>
            </a:r>
            <a:r>
              <a:rPr lang="fr-FR" dirty="0" err="1" smtClean="0"/>
              <a:t>désaturation</a:t>
            </a:r>
            <a:r>
              <a:rPr lang="fr-FR" dirty="0" smtClean="0"/>
              <a:t> à l'effort </a:t>
            </a:r>
          </a:p>
          <a:p>
            <a:r>
              <a:rPr lang="fr-FR" dirty="0" smtClean="0"/>
              <a:t>• Prescription d'une oxygénothérapie de déambulation </a:t>
            </a:r>
          </a:p>
          <a:p>
            <a:r>
              <a:rPr lang="fr-FR" dirty="0" smtClean="0"/>
              <a:t>• Évaluation de l’impact d'une oxygénothérapie de déambulation. </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196752"/>
            <a:ext cx="7560840" cy="3785652"/>
          </a:xfrm>
          <a:prstGeom prst="rect">
            <a:avLst/>
          </a:prstGeom>
        </p:spPr>
        <p:txBody>
          <a:bodyPr wrap="square">
            <a:spAutoFit/>
          </a:bodyPr>
          <a:lstStyle/>
          <a:p>
            <a:r>
              <a:rPr lang="fr-FR" sz="2400" dirty="0" smtClean="0"/>
              <a:t>Matériel utilisé + entretien </a:t>
            </a:r>
          </a:p>
          <a:p>
            <a:endParaRPr lang="fr-FR" dirty="0" smtClean="0"/>
          </a:p>
          <a:p>
            <a:r>
              <a:rPr lang="fr-FR" dirty="0" smtClean="0"/>
              <a:t>• </a:t>
            </a:r>
            <a:r>
              <a:rPr lang="fr-FR" sz="2000" dirty="0" smtClean="0"/>
              <a:t>Couloir de 30 à 50 mètres étalonné tous les 3 ou 5 mètres</a:t>
            </a:r>
          </a:p>
          <a:p>
            <a:r>
              <a:rPr lang="fr-FR" sz="2000" dirty="0" smtClean="0"/>
              <a:t>• Chronomètre </a:t>
            </a:r>
          </a:p>
          <a:p>
            <a:r>
              <a:rPr lang="fr-FR" sz="2000" dirty="0" smtClean="0"/>
              <a:t>• 2 cônes </a:t>
            </a:r>
          </a:p>
          <a:p>
            <a:r>
              <a:rPr lang="fr-FR" sz="2000" dirty="0" smtClean="0"/>
              <a:t>• Une chaise mobilisable dans le couloir  </a:t>
            </a:r>
          </a:p>
          <a:p>
            <a:r>
              <a:rPr lang="fr-FR" sz="2000" dirty="0" smtClean="0"/>
              <a:t>• Une échelle visuelle analogique d'évaluation de la dyspnée </a:t>
            </a:r>
          </a:p>
          <a:p>
            <a:r>
              <a:rPr lang="fr-FR" sz="2000" dirty="0" smtClean="0"/>
              <a:t>• Une source d’oxygène portable et un système d’administration (lunettes, masque) </a:t>
            </a:r>
          </a:p>
          <a:p>
            <a:r>
              <a:rPr lang="fr-FR" sz="2000" dirty="0" smtClean="0"/>
              <a:t>• </a:t>
            </a:r>
            <a:r>
              <a:rPr lang="fr-FR" sz="2000" dirty="0" err="1" smtClean="0"/>
              <a:t>Oxymètre</a:t>
            </a:r>
            <a:r>
              <a:rPr lang="fr-FR" sz="2000" dirty="0" smtClean="0"/>
              <a:t> de pouls </a:t>
            </a:r>
          </a:p>
          <a:p>
            <a:r>
              <a:rPr lang="fr-FR" sz="2000" dirty="0" smtClean="0"/>
              <a:t>• Tensiomètre  </a:t>
            </a:r>
          </a:p>
          <a:p>
            <a:r>
              <a:rPr lang="fr-FR" dirty="0" smtClean="0"/>
              <a:t>• (défibrillateur) </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téléchargement (2).jpg"/>
          <p:cNvPicPr>
            <a:picLocks noChangeAspect="1"/>
          </p:cNvPicPr>
          <p:nvPr/>
        </p:nvPicPr>
        <p:blipFill>
          <a:blip r:embed="rId2" cstate="print"/>
          <a:stretch>
            <a:fillRect/>
          </a:stretch>
        </p:blipFill>
        <p:spPr>
          <a:xfrm>
            <a:off x="1979712" y="548680"/>
            <a:ext cx="4896544" cy="554461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08720"/>
            <a:ext cx="8424936" cy="3831818"/>
          </a:xfrm>
          <a:prstGeom prst="rect">
            <a:avLst/>
          </a:prstGeom>
        </p:spPr>
        <p:txBody>
          <a:bodyPr wrap="square">
            <a:spAutoFit/>
          </a:bodyPr>
          <a:lstStyle/>
          <a:p>
            <a:pPr>
              <a:lnSpc>
                <a:spcPct val="150000"/>
              </a:lnSpc>
            </a:pPr>
            <a:r>
              <a:rPr lang="fr-FR" dirty="0"/>
              <a:t>Ces tests visent à </a:t>
            </a:r>
            <a:r>
              <a:rPr lang="fr-FR" dirty="0" smtClean="0"/>
              <a:t>déterminer </a:t>
            </a:r>
            <a:r>
              <a:rPr lang="fr-FR" dirty="0"/>
              <a:t>les paramètres de différentes </a:t>
            </a:r>
            <a:endParaRPr lang="fr-FR" dirty="0" smtClean="0"/>
          </a:p>
          <a:p>
            <a:pPr>
              <a:lnSpc>
                <a:spcPct val="150000"/>
              </a:lnSpc>
            </a:pPr>
            <a:r>
              <a:rPr lang="fr-FR" dirty="0" smtClean="0"/>
              <a:t>-capacités </a:t>
            </a:r>
            <a:r>
              <a:rPr lang="fr-FR" dirty="0"/>
              <a:t>pulmonaires, </a:t>
            </a:r>
            <a:endParaRPr lang="fr-FR" dirty="0" smtClean="0"/>
          </a:p>
          <a:p>
            <a:pPr>
              <a:lnSpc>
                <a:spcPct val="150000"/>
              </a:lnSpc>
            </a:pPr>
            <a:r>
              <a:rPr lang="fr-FR" dirty="0" smtClean="0"/>
              <a:t>-les </a:t>
            </a:r>
            <a:r>
              <a:rPr lang="fr-FR" dirty="0"/>
              <a:t>volumes pulmonaires </a:t>
            </a:r>
            <a:endParaRPr lang="fr-FR" dirty="0" smtClean="0"/>
          </a:p>
          <a:p>
            <a:pPr>
              <a:lnSpc>
                <a:spcPct val="150000"/>
              </a:lnSpc>
            </a:pPr>
            <a:r>
              <a:rPr lang="fr-FR" dirty="0" smtClean="0"/>
              <a:t>-et </a:t>
            </a:r>
            <a:r>
              <a:rPr lang="fr-FR" dirty="0"/>
              <a:t>les débits d'air (inspiration, expiration) d'un patient, </a:t>
            </a:r>
            <a:endParaRPr lang="fr-FR" dirty="0" smtClean="0"/>
          </a:p>
          <a:p>
            <a:pPr>
              <a:lnSpc>
                <a:spcPct val="150000"/>
              </a:lnSpc>
            </a:pPr>
            <a:r>
              <a:rPr lang="fr-FR" dirty="0" smtClean="0"/>
              <a:t>dans </a:t>
            </a:r>
            <a:r>
              <a:rPr lang="fr-FR" dirty="0"/>
              <a:t>le but de diagnostiquer certaines pathologies respiratoires (</a:t>
            </a:r>
            <a:r>
              <a:rPr lang="fr-FR" dirty="0" smtClean="0"/>
              <a:t>asthmes ,</a:t>
            </a:r>
            <a:r>
              <a:rPr lang="fr-FR" dirty="0"/>
              <a:t> BPCO, entre autres) ou de suivre leur évolution. La </a:t>
            </a:r>
            <a:r>
              <a:rPr lang="fr-FR" dirty="0" err="1"/>
              <a:t>spirométrie</a:t>
            </a:r>
            <a:r>
              <a:rPr lang="fr-FR" dirty="0"/>
              <a:t> apporte des informations très précises concernant les maladies respiratoires, et spécialement les maladies dites obstructives (broncho-pneumopathie chronique </a:t>
            </a:r>
            <a:r>
              <a:rPr lang="fr-FR" dirty="0" smtClean="0"/>
              <a:t>obstructive , </a:t>
            </a:r>
            <a:r>
              <a:rPr lang="fr-FR" dirty="0"/>
              <a:t>BPCO) et restrictives. Il existe deux principaux types de </a:t>
            </a:r>
            <a:r>
              <a:rPr lang="fr-FR" dirty="0" err="1"/>
              <a:t>spirométrie</a:t>
            </a:r>
            <a:r>
              <a:rPr lang="fr-FR" dirty="0"/>
              <a:t> : simple et forcée.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images (1).jpg"/>
          <p:cNvPicPr>
            <a:picLocks noChangeAspect="1"/>
          </p:cNvPicPr>
          <p:nvPr/>
        </p:nvPicPr>
        <p:blipFill>
          <a:blip r:embed="rId2" cstate="print"/>
          <a:stretch>
            <a:fillRect/>
          </a:stretch>
        </p:blipFill>
        <p:spPr>
          <a:xfrm>
            <a:off x="971600" y="1052736"/>
            <a:ext cx="6840760" cy="482453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7648489" cy="6140142"/>
          </a:xfrm>
          <a:prstGeom prst="rect">
            <a:avLst/>
          </a:prstGeom>
        </p:spPr>
        <p:txBody>
          <a:bodyPr wrap="square">
            <a:spAutoFit/>
          </a:bodyPr>
          <a:lstStyle/>
          <a:p>
            <a:r>
              <a:rPr lang="fr-FR" sz="2400" b="1" dirty="0"/>
              <a:t>Volumes et capacités </a:t>
            </a:r>
            <a:r>
              <a:rPr lang="fr-FR" sz="2400" b="1" dirty="0" smtClean="0"/>
              <a:t>pulmonaires</a:t>
            </a:r>
          </a:p>
          <a:p>
            <a:endParaRPr lang="fr-FR" sz="2400" b="1" dirty="0" smtClean="0"/>
          </a:p>
          <a:p>
            <a:r>
              <a:rPr lang="fr-FR" sz="2400" b="1" dirty="0" smtClean="0"/>
              <a:t>Volumes pulmonaires</a:t>
            </a:r>
          </a:p>
          <a:p>
            <a:endParaRPr lang="fr-FR" sz="2400" dirty="0" smtClean="0"/>
          </a:p>
          <a:p>
            <a:pPr>
              <a:lnSpc>
                <a:spcPct val="150000"/>
              </a:lnSpc>
            </a:pPr>
            <a:r>
              <a:rPr lang="fr-FR" b="1" dirty="0" smtClean="0"/>
              <a:t>Volume courant VC </a:t>
            </a:r>
            <a:r>
              <a:rPr lang="fr-FR" dirty="0" smtClean="0"/>
              <a:t>Volume mobilisé à chaque cycle respiratoire pendant une respiration normale (de repos). Elle est automatique et inconsciente.</a:t>
            </a:r>
            <a:br>
              <a:rPr lang="fr-FR" dirty="0" smtClean="0"/>
            </a:br>
            <a:r>
              <a:rPr lang="fr-FR" dirty="0" smtClean="0"/>
              <a:t>Valeur : 0,5 l d'air (500 ml)</a:t>
            </a:r>
          </a:p>
          <a:p>
            <a:pPr>
              <a:lnSpc>
                <a:spcPct val="150000"/>
              </a:lnSpc>
            </a:pPr>
            <a:endParaRPr lang="fr-FR" dirty="0" smtClean="0"/>
          </a:p>
          <a:p>
            <a:pPr>
              <a:lnSpc>
                <a:spcPct val="150000"/>
              </a:lnSpc>
            </a:pPr>
            <a:r>
              <a:rPr lang="fr-FR" b="1" dirty="0" smtClean="0"/>
              <a:t>Volume de réserve inspiratoire VRI </a:t>
            </a:r>
            <a:r>
              <a:rPr lang="fr-FR" dirty="0" smtClean="0"/>
              <a:t>Volume maximum pouvant être inspiré en plus du VC à l'occasion d'une inspiration profonde.</a:t>
            </a:r>
            <a:br>
              <a:rPr lang="fr-FR" dirty="0" smtClean="0"/>
            </a:br>
            <a:r>
              <a:rPr lang="fr-FR" dirty="0" smtClean="0"/>
              <a:t>Valeurs moyennes : chez l'homme, 3,1 l et chez la femme, 2 l</a:t>
            </a:r>
          </a:p>
          <a:p>
            <a:pPr>
              <a:lnSpc>
                <a:spcPct val="150000"/>
              </a:lnSpc>
            </a:pPr>
            <a:endParaRPr lang="fr-FR" dirty="0" smtClean="0"/>
          </a:p>
          <a:p>
            <a:pPr>
              <a:lnSpc>
                <a:spcPct val="150000"/>
              </a:lnSpc>
            </a:pPr>
            <a:r>
              <a:rPr lang="fr-FR" b="1" dirty="0" smtClean="0"/>
              <a:t>Volume de réserve expiratoire VRE </a:t>
            </a:r>
            <a:r>
              <a:rPr lang="fr-FR" dirty="0" smtClean="0"/>
              <a:t>Volume maximum pouvant être rejeté en plus du volume courant à l'occasion d'une expiration profonde.</a:t>
            </a:r>
            <a:br>
              <a:rPr lang="fr-FR" dirty="0" smtClean="0"/>
            </a:br>
            <a:r>
              <a:rPr lang="fr-FR" dirty="0" smtClean="0"/>
              <a:t>Valeur moyenne : 1,2 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80728"/>
            <a:ext cx="7920880" cy="4619854"/>
          </a:xfrm>
          <a:prstGeom prst="rect">
            <a:avLst/>
          </a:prstGeom>
        </p:spPr>
        <p:txBody>
          <a:bodyPr wrap="square">
            <a:spAutoFit/>
          </a:bodyPr>
          <a:lstStyle/>
          <a:p>
            <a:pPr>
              <a:lnSpc>
                <a:spcPct val="150000"/>
              </a:lnSpc>
            </a:pPr>
            <a:r>
              <a:rPr lang="fr-FR" b="1" dirty="0" smtClean="0"/>
              <a:t>Volume résiduel VR </a:t>
            </a:r>
            <a:r>
              <a:rPr lang="fr-FR" dirty="0" smtClean="0"/>
              <a:t>Volume d'air se trouvant dans les poumons à la fin d'expiration forcée. Autrement dit qu'il est impossible d'expirer. Il est impossible de mesurer ce volume avec des tests de </a:t>
            </a:r>
            <a:r>
              <a:rPr lang="fr-FR" dirty="0" err="1" smtClean="0"/>
              <a:t>spirométrie</a:t>
            </a:r>
            <a:r>
              <a:rPr lang="fr-FR" dirty="0" smtClean="0"/>
              <a:t>. Pour mesurer le VR, des tests plus sophistiqués, comme la méthode dilution à l’hélium ou la </a:t>
            </a:r>
            <a:r>
              <a:rPr lang="fr-FR" dirty="0" err="1" smtClean="0"/>
              <a:t>pléthysmographie</a:t>
            </a:r>
            <a:r>
              <a:rPr lang="fr-FR" dirty="0" smtClean="0"/>
              <a:t> , sont nécessaires</a:t>
            </a:r>
          </a:p>
          <a:p>
            <a:pPr>
              <a:lnSpc>
                <a:spcPct val="150000"/>
              </a:lnSpc>
            </a:pPr>
            <a:endParaRPr lang="fr-FR" dirty="0"/>
          </a:p>
          <a:p>
            <a:pPr>
              <a:lnSpc>
                <a:spcPct val="150000"/>
              </a:lnSpc>
            </a:pPr>
            <a:endParaRPr lang="fr-FR" dirty="0" smtClean="0"/>
          </a:p>
          <a:p>
            <a:pPr>
              <a:lnSpc>
                <a:spcPct val="150000"/>
              </a:lnSpc>
            </a:pPr>
            <a:r>
              <a:rPr lang="fr-FR" b="1" dirty="0" smtClean="0"/>
              <a:t>Volume expiratoire maximal seconde VEMS </a:t>
            </a:r>
            <a:r>
              <a:rPr lang="fr-FR" dirty="0" smtClean="0"/>
              <a:t>Volume d’air expiré en une seconde au cours d’une expiration forcée effectuée après une inspiration maximale. Le sujet gonfle ses poumons au maximum puis expire aussi fort et aussi rapidement qu’il le peut.</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524000" y="2103120"/>
          <a:ext cx="6096000" cy="2651760"/>
        </p:xfrm>
        <a:graphic>
          <a:graphicData uri="http://schemas.openxmlformats.org/drawingml/2006/table">
            <a:tbl>
              <a:tblPr/>
              <a:tblGrid>
                <a:gridCol w="2032000"/>
                <a:gridCol w="2032000"/>
                <a:gridCol w="2032000"/>
              </a:tblGrid>
              <a:tr h="0">
                <a:tc>
                  <a:txBody>
                    <a:bodyPr/>
                    <a:lstStyle/>
                    <a:p>
                      <a:pPr algn="ctr"/>
                      <a:r>
                        <a:rPr lang="fr-FR"/>
                        <a:t>Capacité</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fr-FR"/>
                        <a:t>Abréviation</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fr-FR"/>
                        <a:t>Définition</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r h="0">
                <a:tc>
                  <a:txBody>
                    <a:bodyPr/>
                    <a:lstStyle/>
                    <a:p>
                      <a:r>
                        <a:rPr lang="fr-FR"/>
                        <a:t>Capacité vitale</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fr-FR"/>
                        <a:t>CV</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fr-FR"/>
                        <a:t>VRI + VC + VRE</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0">
                <a:tc>
                  <a:txBody>
                    <a:bodyPr/>
                    <a:lstStyle/>
                    <a:p>
                      <a:r>
                        <a:rPr lang="fr-FR"/>
                        <a:t>Capacité inspiratoire</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r>
                        <a:rPr lang="fr-FR"/>
                        <a:t>CI</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r>
                        <a:rPr lang="fr-FR"/>
                        <a:t>VC + VRI</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r h="0">
                <a:tc>
                  <a:txBody>
                    <a:bodyPr/>
                    <a:lstStyle/>
                    <a:p>
                      <a:r>
                        <a:rPr lang="fr-FR"/>
                        <a:t>Capacité résiduelle fonctionnelle</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fr-FR"/>
                        <a:t>CRF</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fr-FR"/>
                        <a:t>VRE + VR</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0">
                <a:tc>
                  <a:txBody>
                    <a:bodyPr/>
                    <a:lstStyle/>
                    <a:p>
                      <a:r>
                        <a:rPr lang="fr-FR"/>
                        <a:t>Capacité pulmonaire totale</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r>
                        <a:rPr lang="fr-FR"/>
                        <a:t>CPT</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r>
                        <a:rPr lang="fr-FR" dirty="0"/>
                        <a:t>CV+VR</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bl>
          </a:graphicData>
        </a:graphic>
      </p:graphicFrame>
      <p:sp>
        <p:nvSpPr>
          <p:cNvPr id="1026" name="Rectangle 2"/>
          <p:cNvSpPr>
            <a:spLocks noChangeArrowheads="1"/>
          </p:cNvSpPr>
          <p:nvPr/>
        </p:nvSpPr>
        <p:spPr bwMode="auto">
          <a:xfrm>
            <a:off x="395536" y="311121"/>
            <a:ext cx="3191579" cy="1987067"/>
          </a:xfrm>
          <a:prstGeom prst="rect">
            <a:avLst/>
          </a:prstGeom>
          <a:noFill/>
          <a:ln w="9525">
            <a:noFill/>
            <a:miter lim="800000"/>
            <a:headEnd/>
            <a:tailEnd/>
          </a:ln>
          <a:effectLst/>
        </p:spPr>
        <p:txBody>
          <a:bodyPr vert="horz" wrap="square" lIns="0" tIns="4761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00"/>
                </a:solidFill>
                <a:effectLst/>
                <a:latin typeface="Arial" charset="0"/>
                <a:cs typeface="Arial" charset="0"/>
              </a:rPr>
              <a:t>Capacités pulmonaires</a:t>
            </a:r>
            <a:r>
              <a:rPr kumimoji="0" lang="fr-FR" sz="10800" b="0" i="0" u="none" strike="noStrike" cap="none" normalizeH="0" baseline="0" dirty="0" smtClean="0">
                <a:ln>
                  <a:noFill/>
                </a:ln>
                <a:solidFill>
                  <a:srgbClr val="555555"/>
                </a:solidFill>
                <a:effectLst/>
                <a:latin typeface="Arial" charset="0"/>
                <a:cs typeface="Arial" charset="0"/>
              </a:rPr>
              <a:t> </a:t>
            </a:r>
            <a:endParaRPr kumimoji="0" lang="fr-FR" sz="108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244334"/>
            <a:ext cx="4777909" cy="646331"/>
          </a:xfrm>
          <a:prstGeom prst="rect">
            <a:avLst/>
          </a:prstGeom>
        </p:spPr>
        <p:txBody>
          <a:bodyPr wrap="square">
            <a:spAutoFit/>
          </a:bodyPr>
          <a:lstStyle/>
          <a:p>
            <a:r>
              <a:rPr lang="fr-FR" dirty="0" smtClean="0"/>
              <a:t> </a:t>
            </a:r>
          </a:p>
          <a:p>
            <a:endParaRPr lang="fr-FR" dirty="0"/>
          </a:p>
        </p:txBody>
      </p:sp>
      <p:sp>
        <p:nvSpPr>
          <p:cNvPr id="4" name="Rectangle 3"/>
          <p:cNvSpPr/>
          <p:nvPr/>
        </p:nvSpPr>
        <p:spPr>
          <a:xfrm>
            <a:off x="251520" y="332656"/>
            <a:ext cx="8280920" cy="6093976"/>
          </a:xfrm>
          <a:prstGeom prst="rect">
            <a:avLst/>
          </a:prstGeom>
        </p:spPr>
        <p:txBody>
          <a:bodyPr wrap="square">
            <a:spAutoFit/>
          </a:bodyPr>
          <a:lstStyle/>
          <a:p>
            <a:r>
              <a:rPr lang="fr-FR" sz="2400" b="1" dirty="0" err="1" smtClean="0"/>
              <a:t>Resultats</a:t>
            </a:r>
            <a:r>
              <a:rPr lang="fr-FR" b="1" dirty="0" smtClean="0"/>
              <a:t> </a:t>
            </a:r>
          </a:p>
          <a:p>
            <a:endParaRPr lang="fr-FR" b="1" dirty="0" smtClean="0"/>
          </a:p>
          <a:p>
            <a:r>
              <a:rPr lang="fr-FR" sz="2400" b="1" dirty="0" err="1" smtClean="0"/>
              <a:t>Spirométrie</a:t>
            </a:r>
            <a:r>
              <a:rPr lang="fr-FR" sz="2400" b="1" dirty="0" smtClean="0"/>
              <a:t> simple </a:t>
            </a:r>
            <a:r>
              <a:rPr lang="fr-FR" b="1" dirty="0" smtClean="0"/>
              <a:t>  </a:t>
            </a:r>
            <a:r>
              <a:rPr lang="fr-FR" dirty="0" smtClean="0"/>
              <a:t>Avec la </a:t>
            </a:r>
            <a:r>
              <a:rPr lang="fr-FR" dirty="0" err="1" smtClean="0"/>
              <a:t>spirométrie</a:t>
            </a:r>
            <a:r>
              <a:rPr lang="fr-FR" dirty="0" smtClean="0"/>
              <a:t> simple on obtient :</a:t>
            </a:r>
          </a:p>
          <a:p>
            <a:endParaRPr lang="fr-FR" dirty="0"/>
          </a:p>
          <a:p>
            <a:r>
              <a:rPr lang="fr-FR" b="1" dirty="0" smtClean="0"/>
              <a:t>Volume courant (</a:t>
            </a:r>
            <a:r>
              <a:rPr lang="fr-FR" b="1" dirty="0" err="1" smtClean="0"/>
              <a:t>V</a:t>
            </a:r>
            <a:r>
              <a:rPr lang="fr-FR" b="1" baseline="-25000" dirty="0" err="1" smtClean="0"/>
              <a:t>t</a:t>
            </a:r>
            <a:r>
              <a:rPr lang="fr-FR" b="1" dirty="0" smtClean="0"/>
              <a:t> ou VC</a:t>
            </a:r>
            <a:r>
              <a:rPr lang="fr-FR" dirty="0" smtClean="0"/>
              <a:t>) Volume d'air mobilisé à chaque cycle respiratoire, pendant une expiration ou une inspiration normale (non forcée).</a:t>
            </a:r>
          </a:p>
          <a:p>
            <a:endParaRPr lang="fr-FR" dirty="0" smtClean="0"/>
          </a:p>
          <a:p>
            <a:r>
              <a:rPr lang="fr-FR" b="1" dirty="0" smtClean="0"/>
              <a:t>Volume de réserve inspiratoire (VRI</a:t>
            </a:r>
            <a:r>
              <a:rPr lang="fr-FR" dirty="0" smtClean="0"/>
              <a:t>)Volume d'air pouvant être inspiré au-delà du volume courant (</a:t>
            </a:r>
            <a:r>
              <a:rPr lang="fr-FR" dirty="0" err="1" smtClean="0"/>
              <a:t>V</a:t>
            </a:r>
            <a:r>
              <a:rPr lang="fr-FR" baseline="-25000" dirty="0" err="1" smtClean="0"/>
              <a:t>t</a:t>
            </a:r>
            <a:r>
              <a:rPr lang="fr-FR" dirty="0" smtClean="0"/>
              <a:t>) pendant une inspiration profonde (forcée).</a:t>
            </a:r>
          </a:p>
          <a:p>
            <a:endParaRPr lang="fr-FR" dirty="0" smtClean="0"/>
          </a:p>
          <a:p>
            <a:r>
              <a:rPr lang="fr-FR" b="1" dirty="0" smtClean="0"/>
              <a:t>Volume de réserve expiratoire (VRE)</a:t>
            </a:r>
            <a:r>
              <a:rPr lang="fr-FR" dirty="0" smtClean="0"/>
              <a:t> Volume d'air supplémentaire pouvant être expiré lors d'une expiration forcée.</a:t>
            </a:r>
          </a:p>
          <a:p>
            <a:endParaRPr lang="fr-FR" dirty="0" smtClean="0"/>
          </a:p>
          <a:p>
            <a:r>
              <a:rPr lang="fr-FR" b="1" dirty="0" smtClean="0"/>
              <a:t>Capacité vitale (CV</a:t>
            </a:r>
            <a:r>
              <a:rPr lang="fr-FR" dirty="0" smtClean="0"/>
              <a:t>) Somme des trois volumes précédents, </a:t>
            </a:r>
            <a:r>
              <a:rPr lang="fr-FR" dirty="0" err="1" smtClean="0"/>
              <a:t>V</a:t>
            </a:r>
            <a:r>
              <a:rPr lang="fr-FR" baseline="-25000" dirty="0" err="1" smtClean="0"/>
              <a:t>t</a:t>
            </a:r>
            <a:r>
              <a:rPr lang="fr-FR" dirty="0" smtClean="0"/>
              <a:t> + VRI + VRE. Représente le volume d’air maximal que les poumons peuvent mobiliser, lors d’une inspiration forcée à partir du volume résiduel (VR), ou d’une expiration forcée à partir de la capacité pulmonaire totale (CPT).</a:t>
            </a:r>
          </a:p>
          <a:p>
            <a:endParaRPr lang="fr-FR" dirty="0" smtClean="0"/>
          </a:p>
          <a:p>
            <a:r>
              <a:rPr lang="fr-FR" b="1" dirty="0" smtClean="0"/>
              <a:t>Volume résiduel (VR)</a:t>
            </a:r>
            <a:r>
              <a:rPr lang="fr-FR" dirty="0" smtClean="0"/>
              <a:t> Volume d'air se trouvant dans les poumons à la fin de l'expiration forcée. Autrement dit, le volume qu'il est impossible d'expirer. Il est impossible de mesurer ce volume avec des tests de </a:t>
            </a:r>
            <a:r>
              <a:rPr lang="fr-FR" dirty="0" err="1" smtClean="0"/>
              <a:t>spirométrie</a:t>
            </a:r>
            <a:r>
              <a:rPr lang="fr-FR"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65625"/>
            <a:ext cx="9144000" cy="6603716"/>
          </a:xfrm>
          <a:prstGeom prst="rect">
            <a:avLst/>
          </a:prstGeom>
          <a:solidFill>
            <a:srgbClr val="FFFFFF"/>
          </a:solidFill>
          <a:ln w="9525">
            <a:noFill/>
            <a:miter lim="800000"/>
            <a:headEnd/>
            <a:tailEnd/>
          </a:ln>
          <a:effectLst/>
        </p:spPr>
        <p:txBody>
          <a:bodyPr vert="horz" wrap="square" lIns="253920" tIns="31740" rIns="0" bIns="1587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err="1" smtClean="0">
                <a:ln>
                  <a:noFill/>
                </a:ln>
                <a:solidFill>
                  <a:srgbClr val="000000"/>
                </a:solidFill>
                <a:effectLst/>
                <a:latin typeface="Arial" charset="0"/>
                <a:cs typeface="Arial" charset="0"/>
              </a:rPr>
              <a:t>Spirométrie</a:t>
            </a:r>
            <a:r>
              <a:rPr kumimoji="0" lang="fr-FR" sz="2400" b="1" i="0" u="none" strike="noStrike" cap="none" normalizeH="0" baseline="0" dirty="0" smtClean="0">
                <a:ln>
                  <a:noFill/>
                </a:ln>
                <a:solidFill>
                  <a:srgbClr val="000000"/>
                </a:solidFill>
                <a:effectLst/>
                <a:latin typeface="Arial" charset="0"/>
                <a:cs typeface="Arial" charset="0"/>
              </a:rPr>
              <a:t> forcée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252525"/>
                </a:solidFill>
                <a:effectLst/>
                <a:latin typeface="Arial" charset="0"/>
                <a:cs typeface="Arial" charset="0"/>
              </a:rPr>
              <a:t>Avec la </a:t>
            </a:r>
            <a:r>
              <a:rPr kumimoji="0" lang="fr-FR" sz="1400" b="0" i="0" u="none" strike="noStrike" cap="none" normalizeH="0" baseline="0" dirty="0" err="1" smtClean="0">
                <a:ln>
                  <a:noFill/>
                </a:ln>
                <a:solidFill>
                  <a:srgbClr val="252525"/>
                </a:solidFill>
                <a:effectLst/>
                <a:latin typeface="Arial" charset="0"/>
                <a:cs typeface="Arial" charset="0"/>
              </a:rPr>
              <a:t>spirométrie</a:t>
            </a:r>
            <a:r>
              <a:rPr kumimoji="0" lang="fr-FR" sz="1400" b="0" i="0" u="none" strike="noStrike" cap="none" normalizeH="0" baseline="0" dirty="0" smtClean="0">
                <a:ln>
                  <a:noFill/>
                </a:ln>
                <a:solidFill>
                  <a:srgbClr val="252525"/>
                </a:solidFill>
                <a:effectLst/>
                <a:latin typeface="Arial" charset="0"/>
                <a:cs typeface="Arial" charset="0"/>
              </a:rPr>
              <a:t> forcée, on mesure également le débit d’air en fonction du volume pulmonaire, on obtient ainsi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52525"/>
                </a:solidFill>
                <a:effectLst/>
                <a:latin typeface="Arial" charset="0"/>
                <a:cs typeface="Arial" charset="0"/>
              </a:rPr>
              <a:t>Volume expiratoire maximal seconde (VEMS)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252525"/>
                </a:solidFill>
                <a:effectLst/>
                <a:latin typeface="Arial" charset="0"/>
                <a:cs typeface="Arial" charset="0"/>
              </a:rPr>
              <a:t>Quantité d’air expulsée durant la première seconde d'une expiration rapide et forcée, réalisée après une inspiration maximale. Synonyme de « volume expiratoire forcé durant la première seconde »</a:t>
            </a:r>
          </a:p>
          <a:p>
            <a:pPr marL="457200" marR="0" lvl="1" indent="-45720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rgbClr val="252525"/>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52525"/>
                </a:solidFill>
                <a:effectLst/>
                <a:latin typeface="Arial" charset="0"/>
                <a:cs typeface="Arial" charset="0"/>
              </a:rPr>
              <a:t>Capacité vitale forcée (CVF)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252525"/>
                </a:solidFill>
                <a:effectLst/>
                <a:latin typeface="Arial" charset="0"/>
                <a:cs typeface="Arial" charset="0"/>
              </a:rPr>
              <a:t>Volume d'air expulsé avec force jusqu'au volume résiduel (VR) à partir de la capacité pulmonaire totale (CPT). La CVF se mesure de la manière suivante: le patient est assis ou debout, il inspire à fond et souffle le plus rapidement possible tout l’air de ses poumons dans le spiromètre. CVF est synonyme de « volume expiratoire forcé » </a:t>
            </a:r>
          </a:p>
          <a:p>
            <a:pPr marL="457200" marR="0" lvl="1" indent="-45720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rgbClr val="252525"/>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52525"/>
                </a:solidFill>
                <a:effectLst/>
                <a:latin typeface="Arial" charset="0"/>
                <a:cs typeface="Arial" charset="0"/>
              </a:rPr>
              <a:t>VEMS/CVF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252525"/>
                </a:solidFill>
                <a:effectLst/>
                <a:latin typeface="Arial" charset="0"/>
                <a:cs typeface="Arial" charset="0"/>
              </a:rPr>
              <a:t>Il s'agit du rapport en pourcentage du volume expiratoire maximal seconde (VEMS) sur la capacité vitale forcée (CVF).</a:t>
            </a:r>
          </a:p>
          <a:p>
            <a:pPr marL="457200" marR="0" lvl="1" indent="-45720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rgbClr val="252525"/>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52525"/>
                </a:solidFill>
                <a:effectLst/>
                <a:latin typeface="Arial" charset="0"/>
                <a:cs typeface="Arial" charset="0"/>
              </a:rPr>
              <a:t>Indice de </a:t>
            </a:r>
            <a:r>
              <a:rPr kumimoji="0" lang="fr-FR" sz="1400" b="1" i="0" u="none" strike="noStrike" cap="none" normalizeH="0" baseline="0" dirty="0" err="1" smtClean="0">
                <a:ln>
                  <a:noFill/>
                </a:ln>
                <a:solidFill>
                  <a:srgbClr val="252525"/>
                </a:solidFill>
                <a:effectLst/>
                <a:latin typeface="Arial" charset="0"/>
                <a:cs typeface="Arial" charset="0"/>
              </a:rPr>
              <a:t>Tiffeneau</a:t>
            </a:r>
            <a:r>
              <a:rPr kumimoji="0" lang="fr-FR" sz="1400" b="1" i="0" u="none" strike="noStrike" cap="none" normalizeH="0" baseline="0" dirty="0" smtClean="0">
                <a:ln>
                  <a:noFill/>
                </a:ln>
                <a:solidFill>
                  <a:srgbClr val="252525"/>
                </a:solidFill>
                <a:effectLst/>
                <a:latin typeface="Arial" charset="0"/>
                <a:cs typeface="Arial" charset="0"/>
              </a:rPr>
              <a:t> ou VEMS/CVL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252525"/>
                </a:solidFill>
                <a:effectLst/>
                <a:latin typeface="Arial" charset="0"/>
                <a:cs typeface="Arial" charset="0"/>
              </a:rPr>
              <a:t>Il s’agit du rapport, en pourcentage, de la capacité vitale forcée durant la première seconde, à la </a:t>
            </a:r>
            <a:r>
              <a:rPr kumimoji="0" lang="fr-FR" sz="1400" b="0" i="1" u="none" strike="noStrike" cap="none" normalizeH="0" baseline="0" dirty="0" smtClean="0">
                <a:ln>
                  <a:noFill/>
                </a:ln>
                <a:solidFill>
                  <a:srgbClr val="252525"/>
                </a:solidFill>
                <a:effectLst/>
                <a:latin typeface="Arial" charset="0"/>
                <a:cs typeface="Arial" charset="0"/>
              </a:rPr>
              <a:t>capacité vitale lente</a:t>
            </a:r>
            <a:r>
              <a:rPr kumimoji="0" lang="fr-FR" sz="1400" b="0" i="0" u="none" strike="noStrike" cap="none" normalizeH="0" baseline="0" dirty="0" smtClean="0">
                <a:ln>
                  <a:noFill/>
                </a:ln>
                <a:solidFill>
                  <a:srgbClr val="252525"/>
                </a:solidFill>
                <a:effectLst/>
                <a:latin typeface="Arial" charset="0"/>
                <a:cs typeface="Arial" charset="0"/>
              </a:rPr>
              <a:t> (totale). Sa valeur normale est supérieure à 70 %.</a:t>
            </a:r>
          </a:p>
          <a:p>
            <a:pPr marL="457200" marR="0" lvl="1" indent="-45720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rgbClr val="252525"/>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52525"/>
                </a:solidFill>
                <a:effectLst/>
                <a:latin typeface="Arial" charset="0"/>
                <a:cs typeface="Arial" charset="0"/>
              </a:rPr>
              <a:t>Capacité vitale lente (CVL)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252525"/>
                </a:solidFill>
                <a:effectLst/>
                <a:latin typeface="Arial" charset="0"/>
                <a:cs typeface="Arial" charset="0"/>
              </a:rPr>
              <a:t>La CVL est similaire à la CVF, mais réalisée lors d'une expiration lente, et donne souvent des valeurs supérieures à la manœuvre forcée.</a:t>
            </a:r>
          </a:p>
          <a:p>
            <a:pPr marL="457200" marR="0" lvl="1" indent="-45720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rgbClr val="252525"/>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52525"/>
                </a:solidFill>
                <a:effectLst/>
                <a:latin typeface="Arial" charset="0"/>
                <a:cs typeface="Arial" charset="0"/>
              </a:rPr>
              <a:t>DEM 25-75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252525"/>
                </a:solidFill>
                <a:effectLst/>
                <a:latin typeface="Arial" charset="0"/>
                <a:cs typeface="Arial" charset="0"/>
              </a:rPr>
              <a:t>Le débit expiratoire entre les valeurs de 25 % et 75 % de la capacité vitale forcée.</a:t>
            </a:r>
            <a:endParaRPr kumimoji="0" lang="fr-FR" sz="14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676</Words>
  <Application>Microsoft Office PowerPoint</Application>
  <PresentationFormat>Affichage à l'écran (4:3)</PresentationFormat>
  <Paragraphs>174</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Les explorations fonctionnelles respiratoires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liloucha</dc:creator>
  <cp:lastModifiedBy>AmIIne</cp:lastModifiedBy>
  <cp:revision>20</cp:revision>
  <dcterms:created xsi:type="dcterms:W3CDTF">2016-10-26T20:37:10Z</dcterms:created>
  <dcterms:modified xsi:type="dcterms:W3CDTF">2016-10-27T18:27:32Z</dcterms:modified>
</cp:coreProperties>
</file>