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2C2E-9B59-4398-8660-3F3187967704}" type="datetimeFigureOut">
              <a:rPr lang="fr-FR" smtClean="0"/>
              <a:pPr/>
              <a:t>05/02/2017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92AB-0620-4824-B341-51BC3E288E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2C2E-9B59-4398-8660-3F3187967704}" type="datetimeFigureOut">
              <a:rPr lang="fr-FR" smtClean="0"/>
              <a:pPr/>
              <a:t>05/02/2017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92AB-0620-4824-B341-51BC3E288E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2C2E-9B59-4398-8660-3F3187967704}" type="datetimeFigureOut">
              <a:rPr lang="fr-FR" smtClean="0"/>
              <a:pPr/>
              <a:t>05/02/2017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92AB-0620-4824-B341-51BC3E288E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2C2E-9B59-4398-8660-3F3187967704}" type="datetimeFigureOut">
              <a:rPr lang="fr-FR" smtClean="0"/>
              <a:pPr/>
              <a:t>05/02/2017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92AB-0620-4824-B341-51BC3E288E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2C2E-9B59-4398-8660-3F3187967704}" type="datetimeFigureOut">
              <a:rPr lang="fr-FR" smtClean="0"/>
              <a:pPr/>
              <a:t>05/02/2017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92AB-0620-4824-B341-51BC3E288E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2C2E-9B59-4398-8660-3F3187967704}" type="datetimeFigureOut">
              <a:rPr lang="fr-FR" smtClean="0"/>
              <a:pPr/>
              <a:t>05/02/2017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92AB-0620-4824-B341-51BC3E288E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2C2E-9B59-4398-8660-3F3187967704}" type="datetimeFigureOut">
              <a:rPr lang="fr-FR" smtClean="0"/>
              <a:pPr/>
              <a:t>05/02/2017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92AB-0620-4824-B341-51BC3E288E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2C2E-9B59-4398-8660-3F3187967704}" type="datetimeFigureOut">
              <a:rPr lang="fr-FR" smtClean="0"/>
              <a:pPr/>
              <a:t>05/02/2017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92AB-0620-4824-B341-51BC3E288E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2C2E-9B59-4398-8660-3F3187967704}" type="datetimeFigureOut">
              <a:rPr lang="fr-FR" smtClean="0"/>
              <a:pPr/>
              <a:t>05/02/2017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92AB-0620-4824-B341-51BC3E288E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2C2E-9B59-4398-8660-3F3187967704}" type="datetimeFigureOut">
              <a:rPr lang="fr-FR" smtClean="0"/>
              <a:pPr/>
              <a:t>05/02/2017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92AB-0620-4824-B341-51BC3E288E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2C2E-9B59-4398-8660-3F3187967704}" type="datetimeFigureOut">
              <a:rPr lang="fr-FR" smtClean="0"/>
              <a:pPr/>
              <a:t>05/02/2017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92AB-0620-4824-B341-51BC3E288E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A2C2E-9B59-4398-8660-3F3187967704}" type="datetimeFigureOut">
              <a:rPr lang="fr-FR" smtClean="0"/>
              <a:pPr/>
              <a:t>05/02/2017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92AB-0620-4824-B341-51BC3E288EF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Syndrome pyramidal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Presenté</a:t>
            </a:r>
            <a:r>
              <a:rPr lang="fr-FR" dirty="0" smtClean="0"/>
              <a:t> par :</a:t>
            </a:r>
            <a:r>
              <a:rPr lang="fr-FR" dirty="0" err="1" smtClean="0"/>
              <a:t>dr</a:t>
            </a:r>
            <a:r>
              <a:rPr lang="fr-FR" dirty="0" smtClean="0"/>
              <a:t> </a:t>
            </a:r>
            <a:r>
              <a:rPr lang="fr-FR" dirty="0" err="1" smtClean="0"/>
              <a:t>reguig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Le trajet du faisceau </a:t>
            </a:r>
            <a:r>
              <a:rPr lang="fr-FR" dirty="0" err="1" smtClean="0">
                <a:solidFill>
                  <a:srgbClr val="FF0000"/>
                </a:solidFill>
              </a:rPr>
              <a:t>pyarmidal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 faisceaux pyramidal continuent leur trajet;</a:t>
            </a:r>
          </a:p>
          <a:p>
            <a:r>
              <a:rPr lang="fr-FR" dirty="0" smtClean="0"/>
              <a:t>Au niveau du bulbe inferieur 70 a 90% du fx pyramidale se </a:t>
            </a:r>
            <a:r>
              <a:rPr lang="fr-FR" dirty="0" err="1" smtClean="0"/>
              <a:t>décusse</a:t>
            </a:r>
            <a:r>
              <a:rPr lang="fr-FR" dirty="0" smtClean="0"/>
              <a:t> et il s’appel</a:t>
            </a:r>
            <a:r>
              <a:rPr lang="fr-FR" dirty="0" smtClean="0">
                <a:solidFill>
                  <a:srgbClr val="0070C0"/>
                </a:solidFill>
              </a:rPr>
              <a:t> le faisceau pyramidal croisé latéral.</a:t>
            </a:r>
          </a:p>
          <a:p>
            <a:r>
              <a:rPr lang="fr-FR" dirty="0" smtClean="0"/>
              <a:t>Alors le reste de fx( 10%) reste médiane et s’appel </a:t>
            </a:r>
            <a:r>
              <a:rPr lang="fr-FR" dirty="0" smtClean="0">
                <a:solidFill>
                  <a:srgbClr val="0070C0"/>
                </a:solidFill>
              </a:rPr>
              <a:t>le fx pyramidal direct.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Les terminaison de fx pyramidal:</a:t>
            </a:r>
          </a:p>
          <a:p>
            <a:r>
              <a:rPr lang="fr-FR" dirty="0" smtClean="0"/>
              <a:t>Le fx géniculé se termine au niveau du </a:t>
            </a:r>
            <a:r>
              <a:rPr lang="fr-FR" dirty="0" err="1" smtClean="0"/>
              <a:t>nx</a:t>
            </a:r>
            <a:r>
              <a:rPr lang="fr-FR" dirty="0" smtClean="0"/>
              <a:t> moteur des nerfs crâniens.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Le trajet du faisceau </a:t>
            </a:r>
            <a:r>
              <a:rPr lang="fr-FR" dirty="0" err="1" smtClean="0">
                <a:solidFill>
                  <a:srgbClr val="FF0000"/>
                </a:solidFill>
              </a:rPr>
              <a:t>pyarmidal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fx croisé se termine dans la partie latéral de la corne antérieur</a:t>
            </a:r>
          </a:p>
          <a:p>
            <a:r>
              <a:rPr lang="fr-FR" dirty="0" smtClean="0"/>
              <a:t>Le fx direct : descend dans la partie interne du cordon antérieur ,puis se croise pour se termine dans la corne antérieur opposé.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La </a:t>
            </a:r>
            <a:r>
              <a:rPr lang="fr-FR" dirty="0" err="1" smtClean="0">
                <a:solidFill>
                  <a:srgbClr val="FF0000"/>
                </a:solidFill>
              </a:rPr>
              <a:t>semiologie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00"/>
              </a:buClr>
            </a:pPr>
            <a:r>
              <a:rPr lang="fr-FR" altLang="fr-FR" dirty="0" smtClean="0">
                <a:solidFill>
                  <a:srgbClr val="FF0000"/>
                </a:solidFill>
              </a:rPr>
              <a:t>Ces signes sont</a:t>
            </a:r>
            <a:r>
              <a:rPr lang="fr-FR" altLang="fr-FR" dirty="0" smtClean="0"/>
              <a:t>: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ü"/>
            </a:pPr>
            <a:r>
              <a:rPr lang="fr-FR" altLang="fr-FR" sz="3200" dirty="0" smtClean="0"/>
              <a:t> Déficit moteur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ü"/>
            </a:pPr>
            <a:r>
              <a:rPr lang="fr-FR" altLang="fr-FR" sz="3200" dirty="0" smtClean="0"/>
              <a:t> Modification du tonus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ü"/>
            </a:pPr>
            <a:r>
              <a:rPr lang="fr-FR" altLang="fr-FR" sz="3200" dirty="0" smtClean="0"/>
              <a:t> Modification des réflexes tendineux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ü"/>
            </a:pPr>
            <a:r>
              <a:rPr lang="fr-FR" altLang="fr-FR" sz="3200" dirty="0" smtClean="0"/>
              <a:t> Modification des réflexes cutanés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ü"/>
            </a:pPr>
            <a:r>
              <a:rPr lang="fr-FR" altLang="fr-FR" sz="3200" dirty="0" smtClean="0"/>
              <a:t> Syncinésies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</a:t>
            </a:r>
            <a:r>
              <a:rPr lang="fr-FR" dirty="0" err="1" smtClean="0"/>
              <a:t>semiologie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i="1" u="sng" dirty="0" smtClean="0">
                <a:solidFill>
                  <a:srgbClr val="FF0000"/>
                </a:solidFill>
              </a:rPr>
              <a:t>A)le déficit moteur</a:t>
            </a:r>
            <a:r>
              <a:rPr lang="fr-FR" dirty="0" smtClean="0"/>
              <a:t>: allant de la simple faiblesse musculaire jusqu’à la paralysie complète.</a:t>
            </a:r>
          </a:p>
          <a:p>
            <a:r>
              <a:rPr lang="fr-FR" u="sng" dirty="0" smtClean="0">
                <a:solidFill>
                  <a:srgbClr val="0070C0"/>
                </a:solidFill>
              </a:rPr>
              <a:t>Au niveau du membre supérieur </a:t>
            </a:r>
            <a:r>
              <a:rPr lang="fr-FR" dirty="0" smtClean="0"/>
              <a:t>:prédomine au niveau du allongeur .</a:t>
            </a:r>
          </a:p>
          <a:p>
            <a:r>
              <a:rPr lang="fr-FR" u="sng" dirty="0" smtClean="0">
                <a:solidFill>
                  <a:srgbClr val="0070C0"/>
                </a:solidFill>
              </a:rPr>
              <a:t>Au niveau du membre inferieur</a:t>
            </a:r>
            <a:r>
              <a:rPr lang="fr-FR" dirty="0" smtClean="0"/>
              <a:t>: prédomine au niveau du </a:t>
            </a:r>
            <a:r>
              <a:rPr lang="fr-FR" dirty="0" err="1" smtClean="0"/>
              <a:t>raccourceur</a:t>
            </a:r>
            <a:r>
              <a:rPr lang="fr-FR" dirty="0" smtClean="0"/>
              <a:t>.</a:t>
            </a:r>
          </a:p>
          <a:p>
            <a:r>
              <a:rPr lang="fr-FR" u="sng" dirty="0" smtClean="0">
                <a:solidFill>
                  <a:srgbClr val="0070C0"/>
                </a:solidFill>
              </a:rPr>
              <a:t>Au niveau de la face</a:t>
            </a:r>
            <a:r>
              <a:rPr lang="fr-FR" dirty="0" smtClean="0"/>
              <a:t>: la paralysie intéresse l’étage inferieur 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 smtClean="0">
                <a:solidFill>
                  <a:srgbClr val="FF0000"/>
                </a:solidFill>
              </a:rPr>
              <a:t>A)le déficit moteur 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u="sng" dirty="0" err="1" smtClean="0">
                <a:solidFill>
                  <a:srgbClr val="FF0000"/>
                </a:solidFill>
              </a:rPr>
              <a:t>Methode</a:t>
            </a:r>
            <a:r>
              <a:rPr lang="fr-FR" u="sng" dirty="0" smtClean="0">
                <a:solidFill>
                  <a:srgbClr val="FF0000"/>
                </a:solidFill>
              </a:rPr>
              <a:t> d’examen:</a:t>
            </a:r>
          </a:p>
          <a:p>
            <a:r>
              <a:rPr lang="fr-FR" u="sng" dirty="0" smtClean="0">
                <a:solidFill>
                  <a:srgbClr val="0070C0"/>
                </a:solidFill>
              </a:rPr>
              <a:t>   Au niveau du membre </a:t>
            </a:r>
            <a:r>
              <a:rPr lang="fr-FR" u="sng" dirty="0" err="1" smtClean="0">
                <a:solidFill>
                  <a:srgbClr val="0070C0"/>
                </a:solidFill>
              </a:rPr>
              <a:t>superieur</a:t>
            </a:r>
            <a:r>
              <a:rPr lang="fr-FR" u="sng" dirty="0" smtClean="0"/>
              <a:t>:</a:t>
            </a:r>
          </a:p>
          <a:p>
            <a:r>
              <a:rPr lang="fr-FR" u="sng" dirty="0" smtClean="0"/>
              <a:t> </a:t>
            </a:r>
            <a:r>
              <a:rPr lang="fr-FR" dirty="0" smtClean="0"/>
              <a:t> a l’aide de </a:t>
            </a:r>
            <a:r>
              <a:rPr lang="fr-FR" u="sng" dirty="0" smtClean="0"/>
              <a:t>l’</a:t>
            </a:r>
            <a:r>
              <a:rPr lang="fr-FR" u="sng" dirty="0" err="1" smtClean="0"/>
              <a:t>epreuv</a:t>
            </a:r>
            <a:r>
              <a:rPr lang="fr-FR" u="sng" dirty="0" smtClean="0"/>
              <a:t> de barré</a:t>
            </a:r>
            <a:r>
              <a:rPr lang="fr-FR" dirty="0" smtClean="0"/>
              <a:t>: les MS tendue en avant  en supination.</a:t>
            </a:r>
          </a:p>
          <a:p>
            <a:r>
              <a:rPr lang="fr-FR" u="sng" dirty="0" smtClean="0"/>
              <a:t>En cas de faiblesse</a:t>
            </a:r>
            <a:r>
              <a:rPr lang="fr-FR" dirty="0" smtClean="0"/>
              <a:t>: une chute progressive d’un membre parfois une simple tendance a la pronation.</a:t>
            </a:r>
          </a:p>
          <a:p>
            <a:r>
              <a:rPr lang="fr-FR" u="sng" dirty="0" smtClean="0"/>
              <a:t>La main creuse de </a:t>
            </a:r>
            <a:r>
              <a:rPr lang="fr-FR" u="sng" dirty="0" err="1" smtClean="0"/>
              <a:t>garcin</a:t>
            </a:r>
            <a:r>
              <a:rPr lang="fr-FR" dirty="0" err="1" smtClean="0"/>
              <a:t>:avant</a:t>
            </a:r>
            <a:r>
              <a:rPr lang="fr-FR" dirty="0" smtClean="0"/>
              <a:t> bras </a:t>
            </a:r>
            <a:r>
              <a:rPr lang="fr-FR" dirty="0" err="1" smtClean="0"/>
              <a:t>flechis</a:t>
            </a:r>
            <a:r>
              <a:rPr lang="fr-FR" dirty="0" smtClean="0"/>
              <a:t> verticalement ;on demande au patient d’</a:t>
            </a:r>
            <a:r>
              <a:rPr lang="fr-FR" dirty="0" err="1" smtClean="0"/>
              <a:t>ecarter</a:t>
            </a:r>
            <a:r>
              <a:rPr lang="fr-FR" dirty="0" smtClean="0"/>
              <a:t> fortement les </a:t>
            </a:r>
            <a:r>
              <a:rPr lang="fr-FR" dirty="0" err="1" smtClean="0"/>
              <a:t>doight</a:t>
            </a:r>
            <a:r>
              <a:rPr lang="fr-FR" dirty="0" smtClean="0"/>
              <a:t> ;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 smtClean="0">
                <a:solidFill>
                  <a:srgbClr val="FF0000"/>
                </a:solidFill>
              </a:rPr>
              <a:t>A)le déficit moteur 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Et donc a l’</a:t>
            </a:r>
            <a:r>
              <a:rPr lang="fr-FR" dirty="0" smtClean="0"/>
              <a:t>é</a:t>
            </a:r>
            <a:r>
              <a:rPr lang="fr-FR" dirty="0" smtClean="0"/>
              <a:t>tat pathologique :le premier métacarpien se porte en adduction et en légère flexion et la paume prend un aspect excavé avec fléchissement des doigts ;C A D on observe que la main se creuse progressivement.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 smtClean="0">
                <a:solidFill>
                  <a:srgbClr val="FF0000"/>
                </a:solidFill>
              </a:rPr>
              <a:t>A)le déficit </a:t>
            </a:r>
            <a:r>
              <a:rPr lang="fr-FR" b="1" i="1" u="sng" dirty="0" smtClean="0">
                <a:solidFill>
                  <a:srgbClr val="FF0000"/>
                </a:solidFill>
              </a:rPr>
              <a:t>moteur: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u="sng" dirty="0" smtClean="0">
                <a:solidFill>
                  <a:srgbClr val="0070C0"/>
                </a:solidFill>
              </a:rPr>
              <a:t>B) au niveau du membre inferieur:</a:t>
            </a:r>
          </a:p>
          <a:p>
            <a:r>
              <a:rPr lang="fr-FR" u="sng" dirty="0" smtClean="0"/>
              <a:t>L’</a:t>
            </a:r>
            <a:r>
              <a:rPr lang="fr-FR" u="sng" dirty="0" smtClean="0"/>
              <a:t>é</a:t>
            </a:r>
            <a:r>
              <a:rPr lang="fr-FR" u="sng" dirty="0" smtClean="0"/>
              <a:t>preuve de </a:t>
            </a:r>
            <a:r>
              <a:rPr lang="fr-FR" u="sng" dirty="0" err="1" smtClean="0"/>
              <a:t>mingazini</a:t>
            </a:r>
            <a:r>
              <a:rPr lang="fr-FR" dirty="0" smtClean="0"/>
              <a:t>: patient couché sur le dos, les cuises fléchies, les jambes maintenues a l’horizontale.</a:t>
            </a:r>
          </a:p>
          <a:p>
            <a:r>
              <a:rPr lang="fr-FR" dirty="0" smtClean="0"/>
              <a:t>En cas de faiblesse: on remarque une chute unilatéral</a:t>
            </a:r>
            <a:r>
              <a:rPr lang="fr-FR" dirty="0" smtClean="0"/>
              <a:t>.</a:t>
            </a:r>
          </a:p>
          <a:p>
            <a:r>
              <a:rPr lang="fr-FR" altLang="fr-FR" dirty="0" smtClean="0"/>
              <a:t> </a:t>
            </a:r>
            <a:r>
              <a:rPr lang="fr-FR" altLang="fr-FR" u="sng" dirty="0" smtClean="0"/>
              <a:t>signe de Barré</a:t>
            </a:r>
            <a:r>
              <a:rPr lang="fr-FR" altLang="fr-FR" dirty="0" smtClean="0"/>
              <a:t>:(patient en DV, jambes fléchies à 90°: chute progressive de la jambe signe le déficit)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B</a:t>
            </a:r>
            <a:r>
              <a:rPr lang="fr-FR" dirty="0" smtClean="0">
                <a:solidFill>
                  <a:srgbClr val="FF0000"/>
                </a:solidFill>
              </a:rPr>
              <a:t>)modification du tonus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Définition du tonus: c’est l’</a:t>
            </a:r>
            <a:r>
              <a:rPr lang="fr-FR" dirty="0" smtClean="0"/>
              <a:t>é</a:t>
            </a:r>
            <a:r>
              <a:rPr lang="fr-FR" dirty="0" smtClean="0"/>
              <a:t>tat permanent de tension qui s’exerce sur les muscles.</a:t>
            </a:r>
          </a:p>
          <a:p>
            <a:r>
              <a:rPr lang="fr-FR" dirty="0" smtClean="0"/>
              <a:t>Méthode d’examen:</a:t>
            </a:r>
          </a:p>
          <a:p>
            <a:r>
              <a:rPr lang="fr-FR" dirty="0" smtClean="0"/>
              <a:t>Au niveau du membre supérieur: au demande au sujet de ne rien faire ;et on pratique des mouvements de flexion-extension passive ou </a:t>
            </a:r>
            <a:r>
              <a:rPr lang="fr-FR" dirty="0" err="1" smtClean="0"/>
              <a:t>prono</a:t>
            </a:r>
            <a:r>
              <a:rPr lang="fr-FR" dirty="0" smtClean="0"/>
              <a:t>-</a:t>
            </a:r>
            <a:r>
              <a:rPr lang="fr-FR" dirty="0" err="1" smtClean="0"/>
              <a:t>suppination</a:t>
            </a:r>
            <a:r>
              <a:rPr lang="fr-FR" dirty="0" smtClean="0"/>
              <a:t> passive.</a:t>
            </a:r>
          </a:p>
          <a:p>
            <a:r>
              <a:rPr lang="fr-FR" dirty="0" smtClean="0"/>
              <a:t>Au niveau du membre inferieur :on étudier le </a:t>
            </a:r>
            <a:r>
              <a:rPr lang="fr-FR" dirty="0" err="1" smtClean="0"/>
              <a:t>balllant,on</a:t>
            </a:r>
            <a:r>
              <a:rPr lang="fr-FR" dirty="0" smtClean="0"/>
              <a:t> pratique une rotation passive alterné  de la hanche.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B)modification du </a:t>
            </a:r>
            <a:r>
              <a:rPr lang="fr-FR" dirty="0" smtClean="0">
                <a:solidFill>
                  <a:srgbClr val="FF0000"/>
                </a:solidFill>
              </a:rPr>
              <a:t>tonus: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cas d’atteinte pyramidal: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Au stade de la paralysie flasque: </a:t>
            </a:r>
            <a:r>
              <a:rPr lang="fr-FR" dirty="0" smtClean="0"/>
              <a:t>si la lésion est aigue et récente ;a ce stade on a </a:t>
            </a:r>
            <a:r>
              <a:rPr lang="fr-FR" dirty="0" smtClean="0">
                <a:solidFill>
                  <a:srgbClr val="FF0000"/>
                </a:solidFill>
              </a:rPr>
              <a:t>une hypotonie.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Au stade de la paralysie spastique: </a:t>
            </a:r>
            <a:r>
              <a:rPr lang="fr-FR" dirty="0" smtClean="0"/>
              <a:t>on a une </a:t>
            </a:r>
            <a:r>
              <a:rPr lang="fr-FR" dirty="0" smtClean="0">
                <a:solidFill>
                  <a:srgbClr val="FF0000"/>
                </a:solidFill>
              </a:rPr>
              <a:t>hypertonie spastique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B)modification du tonus: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Hypertonie Prédomine  </a:t>
            </a:r>
            <a:r>
              <a:rPr lang="fr-FR" dirty="0" smtClean="0"/>
              <a:t>sur les fléchisseurs au membre supérieur et sur les extenseurs au membre</a:t>
            </a:r>
          </a:p>
          <a:p>
            <a:r>
              <a:rPr lang="fr-FR" dirty="0" smtClean="0"/>
              <a:t>inférieur. S’accentue à la station debout et à l’effort.</a:t>
            </a:r>
          </a:p>
          <a:p>
            <a:r>
              <a:rPr lang="fr-FR" dirty="0" smtClean="0"/>
              <a:t> Postures:</a:t>
            </a:r>
          </a:p>
          <a:p>
            <a:r>
              <a:rPr lang="fr-FR" dirty="0" smtClean="0"/>
              <a:t> MS en adduction, </a:t>
            </a:r>
            <a:r>
              <a:rPr lang="fr-FR" dirty="0" smtClean="0"/>
              <a:t>bras en rotation </a:t>
            </a:r>
            <a:r>
              <a:rPr lang="fr-FR" dirty="0" err="1" smtClean="0"/>
              <a:t>interne,coude</a:t>
            </a:r>
            <a:r>
              <a:rPr lang="fr-FR" dirty="0" smtClean="0"/>
              <a:t> </a:t>
            </a:r>
            <a:r>
              <a:rPr lang="fr-FR" dirty="0" smtClean="0"/>
              <a:t>et poignet </a:t>
            </a:r>
            <a:r>
              <a:rPr lang="fr-FR" dirty="0" smtClean="0"/>
              <a:t>en légère flexion.</a:t>
            </a:r>
            <a:endParaRPr lang="fr-FR" dirty="0" smtClean="0"/>
          </a:p>
          <a:p>
            <a:r>
              <a:rPr lang="fr-FR" dirty="0" smtClean="0"/>
              <a:t> MI: jambe </a:t>
            </a:r>
            <a:r>
              <a:rPr lang="fr-FR" dirty="0" smtClean="0"/>
              <a:t>en extension </a:t>
            </a:r>
            <a:r>
              <a:rPr lang="fr-FR" dirty="0" smtClean="0"/>
              <a:t>et </a:t>
            </a:r>
            <a:r>
              <a:rPr lang="fr-FR" dirty="0" smtClean="0"/>
              <a:t>pied en varus</a:t>
            </a:r>
            <a:r>
              <a:rPr lang="fr-FR" dirty="0" smtClean="0"/>
              <a:t>, hanche </a:t>
            </a:r>
            <a:r>
              <a:rPr lang="fr-FR" dirty="0" smtClean="0"/>
              <a:t>en adduction</a:t>
            </a:r>
            <a:r>
              <a:rPr lang="fr-FR" dirty="0" smtClean="0"/>
              <a:t>.</a:t>
            </a:r>
          </a:p>
          <a:p>
            <a:r>
              <a:rPr lang="fr-FR" dirty="0" smtClean="0"/>
              <a:t>Avec une  </a:t>
            </a:r>
            <a:r>
              <a:rPr lang="fr-FR" dirty="0" smtClean="0"/>
              <a:t>Démarche </a:t>
            </a:r>
            <a:r>
              <a:rPr lang="fr-FR" dirty="0" err="1" smtClean="0"/>
              <a:t>fauchante</a:t>
            </a:r>
            <a:r>
              <a:rPr lang="fr-FR" dirty="0" smtClean="0"/>
              <a:t> 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Définition: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C’est l’ensemble des symptômes apparus après une interruption totale ou partielle de la voie pyramidal qui est le support de la motricité volontaire.</a:t>
            </a:r>
          </a:p>
          <a:p>
            <a:r>
              <a:rPr lang="fr-FR" dirty="0" smtClean="0"/>
              <a:t>Pour exécuter un mouvements volontaire bous avons besoin de deux neurones ;un neurone centrale qui contrôle le neurone périphérique et un neurone périphérique qui est le support de la motricité.</a:t>
            </a: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c)Modification des reflexes tendineux: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Au stade de la paralysie flasque </a:t>
            </a:r>
            <a:r>
              <a:rPr lang="fr-FR" dirty="0" smtClean="0"/>
              <a:t>: les ROT sont abolis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Au stade de la spasticité</a:t>
            </a:r>
            <a:r>
              <a:rPr lang="fr-FR" dirty="0" smtClean="0"/>
              <a:t>: les reflexes devient:</a:t>
            </a:r>
          </a:p>
          <a:p>
            <a:r>
              <a:rPr lang="fr-FR" dirty="0" smtClean="0"/>
              <a:t>Vifs</a:t>
            </a:r>
          </a:p>
          <a:p>
            <a:r>
              <a:rPr lang="fr-FR" dirty="0" err="1" smtClean="0"/>
              <a:t>Polycinétique</a:t>
            </a:r>
            <a:endParaRPr lang="fr-FR" dirty="0" smtClean="0"/>
          </a:p>
          <a:p>
            <a:r>
              <a:rPr lang="fr-FR" dirty="0" smtClean="0"/>
              <a:t>Diffusés</a:t>
            </a:r>
          </a:p>
          <a:p>
            <a:r>
              <a:rPr lang="fr-FR" dirty="0" err="1" smtClean="0"/>
              <a:t>clonis</a:t>
            </a: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c)Modification des reflexes cutanés: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1. Réflexe cutané plantaire (S1-S2) : le signe de </a:t>
            </a:r>
            <a:r>
              <a:rPr lang="fr-FR" dirty="0" smtClean="0">
                <a:solidFill>
                  <a:srgbClr val="0070C0"/>
                </a:solidFill>
              </a:rPr>
              <a:t>Babinski:</a:t>
            </a:r>
          </a:p>
          <a:p>
            <a:r>
              <a:rPr lang="fr-FR" dirty="0" smtClean="0"/>
              <a:t> Seul signe réellement </a:t>
            </a:r>
            <a:r>
              <a:rPr lang="fr-FR" b="1" dirty="0" smtClean="0"/>
              <a:t>spécifique d’atteinte pyramidale.</a:t>
            </a:r>
          </a:p>
          <a:p>
            <a:r>
              <a:rPr lang="fr-FR" dirty="0" smtClean="0"/>
              <a:t> </a:t>
            </a:r>
            <a:r>
              <a:rPr lang="fr-FR" b="1" dirty="0" smtClean="0"/>
              <a:t>Extension lente, “majestueuse” du gros orteil</a:t>
            </a:r>
          </a:p>
          <a:p>
            <a:r>
              <a:rPr lang="fr-FR" dirty="0" smtClean="0"/>
              <a:t> Parfois abduction des autres orteils (Dupré)</a:t>
            </a:r>
          </a:p>
          <a:p>
            <a:r>
              <a:rPr lang="fr-FR" dirty="0" smtClean="0"/>
              <a:t> Lors de la recherche du réflexe cutané plantaire  qui normalement entraîne une </a:t>
            </a:r>
            <a:r>
              <a:rPr lang="fr-FR" b="1" dirty="0" smtClean="0"/>
              <a:t>flexion des orteils</a:t>
            </a:r>
          </a:p>
          <a:p>
            <a:r>
              <a:rPr lang="fr-FR" dirty="0" smtClean="0"/>
              <a:t> Technique rigoureuse </a:t>
            </a:r>
            <a:r>
              <a:rPr lang="fr-FR" dirty="0" smtClean="0"/>
              <a:t>:</a:t>
            </a:r>
            <a:endParaRPr lang="fr-FR" dirty="0" smtClean="0"/>
          </a:p>
          <a:p>
            <a:r>
              <a:rPr lang="fr-FR" dirty="0" smtClean="0"/>
              <a:t>Stimulation du  </a:t>
            </a:r>
            <a:r>
              <a:rPr lang="fr-FR" dirty="0" smtClean="0"/>
              <a:t>bord </a:t>
            </a:r>
            <a:r>
              <a:rPr lang="fr-FR" dirty="0" smtClean="0"/>
              <a:t>externe de la plante  </a:t>
            </a:r>
            <a:r>
              <a:rPr lang="fr-FR" dirty="0" smtClean="0"/>
              <a:t>du pied </a:t>
            </a:r>
            <a:r>
              <a:rPr lang="fr-FR" dirty="0" smtClean="0"/>
              <a:t>allant du talon  </a:t>
            </a:r>
            <a:r>
              <a:rPr lang="fr-FR" dirty="0" smtClean="0"/>
              <a:t>vers la base du </a:t>
            </a:r>
            <a:r>
              <a:rPr lang="fr-FR" dirty="0" smtClean="0"/>
              <a:t>gros du gros orteil</a:t>
            </a:r>
            <a:endParaRPr lang="fr-FR" dirty="0" smtClean="0">
              <a:solidFill>
                <a:srgbClr val="0070C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c)Modification des reflexes cutanés: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2)signe d’HOFFMAN:</a:t>
            </a:r>
          </a:p>
          <a:p>
            <a:r>
              <a:rPr lang="fr-FR" dirty="0" smtClean="0"/>
              <a:t>relâchement brusque d'une flexion forcée de </a:t>
            </a:r>
            <a:r>
              <a:rPr lang="fr-FR" dirty="0" smtClean="0"/>
              <a:t>l'index entraine la flexion des autres doigts.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3)RCA :</a:t>
            </a:r>
            <a:r>
              <a:rPr lang="fr-FR" dirty="0" smtClean="0"/>
              <a:t>l’effleurement au dessus, au niveau </a:t>
            </a:r>
            <a:r>
              <a:rPr lang="fr-FR" dirty="0" smtClean="0"/>
              <a:t>e</a:t>
            </a:r>
            <a:r>
              <a:rPr lang="fr-FR" dirty="0" smtClean="0"/>
              <a:t>t au dessous de l’ombilic de façon bilatéral entraine une attraction de l’ombilic par brève contraction de la paroi abdominal; a l’</a:t>
            </a:r>
            <a:r>
              <a:rPr lang="fr-FR" dirty="0" smtClean="0"/>
              <a:t>é</a:t>
            </a:r>
            <a:r>
              <a:rPr lang="fr-FR" dirty="0" smtClean="0"/>
              <a:t>tat pathologique aboli.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c)Modification des reflexes cutanés: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4)reflexe </a:t>
            </a:r>
            <a:r>
              <a:rPr lang="fr-FR" dirty="0" err="1" smtClean="0">
                <a:solidFill>
                  <a:srgbClr val="0070C0"/>
                </a:solidFill>
              </a:rPr>
              <a:t>crémasterien</a:t>
            </a:r>
            <a:r>
              <a:rPr lang="fr-FR" dirty="0" smtClean="0">
                <a:solidFill>
                  <a:srgbClr val="0070C0"/>
                </a:solidFill>
              </a:rPr>
              <a:t>: </a:t>
            </a:r>
            <a:r>
              <a:rPr lang="fr-FR" dirty="0" smtClean="0"/>
              <a:t>on le recherche par la stimulation du tiers supérieur et </a:t>
            </a:r>
            <a:r>
              <a:rPr lang="fr-FR" dirty="0" err="1" smtClean="0"/>
              <a:t>antero</a:t>
            </a:r>
            <a:r>
              <a:rPr lang="fr-FR" dirty="0" smtClean="0"/>
              <a:t>-</a:t>
            </a:r>
            <a:r>
              <a:rPr lang="fr-FR" dirty="0" err="1" smtClean="0"/>
              <a:t>medial</a:t>
            </a:r>
            <a:r>
              <a:rPr lang="fr-FR" dirty="0" smtClean="0"/>
              <a:t> de la cuisse, remontant ver la région inguinal</a:t>
            </a:r>
          </a:p>
          <a:p>
            <a:r>
              <a:rPr lang="fr-FR" dirty="0" smtClean="0"/>
              <a:t>A l’état normal il ya une élévation du testicule du cote de la stimulation par la contraction du muscle </a:t>
            </a:r>
            <a:r>
              <a:rPr lang="fr-FR" dirty="0" err="1" smtClean="0"/>
              <a:t>cremaster</a:t>
            </a:r>
            <a:r>
              <a:rPr lang="fr-FR" dirty="0" smtClean="0"/>
              <a:t>. alors que a l’état pathologique ce reflexe est aboli.</a:t>
            </a:r>
            <a:endParaRPr lang="fr-F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d)Les </a:t>
            </a:r>
            <a:r>
              <a:rPr lang="fr-FR" dirty="0" err="1" smtClean="0">
                <a:solidFill>
                  <a:srgbClr val="FF0000"/>
                </a:solidFill>
              </a:rPr>
              <a:t>syncinesies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Syncinésies globales</a:t>
            </a:r>
            <a:r>
              <a:rPr lang="fr-FR" dirty="0" smtClean="0"/>
              <a:t>: exagération de </a:t>
            </a:r>
            <a:r>
              <a:rPr lang="fr-FR" b="1" dirty="0" smtClean="0"/>
              <a:t>l’hypertonie de tout un membre ou de tout un hémicorps à l’occasion d’un mouvement</a:t>
            </a:r>
          </a:p>
          <a:p>
            <a:pPr>
              <a:buNone/>
            </a:pPr>
            <a:r>
              <a:rPr lang="fr-FR" b="1" dirty="0" smtClean="0"/>
              <a:t>volontaire.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Syncinésies de coordination: </a:t>
            </a:r>
            <a:r>
              <a:rPr lang="fr-FR" dirty="0" smtClean="0"/>
              <a:t>mouvements se produisant dans un </a:t>
            </a:r>
            <a:r>
              <a:rPr lang="fr-FR" b="1" dirty="0" smtClean="0"/>
              <a:t>territoire paralysé à l’occasion de mouvements </a:t>
            </a:r>
            <a:r>
              <a:rPr lang="fr-FR" b="1" dirty="0" smtClean="0"/>
              <a:t>volontaires </a:t>
            </a:r>
            <a:r>
              <a:rPr lang="fr-FR" dirty="0" smtClean="0"/>
              <a:t>exécutés </a:t>
            </a:r>
            <a:r>
              <a:rPr lang="fr-FR" dirty="0" smtClean="0"/>
              <a:t>dans un autre territoire.</a:t>
            </a:r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Rappel anatomique</a:t>
            </a:r>
            <a:br>
              <a:rPr lang="fr-FR" dirty="0" smtClean="0"/>
            </a:br>
            <a:r>
              <a:rPr lang="fr-FR" dirty="0" smtClean="0"/>
              <a:t>(la voie pyramidal)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i="1" u="sng" dirty="0" smtClean="0">
                <a:solidFill>
                  <a:srgbClr val="FF0000"/>
                </a:solidFill>
              </a:rPr>
              <a:t>Origine central de la voie pyramidal:</a:t>
            </a:r>
          </a:p>
          <a:p>
            <a:pPr>
              <a:buNone/>
            </a:pPr>
            <a:r>
              <a:rPr lang="fr-FR" dirty="0" smtClean="0"/>
              <a:t>Le faisceau pyramidal prend naissance dans les cellules pyramidales de </a:t>
            </a:r>
            <a:r>
              <a:rPr lang="fr-FR" dirty="0" err="1" smtClean="0"/>
              <a:t>Betz</a:t>
            </a:r>
            <a:r>
              <a:rPr lang="fr-FR" dirty="0" smtClean="0"/>
              <a:t> située dans la circonvolution frontale ascendante(aire 4 de </a:t>
            </a:r>
            <a:r>
              <a:rPr lang="fr-FR" dirty="0" err="1" smtClean="0"/>
              <a:t>brodmann</a:t>
            </a:r>
            <a:r>
              <a:rPr lang="fr-FR" dirty="0" smtClean="0"/>
              <a:t>) ou (gyrus précentral) en avant de sillon de </a:t>
            </a:r>
            <a:r>
              <a:rPr lang="fr-FR" dirty="0" err="1" smtClean="0"/>
              <a:t>Rolondo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Accessoirement: les différents fibres proviennent de l’aire 6 pré-motrice</a:t>
            </a:r>
            <a:endParaRPr lang="fr-F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fr-FR" u="sng" dirty="0" smtClean="0">
                <a:solidFill>
                  <a:srgbClr val="FF0000"/>
                </a:solidFill>
              </a:rPr>
              <a:t>Représentation </a:t>
            </a:r>
            <a:r>
              <a:rPr lang="fr-FR" altLang="fr-FR" u="sng" dirty="0" err="1" smtClean="0">
                <a:solidFill>
                  <a:srgbClr val="FF0000"/>
                </a:solidFill>
              </a:rPr>
              <a:t>somatotopique</a:t>
            </a:r>
            <a:r>
              <a:rPr lang="fr-FR" altLang="fr-FR" u="sng" dirty="0" smtClean="0">
                <a:solidFill>
                  <a:srgbClr val="FF0000"/>
                </a:solidFill>
              </a:rPr>
              <a:t> du cortex moteur primaire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altLang="fr-FR" dirty="0" smtClean="0"/>
              <a:t>Il existe une organisation </a:t>
            </a:r>
            <a:r>
              <a:rPr lang="fr-FR" altLang="fr-FR" dirty="0" err="1" smtClean="0"/>
              <a:t>somatotopique</a:t>
            </a:r>
            <a:r>
              <a:rPr lang="fr-FR" altLang="fr-FR" dirty="0" smtClean="0"/>
              <a:t> du cortex moteur.</a:t>
            </a:r>
          </a:p>
          <a:p>
            <a:r>
              <a:rPr lang="fr-FR" altLang="fr-FR" dirty="0" smtClean="0"/>
              <a:t>Chaque partie du corps est représentée dans le cortex cérébral  par une zone bien précise.</a:t>
            </a:r>
          </a:p>
          <a:p>
            <a:r>
              <a:rPr lang="fr-FR" altLang="fr-FR" dirty="0" smtClean="0"/>
              <a:t>Et la stimulation électrique d’un point quelconque de l’aire motrice primaire entraine la contraction d’un group musculaire spécifique</a:t>
            </a:r>
          </a:p>
          <a:p>
            <a:r>
              <a:rPr lang="fr-FR" dirty="0" smtClean="0"/>
              <a:t>Et dessine un </a:t>
            </a:r>
            <a:r>
              <a:rPr lang="fr-FR" dirty="0" err="1" smtClean="0"/>
              <a:t>homunculus</a:t>
            </a:r>
            <a:r>
              <a:rPr lang="fr-FR" dirty="0" smtClean="0"/>
              <a:t> qui s’appel l’</a:t>
            </a:r>
            <a:r>
              <a:rPr lang="fr-FR" dirty="0" err="1" smtClean="0"/>
              <a:t>homunculus</a:t>
            </a:r>
            <a:r>
              <a:rPr lang="fr-FR" dirty="0" smtClean="0"/>
              <a:t> de </a:t>
            </a:r>
            <a:r>
              <a:rPr lang="fr-FR" dirty="0" err="1" smtClean="0"/>
              <a:t>penfield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L’</a:t>
            </a:r>
            <a:r>
              <a:rPr lang="fr-FR" dirty="0" err="1" smtClean="0">
                <a:solidFill>
                  <a:srgbClr val="FF0000"/>
                </a:solidFill>
              </a:rPr>
              <a:t>homunculus</a:t>
            </a:r>
            <a:r>
              <a:rPr lang="fr-FR" dirty="0" smtClean="0">
                <a:solidFill>
                  <a:srgbClr val="FF0000"/>
                </a:solidFill>
              </a:rPr>
              <a:t> de </a:t>
            </a:r>
            <a:r>
              <a:rPr lang="fr-FR" dirty="0" err="1" smtClean="0">
                <a:solidFill>
                  <a:srgbClr val="FF0000"/>
                </a:solidFill>
              </a:rPr>
              <a:t>penfield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 descr="C:\Users\elisabeth\Desktop\121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11760" y="1484784"/>
            <a:ext cx="4339965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L’</a:t>
            </a:r>
            <a:r>
              <a:rPr lang="fr-FR" dirty="0" err="1" smtClean="0">
                <a:solidFill>
                  <a:srgbClr val="FF0000"/>
                </a:solidFill>
              </a:rPr>
              <a:t>homunculus</a:t>
            </a:r>
            <a:r>
              <a:rPr lang="fr-FR" dirty="0" smtClean="0">
                <a:solidFill>
                  <a:srgbClr val="FF0000"/>
                </a:solidFill>
              </a:rPr>
              <a:t> de </a:t>
            </a:r>
            <a:r>
              <a:rPr lang="fr-FR" dirty="0" err="1" smtClean="0">
                <a:solidFill>
                  <a:srgbClr val="FF0000"/>
                </a:solidFill>
              </a:rPr>
              <a:t>penfield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i="1" u="sng" dirty="0" smtClean="0">
                <a:solidFill>
                  <a:srgbClr val="FF0000"/>
                </a:solidFill>
              </a:rPr>
              <a:t>Le pied </a:t>
            </a:r>
            <a:r>
              <a:rPr lang="fr-FR" dirty="0" smtClean="0"/>
              <a:t>:situé dans le lobule para-central</a:t>
            </a:r>
          </a:p>
          <a:p>
            <a:r>
              <a:rPr lang="fr-FR" b="1" i="1" u="sng" dirty="0" smtClean="0">
                <a:solidFill>
                  <a:srgbClr val="FF0000"/>
                </a:solidFill>
              </a:rPr>
              <a:t>Le membre </a:t>
            </a:r>
            <a:r>
              <a:rPr lang="fr-FR" b="1" i="1" u="sng" dirty="0" err="1" smtClean="0">
                <a:solidFill>
                  <a:srgbClr val="FF0000"/>
                </a:solidFill>
              </a:rPr>
              <a:t>superieur</a:t>
            </a:r>
            <a:r>
              <a:rPr lang="fr-FR" dirty="0" smtClean="0"/>
              <a:t>: occupe la partie moyenne de la frontal ascendante .</a:t>
            </a:r>
          </a:p>
          <a:p>
            <a:r>
              <a:rPr lang="fr-FR" b="1" i="1" u="sng" dirty="0" smtClean="0">
                <a:solidFill>
                  <a:srgbClr val="FF0000"/>
                </a:solidFill>
              </a:rPr>
              <a:t>Le cou et la face</a:t>
            </a:r>
            <a:r>
              <a:rPr lang="fr-FR" dirty="0" smtClean="0"/>
              <a:t>: au niveau du 1/3  inferieur et a l’opercule </a:t>
            </a:r>
            <a:r>
              <a:rPr lang="fr-FR" dirty="0" err="1" smtClean="0"/>
              <a:t>rolondique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Le trajet du faisceau </a:t>
            </a:r>
            <a:r>
              <a:rPr lang="fr-FR" dirty="0" err="1" smtClean="0">
                <a:solidFill>
                  <a:srgbClr val="FF0000"/>
                </a:solidFill>
              </a:rPr>
              <a:t>pyarmidal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altLang="fr-FR" dirty="0" smtClean="0"/>
              <a:t>Le faisceau pyramidal descend de la frontale ascendante ;au niveau du </a:t>
            </a:r>
            <a:r>
              <a:rPr lang="fr-FR" altLang="fr-FR" dirty="0" smtClean="0">
                <a:solidFill>
                  <a:srgbClr val="FF0000"/>
                </a:solidFill>
              </a:rPr>
              <a:t>centre ovale </a:t>
            </a:r>
            <a:r>
              <a:rPr lang="fr-FR" altLang="fr-FR" dirty="0" smtClean="0"/>
              <a:t>les fibres commence a </a:t>
            </a:r>
            <a:r>
              <a:rPr lang="fr-FR" altLang="fr-FR" dirty="0"/>
              <a:t>s</a:t>
            </a:r>
            <a:r>
              <a:rPr lang="fr-FR" altLang="fr-FR" dirty="0" smtClean="0"/>
              <a:t>e rassembler progressivement sous forme d’un éventail et gardent la même systématisation.</a:t>
            </a:r>
          </a:p>
          <a:p>
            <a:r>
              <a:rPr lang="fr-FR" altLang="fr-FR" dirty="0" smtClean="0"/>
              <a:t>Au niveau de </a:t>
            </a:r>
            <a:r>
              <a:rPr lang="fr-FR" altLang="fr-FR" dirty="0" smtClean="0">
                <a:solidFill>
                  <a:srgbClr val="FF0000"/>
                </a:solidFill>
              </a:rPr>
              <a:t>la capsule interne</a:t>
            </a:r>
            <a:r>
              <a:rPr lang="fr-FR" altLang="fr-FR" dirty="0" smtClean="0"/>
              <a:t> tous les fibres du faisceau pyramidal sont rassemblées au niveau du </a:t>
            </a:r>
            <a:r>
              <a:rPr lang="fr-FR" altLang="fr-FR" dirty="0" smtClean="0">
                <a:solidFill>
                  <a:srgbClr val="FF0000"/>
                </a:solidFill>
              </a:rPr>
              <a:t>genou de la capsule interne </a:t>
            </a:r>
            <a:r>
              <a:rPr lang="fr-FR" altLang="fr-FR" dirty="0" smtClean="0"/>
              <a:t>.</a:t>
            </a:r>
          </a:p>
          <a:p>
            <a:r>
              <a:rPr lang="fr-FR" altLang="fr-FR" dirty="0" smtClean="0"/>
              <a:t>D’où certaines fibre porte le nom </a:t>
            </a:r>
            <a:r>
              <a:rPr lang="fr-FR" altLang="fr-FR" dirty="0" smtClean="0">
                <a:solidFill>
                  <a:srgbClr val="FF0000"/>
                </a:solidFill>
              </a:rPr>
              <a:t>de faisceau géniculé ou </a:t>
            </a:r>
            <a:r>
              <a:rPr lang="fr-FR" altLang="fr-FR" dirty="0" err="1" smtClean="0">
                <a:solidFill>
                  <a:srgbClr val="FF0000"/>
                </a:solidFill>
              </a:rPr>
              <a:t>cortico</a:t>
            </a:r>
            <a:r>
              <a:rPr lang="fr-FR" altLang="fr-FR" dirty="0" smtClean="0">
                <a:solidFill>
                  <a:srgbClr val="FF0000"/>
                </a:solidFill>
              </a:rPr>
              <a:t>-</a:t>
            </a:r>
            <a:r>
              <a:rPr lang="fr-FR" altLang="fr-FR" dirty="0" err="1" smtClean="0">
                <a:solidFill>
                  <a:srgbClr val="FF0000"/>
                </a:solidFill>
              </a:rPr>
              <a:t>nucleaire</a:t>
            </a:r>
            <a:r>
              <a:rPr lang="fr-FR" altLang="fr-FR" dirty="0" smtClean="0">
                <a:solidFill>
                  <a:srgbClr val="FF0000"/>
                </a:solidFill>
              </a:rPr>
              <a:t> </a:t>
            </a:r>
            <a:r>
              <a:rPr lang="fr-FR" altLang="fr-FR" dirty="0" smtClean="0"/>
              <a:t>qui va se dirigent vers les noyaux du nerfs crâniens.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Le trajet du faisceau </a:t>
            </a:r>
            <a:r>
              <a:rPr lang="fr-FR" dirty="0" err="1" smtClean="0">
                <a:solidFill>
                  <a:srgbClr val="FF0000"/>
                </a:solidFill>
              </a:rPr>
              <a:t>pyarmidal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Au niveau du pied du pédoncule cérébral: </a:t>
            </a:r>
            <a:r>
              <a:rPr lang="fr-FR" dirty="0" err="1" smtClean="0"/>
              <a:t>qlq</a:t>
            </a:r>
            <a:r>
              <a:rPr lang="fr-FR" dirty="0" smtClean="0"/>
              <a:t> fibres de fx géniculé croisent et destiné vers les noyau du nerf III ,IV.</a:t>
            </a:r>
          </a:p>
          <a:p>
            <a:r>
              <a:rPr lang="fr-FR" dirty="0" smtClean="0"/>
              <a:t>Au niveau du pied de la protubérance: </a:t>
            </a:r>
            <a:r>
              <a:rPr lang="fr-FR" dirty="0" err="1" smtClean="0"/>
              <a:t>qlq</a:t>
            </a:r>
            <a:r>
              <a:rPr lang="fr-FR" dirty="0" smtClean="0"/>
              <a:t> fibres de fx géniculé croisent et destiné vers les </a:t>
            </a:r>
            <a:r>
              <a:rPr lang="fr-FR" dirty="0" err="1" smtClean="0"/>
              <a:t>nx</a:t>
            </a:r>
            <a:r>
              <a:rPr lang="fr-FR" dirty="0" smtClean="0"/>
              <a:t> du V,VI,VII.</a:t>
            </a:r>
          </a:p>
          <a:p>
            <a:r>
              <a:rPr lang="fr-FR" dirty="0" smtClean="0"/>
              <a:t>Au niveau du bulbe </a:t>
            </a:r>
            <a:r>
              <a:rPr lang="fr-FR" dirty="0" err="1" smtClean="0"/>
              <a:t>supérieur:le</a:t>
            </a:r>
            <a:r>
              <a:rPr lang="fr-FR" dirty="0" smtClean="0"/>
              <a:t> reste du fx géniculé croisent et se dirigent vers les </a:t>
            </a:r>
            <a:r>
              <a:rPr lang="fr-FR" dirty="0" err="1" smtClean="0"/>
              <a:t>nx</a:t>
            </a:r>
            <a:r>
              <a:rPr lang="fr-FR" dirty="0" smtClean="0"/>
              <a:t> du IX,X,XI,XII.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La voie pyramidale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Picture 4" descr="1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600200"/>
            <a:ext cx="4464496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11560" y="3501008"/>
            <a:ext cx="2345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b="1" dirty="0" smtClean="0">
                <a:latin typeface="Times New Roman" pitchFamily="18" charset="0"/>
              </a:rPr>
              <a:t>Pédoncules cérébraux</a:t>
            </a:r>
            <a:endParaRPr lang="fr-FR" sz="2400" dirty="0">
              <a:latin typeface="Times New Roman" pitchFamily="18" charset="0"/>
            </a:endParaRPr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1403648" y="3933056"/>
            <a:ext cx="1295400" cy="0"/>
          </a:xfrm>
          <a:prstGeom prst="line">
            <a:avLst/>
          </a:prstGeom>
          <a:noFill/>
          <a:ln w="76200" cmpd="tri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27584" y="4149080"/>
            <a:ext cx="1527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</a:rPr>
              <a:t>Protubérance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899592" y="4797152"/>
            <a:ext cx="1422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fr-FR" b="1" dirty="0" smtClean="0">
                <a:latin typeface="Times New Roman" pitchFamily="18" charset="0"/>
              </a:rPr>
              <a:t>Bulbe (haut)</a:t>
            </a:r>
            <a:endParaRPr lang="fr-FR" b="1" dirty="0"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1600" y="5445224"/>
            <a:ext cx="1306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fr-FR" b="1" dirty="0" smtClean="0">
                <a:latin typeface="Times New Roman" pitchFamily="18" charset="0"/>
              </a:rPr>
              <a:t>Bulbe (bas)</a:t>
            </a:r>
            <a:endParaRPr lang="fr-FR" b="1" dirty="0">
              <a:latin typeface="Times New Roman" pitchFamily="18" charset="0"/>
            </a:endParaRPr>
          </a:p>
        </p:txBody>
      </p:sp>
      <p:sp>
        <p:nvSpPr>
          <p:cNvPr id="10" name="AutoShape 16"/>
          <p:cNvSpPr>
            <a:spLocks/>
          </p:cNvSpPr>
          <p:nvPr/>
        </p:nvSpPr>
        <p:spPr bwMode="auto">
          <a:xfrm>
            <a:off x="6444208" y="3284984"/>
            <a:ext cx="685800" cy="2880320"/>
          </a:xfrm>
          <a:prstGeom prst="rightBrace">
            <a:avLst>
              <a:gd name="adj1" fmla="val 4629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AutoShape 21"/>
          <p:cNvSpPr>
            <a:spLocks/>
          </p:cNvSpPr>
          <p:nvPr/>
        </p:nvSpPr>
        <p:spPr bwMode="auto">
          <a:xfrm>
            <a:off x="6516216" y="6172200"/>
            <a:ext cx="533400" cy="685800"/>
          </a:xfrm>
          <a:prstGeom prst="rightBrace">
            <a:avLst>
              <a:gd name="adj1" fmla="val 1071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971600" y="6237312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i="1" dirty="0" smtClean="0">
                <a:latin typeface="Times New Roman" pitchFamily="18" charset="0"/>
              </a:rPr>
              <a:t>décussation</a:t>
            </a:r>
            <a:endParaRPr lang="fr-FR" sz="2800" dirty="0">
              <a:latin typeface="Times New Roman" pitchFamily="18" charset="0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 flipV="1">
            <a:off x="2555776" y="5877272"/>
            <a:ext cx="1723256" cy="576064"/>
          </a:xfrm>
          <a:prstGeom prst="line">
            <a:avLst/>
          </a:prstGeom>
          <a:noFill/>
          <a:ln w="57150" cmpd="thickThin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164288" y="4581128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dirty="0" smtClean="0">
                <a:latin typeface="Times New Roman" pitchFamily="18" charset="0"/>
              </a:rPr>
              <a:t>TC</a:t>
            </a:r>
            <a:endParaRPr lang="fr-FR" dirty="0"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92280" y="6309320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dirty="0" smtClean="0">
                <a:latin typeface="Times New Roman" pitchFamily="18" charset="0"/>
              </a:rPr>
              <a:t>ME</a:t>
            </a:r>
            <a:endParaRPr lang="fr-FR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1215</Words>
  <Application>Microsoft Office PowerPoint</Application>
  <PresentationFormat>Affichage à l'écran (4:3)</PresentationFormat>
  <Paragraphs>111</Paragraphs>
  <Slides>32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Thème Office</vt:lpstr>
      <vt:lpstr>Syndrome pyramidal</vt:lpstr>
      <vt:lpstr>Définition:</vt:lpstr>
      <vt:lpstr>Rappel anatomique (la voie pyramidal)</vt:lpstr>
      <vt:lpstr>Représentation somatotopique du cortex moteur primaire</vt:lpstr>
      <vt:lpstr>L’homunculus de penfield</vt:lpstr>
      <vt:lpstr>L’homunculus de penfield</vt:lpstr>
      <vt:lpstr>Le trajet du faisceau pyarmidal:</vt:lpstr>
      <vt:lpstr>Le trajet du faisceau pyarmidal</vt:lpstr>
      <vt:lpstr>La voie pyramidale</vt:lpstr>
      <vt:lpstr>Le trajet du faisceau pyarmidal</vt:lpstr>
      <vt:lpstr>Le trajet du faisceau pyarmidal:</vt:lpstr>
      <vt:lpstr>La semiologie:</vt:lpstr>
      <vt:lpstr>La semiologie:</vt:lpstr>
      <vt:lpstr>A)le déficit moteur :</vt:lpstr>
      <vt:lpstr>A)le déficit moteur :</vt:lpstr>
      <vt:lpstr>A)le déficit moteur:</vt:lpstr>
      <vt:lpstr>B)modification du tonus</vt:lpstr>
      <vt:lpstr>B)modification du tonus:</vt:lpstr>
      <vt:lpstr>B)modification du tonus:</vt:lpstr>
      <vt:lpstr>c)Modification des reflexes tendineux:</vt:lpstr>
      <vt:lpstr>c)Modification des reflexes cutanés:</vt:lpstr>
      <vt:lpstr>c)Modification des reflexes cutanés:</vt:lpstr>
      <vt:lpstr>c)Modification des reflexes cutanés:</vt:lpstr>
      <vt:lpstr>d)Les syncinesies: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Syndrome pyramidal</dc:title>
  <dc:creator>home</dc:creator>
  <cp:lastModifiedBy>home</cp:lastModifiedBy>
  <cp:revision>33</cp:revision>
  <dcterms:created xsi:type="dcterms:W3CDTF">2017-02-04T13:53:34Z</dcterms:created>
  <dcterms:modified xsi:type="dcterms:W3CDTF">2017-02-05T21:21:41Z</dcterms:modified>
</cp:coreProperties>
</file>