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5" r:id="rId1"/>
  </p:sldMasterIdLst>
  <p:notesMasterIdLst>
    <p:notesMasterId r:id="rId67"/>
  </p:notesMasterIdLst>
  <p:sldIdLst>
    <p:sldId id="257" r:id="rId2"/>
    <p:sldId id="381" r:id="rId3"/>
    <p:sldId id="382" r:id="rId4"/>
    <p:sldId id="259" r:id="rId5"/>
    <p:sldId id="277" r:id="rId6"/>
    <p:sldId id="366" r:id="rId7"/>
    <p:sldId id="357" r:id="rId8"/>
    <p:sldId id="358" r:id="rId9"/>
    <p:sldId id="373" r:id="rId10"/>
    <p:sldId id="299" r:id="rId11"/>
    <p:sldId id="300" r:id="rId12"/>
    <p:sldId id="303" r:id="rId13"/>
    <p:sldId id="306" r:id="rId14"/>
    <p:sldId id="294" r:id="rId15"/>
    <p:sldId id="298" r:id="rId16"/>
    <p:sldId id="372" r:id="rId17"/>
    <p:sldId id="263" r:id="rId18"/>
    <p:sldId id="324" r:id="rId19"/>
    <p:sldId id="296" r:id="rId20"/>
    <p:sldId id="375" r:id="rId21"/>
    <p:sldId id="376" r:id="rId22"/>
    <p:sldId id="328" r:id="rId23"/>
    <p:sldId id="329" r:id="rId24"/>
    <p:sldId id="331" r:id="rId25"/>
    <p:sldId id="364" r:id="rId26"/>
    <p:sldId id="368" r:id="rId27"/>
    <p:sldId id="367" r:id="rId28"/>
    <p:sldId id="365" r:id="rId29"/>
    <p:sldId id="363" r:id="rId30"/>
    <p:sldId id="332" r:id="rId31"/>
    <p:sldId id="333" r:id="rId32"/>
    <p:sldId id="336" r:id="rId33"/>
    <p:sldId id="377" r:id="rId34"/>
    <p:sldId id="337" r:id="rId35"/>
    <p:sldId id="338" r:id="rId36"/>
    <p:sldId id="339" r:id="rId37"/>
    <p:sldId id="340" r:id="rId38"/>
    <p:sldId id="341" r:id="rId39"/>
    <p:sldId id="317" r:id="rId40"/>
    <p:sldId id="378" r:id="rId41"/>
    <p:sldId id="318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21" r:id="rId52"/>
    <p:sldId id="322" r:id="rId53"/>
    <p:sldId id="323" r:id="rId54"/>
    <p:sldId id="353" r:id="rId55"/>
    <p:sldId id="352" r:id="rId56"/>
    <p:sldId id="379" r:id="rId57"/>
    <p:sldId id="380" r:id="rId58"/>
    <p:sldId id="369" r:id="rId59"/>
    <p:sldId id="370" r:id="rId60"/>
    <p:sldId id="290" r:id="rId61"/>
    <p:sldId id="281" r:id="rId62"/>
    <p:sldId id="282" r:id="rId63"/>
    <p:sldId id="267" r:id="rId64"/>
    <p:sldId id="268" r:id="rId65"/>
    <p:sldId id="316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7" autoAdjust="0"/>
  </p:normalViewPr>
  <p:slideViewPr>
    <p:cSldViewPr>
      <p:cViewPr varScale="1">
        <p:scale>
          <a:sx n="73" d="100"/>
          <a:sy n="73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6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BC614-ECDF-419E-9A72-FD62A0DB71B4}" type="datetimeFigureOut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F7F2D-62BE-45F0-B882-5F1609FDABA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F7F2D-62BE-45F0-B882-5F1609FDABAE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3118E-CB2B-48CF-B155-C733CAE9CAB5}" type="slidenum">
              <a:rPr lang="fr-FR"/>
              <a:pPr/>
              <a:t>47</a:t>
            </a:fld>
            <a:endParaRPr lang="fr-FR" dirty="0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F355E-317E-4DBB-8E65-64BC49EEE08E}" type="slidenum">
              <a:rPr lang="fr-FR" smtClean="0"/>
              <a:pPr>
                <a:defRPr/>
              </a:pPr>
              <a:t>51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F20113-CF53-4F8C-837C-93F3357E38D4}" type="slidenum">
              <a:rPr lang="fr-FR" smtClean="0"/>
              <a:pPr>
                <a:defRPr/>
              </a:pPr>
              <a:t>52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BFFDF-D73E-46A0-BFD1-F4C8D3956580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F7F2D-62BE-45F0-B882-5F1609FDABAE}" type="slidenum">
              <a:rPr lang="fr-FR" smtClean="0"/>
              <a:pPr/>
              <a:t>60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32"/>
            <a:ext cx="5029200" cy="4113834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6E062-F37F-473A-B6AB-CD94FC37A026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8842-94D7-40AD-A12A-578C42AC1C1F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BB5D4-E190-4C6B-BE9C-D12D985AB2A6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43000" y="18288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43000" y="39624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276600" y="6597650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88350" y="6381750"/>
            <a:ext cx="622300" cy="360363"/>
          </a:xfrm>
        </p:spPr>
        <p:txBody>
          <a:bodyPr/>
          <a:lstStyle>
            <a:lvl1pPr>
              <a:defRPr/>
            </a:lvl1pPr>
          </a:lstStyle>
          <a:p>
            <a:fld id="{108DE38B-B8E1-4BBB-B528-FAA47EE9D8B4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3000" y="18288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05400" y="18288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276600" y="6597650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388350" y="6381750"/>
            <a:ext cx="622300" cy="360363"/>
          </a:xfrm>
        </p:spPr>
        <p:txBody>
          <a:bodyPr/>
          <a:lstStyle>
            <a:lvl1pPr>
              <a:defRPr/>
            </a:lvl1pPr>
          </a:lstStyle>
          <a:p>
            <a:fld id="{6CCCF275-941C-49D4-A4C7-85BF6B36C29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43000" y="1828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5400" y="1828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1143000" y="39624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5400" y="39624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>
          <a:xfrm>
            <a:off x="3276600" y="6597650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8388350" y="6381750"/>
            <a:ext cx="622300" cy="360363"/>
          </a:xfrm>
        </p:spPr>
        <p:txBody>
          <a:bodyPr/>
          <a:lstStyle>
            <a:lvl1pPr>
              <a:defRPr/>
            </a:lvl1pPr>
          </a:lstStyle>
          <a:p>
            <a:fld id="{0CD04A84-E6B7-48EF-8B72-7EAAA947A513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544FF7-BC84-4945-BC8C-BA52E48810DD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5949AB-E8E2-46A4-BBB7-F4D50A17C24F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620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43000" y="1828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5400" y="1828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1143000" y="39624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276600" y="6597650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>
          <a:xfrm>
            <a:off x="8388350" y="6381750"/>
            <a:ext cx="622300" cy="360363"/>
          </a:xfrm>
        </p:spPr>
        <p:txBody>
          <a:bodyPr/>
          <a:lstStyle>
            <a:lvl1pPr>
              <a:defRPr/>
            </a:lvl1pPr>
          </a:lstStyle>
          <a:p>
            <a:fld id="{97159782-AAD0-414E-BF31-FCFE1C1AEB9D}" type="slidenum">
              <a:rPr lang="fr-FR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1F5C-1BE3-474D-BAB2-C3C0832F4106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4E96-F065-4AE7-AC5B-6E5FB3E68759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BC823-360F-432D-BE6C-E1299391562F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14459-E6A5-4EA0-A407-4FDE49D46B89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46BB-6CEA-4E32-98D9-9CEEC643F82D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15D25-E5DC-4593-B211-7406B5E0251F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FE0A-5160-45CA-99C5-DE4227E50453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FFFB-6B49-402A-B860-00BB25682733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dirty="0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AD8189-031A-4822-8216-32F8DFC3F915}" type="datetime1">
              <a:rPr lang="fr-FR" smtClean="0"/>
              <a:pPr/>
              <a:t>13/02/2017</a:t>
            </a:fld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A51DBD-37A6-4403-A23A-457CD4830125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  <p:sldLayoutId id="2147484578" r:id="rId12"/>
    <p:sldLayoutId id="2147484579" r:id="rId13"/>
    <p:sldLayoutId id="2147484580" r:id="rId14"/>
    <p:sldLayoutId id="2147484581" r:id="rId15"/>
    <p:sldLayoutId id="2147484582" r:id="rId16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</a:t>
            </a:r>
            <a: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Prévention  des infections nosocomiales</a:t>
            </a:r>
            <a:b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et  hygiène hospitalière</a:t>
            </a:r>
            <a:b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fr-F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fr-FR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                                     </a:t>
            </a:r>
            <a:r>
              <a:rPr lang="fr-FR" sz="2000" b="1" dirty="0" smtClean="0">
                <a:solidFill>
                  <a:schemeClr val="tx1"/>
                </a:solidFill>
              </a:rPr>
              <a:t>                                       Dr A. </a:t>
            </a:r>
            <a:r>
              <a:rPr lang="fr-FR" sz="2000" b="1" dirty="0" err="1" smtClean="0">
                <a:solidFill>
                  <a:schemeClr val="tx1"/>
                </a:solidFill>
              </a:rPr>
              <a:t>Bousselham</a:t>
            </a:r>
            <a:r>
              <a:rPr lang="fr-FR" sz="2000" b="1" dirty="0" smtClean="0">
                <a:solidFill>
                  <a:schemeClr val="tx1"/>
                </a:solidFill>
              </a:rPr>
              <a:t/>
            </a:r>
            <a:br>
              <a:rPr lang="fr-FR" sz="2000" b="1" dirty="0" smtClean="0">
                <a:solidFill>
                  <a:schemeClr val="tx1"/>
                </a:solidFill>
              </a:rPr>
            </a:br>
            <a:r>
              <a:rPr lang="fr-FR" sz="2000" b="1" dirty="0" smtClean="0">
                <a:solidFill>
                  <a:schemeClr val="tx1"/>
                </a:solidFill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13.02.2017</a:t>
            </a:r>
            <a:r>
              <a:rPr lang="fr-FR" sz="2000" b="1" dirty="0" smtClean="0">
                <a:solidFill>
                  <a:schemeClr val="tx1"/>
                </a:solidFill>
              </a:rPr>
              <a:t> 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                                                  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2060575"/>
            <a:ext cx="9144000" cy="3743325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BMR</a:t>
            </a: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contenu 2"/>
          <p:cNvSpPr>
            <a:spLocks noGrp="1"/>
          </p:cNvSpPr>
          <p:nvPr>
            <p:ph idx="1"/>
          </p:nvPr>
        </p:nvSpPr>
        <p:spPr>
          <a:xfrm>
            <a:off x="428625" y="1196752"/>
            <a:ext cx="8258175" cy="5127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u="sng" dirty="0" smtClean="0">
                <a:solidFill>
                  <a:srgbClr val="7030A0"/>
                </a:solidFill>
              </a:rPr>
              <a:t>Les différentes BMR:</a:t>
            </a:r>
          </a:p>
          <a:p>
            <a:pPr>
              <a:buFontTx/>
              <a:buChar char="-"/>
            </a:pPr>
            <a:r>
              <a:rPr lang="fr-FR" i="1" dirty="0" smtClean="0">
                <a:cs typeface="Arial" charset="0"/>
              </a:rPr>
              <a:t>Staph. Aureus résistant à la méticilline (métiR) =</a:t>
            </a:r>
            <a:r>
              <a:rPr lang="fr-FR" dirty="0" smtClean="0">
                <a:cs typeface="Arial" charset="0"/>
              </a:rPr>
              <a:t>SARM</a:t>
            </a:r>
          </a:p>
          <a:p>
            <a:pPr>
              <a:buFontTx/>
              <a:buChar char="-"/>
            </a:pPr>
            <a:r>
              <a:rPr lang="fr-FR" i="1" dirty="0" smtClean="0">
                <a:cs typeface="Arial" charset="0"/>
              </a:rPr>
              <a:t>Pseudomonas aeruginosa multi résistant  </a:t>
            </a:r>
          </a:p>
          <a:p>
            <a:pPr>
              <a:buNone/>
            </a:pPr>
            <a:r>
              <a:rPr lang="fr-FR" i="1" dirty="0" smtClean="0">
                <a:cs typeface="Arial" charset="0"/>
              </a:rPr>
              <a:t>    (</a:t>
            </a:r>
            <a:r>
              <a:rPr lang="fr-FR" i="1" dirty="0" err="1" smtClean="0">
                <a:cs typeface="Arial" charset="0"/>
              </a:rPr>
              <a:t>ceftazidine,IMP</a:t>
            </a:r>
            <a:r>
              <a:rPr lang="fr-FR" dirty="0" smtClean="0">
                <a:cs typeface="Arial" charset="0"/>
              </a:rPr>
              <a:t>)</a:t>
            </a:r>
          </a:p>
          <a:p>
            <a:pPr>
              <a:buNone/>
            </a:pPr>
            <a:r>
              <a:rPr lang="fr-FR" i="1" dirty="0" smtClean="0">
                <a:cs typeface="Arial" charset="0"/>
              </a:rPr>
              <a:t>- </a:t>
            </a:r>
            <a:r>
              <a:rPr lang="fr-FR" i="1" dirty="0" err="1" smtClean="0">
                <a:cs typeface="Arial" charset="0"/>
              </a:rPr>
              <a:t>Acinetobacter</a:t>
            </a:r>
            <a:r>
              <a:rPr lang="fr-FR" i="1" dirty="0" smtClean="0">
                <a:cs typeface="Arial" charset="0"/>
              </a:rPr>
              <a:t> </a:t>
            </a:r>
            <a:r>
              <a:rPr lang="fr-FR" i="1" dirty="0" err="1" smtClean="0">
                <a:cs typeface="Arial" charset="0"/>
              </a:rPr>
              <a:t>baumannii</a:t>
            </a:r>
            <a:r>
              <a:rPr lang="fr-FR" i="1" dirty="0" smtClean="0">
                <a:cs typeface="Arial" charset="0"/>
              </a:rPr>
              <a:t> multi résistant (CAZ, IMP)</a:t>
            </a:r>
            <a:endParaRPr lang="fr-FR" dirty="0" smtClean="0">
              <a:cs typeface="Arial" charset="0"/>
            </a:endParaRPr>
          </a:p>
          <a:p>
            <a:pPr>
              <a:buFontTx/>
              <a:buChar char="-"/>
            </a:pPr>
            <a:r>
              <a:rPr lang="fr-FR" dirty="0" smtClean="0">
                <a:cs typeface="Arial" charset="0"/>
              </a:rPr>
              <a:t>Entérobactéries résistantes aux C3G : par Sécrétion d’une</a:t>
            </a:r>
          </a:p>
          <a:p>
            <a:pPr>
              <a:buNone/>
            </a:pPr>
            <a:r>
              <a:rPr lang="fr-FR" dirty="0" smtClean="0">
                <a:cs typeface="Arial" charset="0"/>
              </a:rPr>
              <a:t> bêta-lactamase à spectre étendu (BLSE) ou par haut niveau </a:t>
            </a:r>
          </a:p>
          <a:p>
            <a:pPr>
              <a:buNone/>
            </a:pPr>
            <a:r>
              <a:rPr lang="fr-FR" dirty="0" smtClean="0">
                <a:cs typeface="Arial" charset="0"/>
              </a:rPr>
              <a:t>de production de </a:t>
            </a:r>
            <a:r>
              <a:rPr lang="fr-FR" dirty="0" err="1" smtClean="0">
                <a:cs typeface="Arial" charset="0"/>
              </a:rPr>
              <a:t>céphalosporinase</a:t>
            </a:r>
            <a:r>
              <a:rPr lang="fr-FR" dirty="0" smtClean="0">
                <a:cs typeface="Arial" charset="0"/>
              </a:rPr>
              <a:t> (CHN)</a:t>
            </a:r>
          </a:p>
          <a:p>
            <a:pPr>
              <a:buNone/>
            </a:pPr>
            <a:r>
              <a:rPr lang="fr-FR" i="1" dirty="0" smtClean="0">
                <a:cs typeface="Arial" charset="0"/>
              </a:rPr>
              <a:t> -L’entérocoque résistant aux glycopeptides: EVR</a:t>
            </a:r>
            <a:endParaRPr lang="fr-FR" dirty="0" smtClean="0">
              <a:cs typeface="Arial" charset="0"/>
            </a:endParaRPr>
          </a:p>
          <a:p>
            <a:pPr>
              <a:buNone/>
            </a:pPr>
            <a:r>
              <a:rPr lang="fr-FR" dirty="0" smtClean="0">
                <a:cs typeface="Arial" charset="0"/>
              </a:rPr>
              <a:t> </a:t>
            </a:r>
            <a:r>
              <a:rPr lang="fr-FR" dirty="0" smtClean="0">
                <a:cs typeface="Arial" charset="0"/>
              </a:rPr>
              <a:t>-</a:t>
            </a:r>
            <a:endParaRPr lang="fr-FR" i="1" dirty="0" smtClean="0">
              <a:cs typeface="Arial" charset="0"/>
            </a:endParaRPr>
          </a:p>
          <a:p>
            <a:pPr>
              <a:buNone/>
            </a:pPr>
            <a:endParaRPr lang="fr-FR" i="1" dirty="0" smtClean="0">
              <a:cs typeface="Arial" charset="0"/>
            </a:endParaRPr>
          </a:p>
          <a:p>
            <a:endParaRPr lang="fr-F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i="1" dirty="0"/>
              <a:t>Staphylococcus aureus</a:t>
            </a:r>
            <a:r>
              <a:rPr lang="fr-FR" sz="2400" b="1" dirty="0"/>
              <a:t> résistant à la méticilline (SARM)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2286000" cy="7302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Résistance aux Penicillines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867400" y="1981200"/>
            <a:ext cx="3124200" cy="10156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Résistance aux Céphalosporines et inhibiteurs de </a:t>
            </a:r>
            <a:r>
              <a:rPr lang="fr-FR" sz="2000" b="1" dirty="0">
                <a:sym typeface="Symbol" pitchFamily="18" charset="2"/>
              </a:rPr>
              <a:t>-</a:t>
            </a:r>
            <a:r>
              <a:rPr lang="fr-FR" sz="2000" b="1" dirty="0" smtClean="0">
                <a:sym typeface="Symbol" pitchFamily="18" charset="2"/>
              </a:rPr>
              <a:t>lactamase</a:t>
            </a:r>
            <a:endParaRPr lang="fr-FR" sz="2000" b="1" dirty="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6200" y="2971800"/>
            <a:ext cx="2819400" cy="240665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Souvent résistances associées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/>
              <a:t>Aminosides </a:t>
            </a:r>
            <a:r>
              <a:rPr lang="fr-FR" sz="2000" b="1" dirty="0"/>
              <a:t>mais de + en + genta 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/>
              <a:t>Fluoroquinolones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 dirty="0"/>
              <a:t>Macrolides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09600" y="5445224"/>
            <a:ext cx="8458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sz="2000" b="1" dirty="0"/>
          </a:p>
        </p:txBody>
      </p:sp>
      <p:graphicFrame>
        <p:nvGraphicFramePr>
          <p:cNvPr id="70664" name="Group 8"/>
          <p:cNvGraphicFramePr>
            <a:graphicFrameLocks noGrp="1"/>
          </p:cNvGraphicFramePr>
          <p:nvPr/>
        </p:nvGraphicFramePr>
        <p:xfrm>
          <a:off x="3048000" y="1600200"/>
          <a:ext cx="2590800" cy="3901440"/>
        </p:xfrm>
        <a:graphic>
          <a:graphicData uri="http://schemas.openxmlformats.org/drawingml/2006/table">
            <a:tbl>
              <a:tblPr/>
              <a:tblGrid>
                <a:gridCol w="2133600"/>
                <a:gridCol w="457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PENICILLINE 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OXACILLINE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KANAMYCINE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TOBRAMYCINE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GENTAMYCINE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TETRACYCLINE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FURANES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ERYTHROMYCINE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LINCOMYCINE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PRISTINAMYCINE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OFLOXACINE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TRIMETHOPRIME+SULFAMIDES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RIFAMPICINE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ACIDE FUSIDIQUE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VANCOMYCINE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TEICOPLANINE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717" name="Text Box 61"/>
          <p:cNvSpPr txBox="1">
            <a:spLocks noChangeArrowheads="1"/>
          </p:cNvSpPr>
          <p:nvPr/>
        </p:nvSpPr>
        <p:spPr bwMode="auto">
          <a:xfrm>
            <a:off x="685800" y="974725"/>
            <a:ext cx="7391400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sym typeface="Wingdings" pitchFamily="2" charset="2"/>
              </a:rPr>
              <a:t> </a:t>
            </a:r>
            <a:r>
              <a:rPr lang="fr-FR" sz="2000" b="1" dirty="0"/>
              <a:t>Résistance à l’oxacilline sur antibiogramme</a:t>
            </a:r>
          </a:p>
        </p:txBody>
      </p:sp>
      <p:sp>
        <p:nvSpPr>
          <p:cNvPr id="70718" name="Line 62"/>
          <p:cNvSpPr>
            <a:spLocks noChangeShapeType="1"/>
          </p:cNvSpPr>
          <p:nvPr/>
        </p:nvSpPr>
        <p:spPr bwMode="auto">
          <a:xfrm>
            <a:off x="5638800" y="1981200"/>
            <a:ext cx="3048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70719" name="Line 63"/>
          <p:cNvSpPr>
            <a:spLocks noChangeShapeType="1"/>
          </p:cNvSpPr>
          <p:nvPr/>
        </p:nvSpPr>
        <p:spPr bwMode="auto">
          <a:xfrm flipH="1">
            <a:off x="2362200" y="1752600"/>
            <a:ext cx="6858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i="1" dirty="0"/>
              <a:t>Acinetobacter baumanii</a:t>
            </a:r>
            <a:r>
              <a:rPr lang="fr-FR" sz="2400" b="1" dirty="0"/>
              <a:t> multi-résistant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048000" y="5381625"/>
            <a:ext cx="56388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/>
              <a:t>Exemple d’un </a:t>
            </a:r>
            <a:r>
              <a:rPr lang="fr-FR" sz="1800" i="1" dirty="0"/>
              <a:t>Acinetobacter </a:t>
            </a:r>
            <a:r>
              <a:rPr lang="fr-FR" sz="1800" i="1" dirty="0" err="1"/>
              <a:t>baumannii</a:t>
            </a:r>
            <a:r>
              <a:rPr lang="fr-FR" sz="1800" dirty="0"/>
              <a:t> </a:t>
            </a:r>
            <a:r>
              <a:rPr lang="fr-FR" sz="1800" dirty="0" smtClean="0"/>
              <a:t>BMR</a:t>
            </a:r>
            <a:endParaRPr lang="fr-FR" sz="1800" dirty="0"/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fr-FR" sz="1800" dirty="0"/>
              <a:t>résistant à toutes les </a:t>
            </a:r>
            <a:r>
              <a:rPr lang="fr-FR" sz="1800" dirty="0">
                <a:sym typeface="Symbol" pitchFamily="18" charset="2"/>
              </a:rPr>
              <a:t>-lactamines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fr-FR" sz="1800" dirty="0">
                <a:sym typeface="Symbol" pitchFamily="18" charset="2"/>
              </a:rPr>
              <a:t>sensible à l’imipénème</a:t>
            </a:r>
            <a:endParaRPr lang="fr-FR" sz="1800" dirty="0"/>
          </a:p>
        </p:txBody>
      </p:sp>
      <p:graphicFrame>
        <p:nvGraphicFramePr>
          <p:cNvPr id="74756" name="Group 4"/>
          <p:cNvGraphicFramePr>
            <a:graphicFrameLocks noGrp="1"/>
          </p:cNvGraphicFramePr>
          <p:nvPr/>
        </p:nvGraphicFramePr>
        <p:xfrm>
          <a:off x="381000" y="1524000"/>
          <a:ext cx="1905000" cy="4800600"/>
        </p:xfrm>
        <a:graphic>
          <a:graphicData uri="http://schemas.openxmlformats.org/drawingml/2006/table">
            <a:tbl>
              <a:tblPr/>
              <a:tblGrid>
                <a:gridCol w="1295400"/>
                <a:gridCol w="609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AMPICILLINE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AMOX+CLAVU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TICARCILLINE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PIPERACILLINE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PIP+TAZO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CEFALOTINE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CEFOXITINE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CEFOTAXIME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CEFTAZIDIME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CEFEPIME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AZTREONAM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IMIPENEME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GENTAMICINE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TOBRAMICINE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NETILMICINE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AMIKACINE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AC.NALIDIXIQUE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OFLOXACINE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CIPROFLOXACINE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TRIM+SULF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FURANES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824" name="Text Box 72"/>
          <p:cNvSpPr txBox="1">
            <a:spLocks noChangeArrowheads="1"/>
          </p:cNvSpPr>
          <p:nvPr/>
        </p:nvSpPr>
        <p:spPr bwMode="auto">
          <a:xfrm>
            <a:off x="2743200" y="1600200"/>
            <a:ext cx="6172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i="1" dirty="0"/>
          </a:p>
        </p:txBody>
      </p:sp>
      <p:sp>
        <p:nvSpPr>
          <p:cNvPr id="74825" name="Line 73"/>
          <p:cNvSpPr>
            <a:spLocks noChangeShapeType="1"/>
          </p:cNvSpPr>
          <p:nvPr/>
        </p:nvSpPr>
        <p:spPr bwMode="auto">
          <a:xfrm flipH="1" flipV="1">
            <a:off x="2286000" y="5562600"/>
            <a:ext cx="1066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736304"/>
          </a:xfrm>
        </p:spPr>
        <p:txBody>
          <a:bodyPr>
            <a:normAutofit fontScale="90000"/>
          </a:bodyPr>
          <a:lstStyle/>
          <a:p>
            <a:pPr algn="l"/>
            <a:r>
              <a:rPr lang="fr-F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III/facteurs favorisant l’IN</a:t>
            </a:r>
            <a:r>
              <a:rPr lang="fr-FR" sz="2800" dirty="0" smtClean="0">
                <a:solidFill>
                  <a:srgbClr val="FF0000"/>
                </a:solidFill>
              </a:rPr>
              <a:t>: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                </a:t>
            </a:r>
            <a:r>
              <a:rPr lang="fr-FR" sz="2800" dirty="0" smtClean="0">
                <a:solidFill>
                  <a:schemeClr val="tx1"/>
                </a:solidFill>
              </a:rPr>
              <a:t>Antibiothérapie abusive ou mal contrôlée   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                          sélection de bactéries multi résistantes BMR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             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</a:t>
            </a:r>
            <a:br>
              <a:rPr lang="fr-FR" sz="2800" dirty="0" smtClean="0">
                <a:solidFill>
                  <a:schemeClr val="tx1"/>
                </a:solidFill>
              </a:rPr>
            </a:br>
            <a:endParaRPr lang="fr-FR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Group 4"/>
          <p:cNvGraphicFramePr>
            <a:graphicFrameLocks noGrp="1"/>
          </p:cNvGraphicFramePr>
          <p:nvPr/>
        </p:nvGraphicFramePr>
        <p:xfrm>
          <a:off x="539552" y="2348872"/>
          <a:ext cx="2432248" cy="3899528"/>
        </p:xfrm>
        <a:graphic>
          <a:graphicData uri="http://schemas.openxmlformats.org/drawingml/2006/table">
            <a:tbl>
              <a:tblPr/>
              <a:tblGrid>
                <a:gridCol w="2058543"/>
                <a:gridCol w="373705"/>
              </a:tblGrid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TICARCILLINE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TICAR+CLAVU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PIPERACILLINE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PIP+TAZO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CEFTAZIDIME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CEFEPIME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AZTREONAM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IMIPENEME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GENTAMICINE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TOBRAMICINE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NETILMICINE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AMIKACINE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COLISTINE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TRIM+SULF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OFLOXACINE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CIPROFLOXACINE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FOSFOMYCINE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61"/>
          <p:cNvSpPr txBox="1">
            <a:spLocks noChangeArrowheads="1"/>
          </p:cNvSpPr>
          <p:nvPr/>
        </p:nvSpPr>
        <p:spPr bwMode="auto">
          <a:xfrm>
            <a:off x="4211960" y="2276872"/>
            <a:ext cx="3979912" cy="655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/>
              <a:t>Exemple d’un </a:t>
            </a:r>
            <a:r>
              <a:rPr lang="fr-FR" sz="1800" i="1" dirty="0"/>
              <a:t>Pseudomonas </a:t>
            </a:r>
            <a:r>
              <a:rPr lang="fr-FR" sz="1800" i="1" dirty="0" err="1"/>
              <a:t>aeruginosa</a:t>
            </a:r>
            <a:r>
              <a:rPr lang="fr-FR" sz="1800" dirty="0"/>
              <a:t> </a:t>
            </a:r>
            <a:r>
              <a:rPr lang="fr-FR" sz="1800" dirty="0" smtClean="0"/>
              <a:t>BMR</a:t>
            </a:r>
            <a:endParaRPr lang="fr-FR" sz="1800" dirty="0"/>
          </a:p>
        </p:txBody>
      </p:sp>
      <p:sp>
        <p:nvSpPr>
          <p:cNvPr id="5" name="Line 62"/>
          <p:cNvSpPr>
            <a:spLocks noChangeShapeType="1"/>
          </p:cNvSpPr>
          <p:nvPr/>
        </p:nvSpPr>
        <p:spPr bwMode="auto">
          <a:xfrm flipH="1">
            <a:off x="3275856" y="3284984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1547664" y="1484784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sz="2700" dirty="0" smtClean="0">
                <a:solidFill>
                  <a:schemeClr val="tx1"/>
                </a:solidFill>
              </a:rPr>
              <a:t>Désinfection insuffisante, 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stérilisation de mauvaise qualité,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 défaut d’asepsie</a:t>
            </a:r>
            <a:endParaRPr lang="fr-FR" sz="2700" dirty="0">
              <a:solidFill>
                <a:schemeClr val="tx1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4294967295"/>
          </p:nvPr>
        </p:nvSpPr>
        <p:spPr>
          <a:xfrm>
            <a:off x="0" y="765175"/>
            <a:ext cx="8229600" cy="555942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        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       </a:t>
            </a:r>
            <a:r>
              <a:rPr lang="fr-FR" dirty="0" smtClean="0"/>
              <a:t>Absence de réglementation et  insuffisance </a:t>
            </a:r>
          </a:p>
          <a:p>
            <a:pPr>
              <a:buNone/>
            </a:pPr>
            <a:r>
              <a:rPr lang="fr-FR" dirty="0" smtClean="0"/>
              <a:t>        de formation du personnel soignant</a:t>
            </a:r>
            <a:br>
              <a:rPr lang="fr-FR" dirty="0" smtClean="0"/>
            </a:br>
            <a:r>
              <a:rPr lang="fr-FR" dirty="0" smtClean="0"/>
              <a:t> </a:t>
            </a:r>
          </a:p>
          <a:p>
            <a:pPr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Picture 6" descr="Prélèvement 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457947" cy="34573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48064" y="836712"/>
            <a:ext cx="3180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Mains non souillées visiblement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l’usage de techniques invasives: diagnostiques et thérapeutiques (Dispositif Intra Vasculaire, Sonde Urinaire </a:t>
            </a:r>
            <a:r>
              <a:rPr lang="fr-FR" sz="2400" dirty="0" smtClean="0"/>
              <a:t>)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400" dirty="0" smtClean="0"/>
              <a:t>Nombre élevé de personnes s’occupant d’un même malade: en salle d’opération le risque augmente lors de la présence de plus de 8 personnes</a:t>
            </a:r>
            <a:r>
              <a:rPr lang="fr-FR" sz="2400" dirty="0" smtClean="0"/>
              <a:t>.</a:t>
            </a:r>
          </a:p>
          <a:p>
            <a:endParaRPr lang="fr-FR" sz="2400" dirty="0" smtClean="0"/>
          </a:p>
          <a:p>
            <a:r>
              <a:rPr lang="fr-FR" sz="2400" dirty="0" smtClean="0"/>
              <a:t>Augmentation de la durée d’hospitalisation: plus </a:t>
            </a:r>
            <a:br>
              <a:rPr lang="fr-FR" sz="2400" dirty="0" smtClean="0"/>
            </a:br>
            <a:r>
              <a:rPr lang="fr-FR" sz="2400" dirty="0" smtClean="0"/>
              <a:t>particulièrement la durée du séjour préopératoire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096344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Mesures </a:t>
            </a: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prévention possible:</a:t>
            </a:r>
            <a:b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r-F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r-FR" sz="3100" dirty="0" smtClean="0">
                <a:solidFill>
                  <a:schemeClr val="tx1"/>
                </a:solidFill>
              </a:rPr>
              <a:t>les principales mesures pour combattre les infections nosocomiales relèvent de l’hygiène:</a:t>
            </a:r>
            <a:r>
              <a:rPr lang="fr-FR" sz="3100" dirty="0" smtClean="0"/>
              <a:t/>
            </a:r>
            <a:br>
              <a:rPr lang="fr-FR" sz="3100" dirty="0" smtClean="0"/>
            </a:br>
            <a:endParaRPr lang="fr-FR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371600" y="764704"/>
            <a:ext cx="7443788" cy="4680421"/>
          </a:xfrm>
          <a:noFill/>
          <a:ln/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fr-FR" sz="2800" dirty="0"/>
              <a:t>L’HYGIENE DES MAINS</a:t>
            </a:r>
          </a:p>
          <a:p>
            <a:pPr eaLnBrk="1" hangingPunct="1">
              <a:buFont typeface="Monotype Sorts" pitchFamily="2" charset="2"/>
              <a:buNone/>
            </a:pPr>
            <a:endParaRPr lang="fr-FR" sz="2800" dirty="0"/>
          </a:p>
          <a:p>
            <a:pPr eaLnBrk="1" hangingPunct="1">
              <a:buFont typeface="Monotype Sorts" pitchFamily="2" charset="2"/>
              <a:buNone/>
            </a:pPr>
            <a:r>
              <a:rPr lang="fr-FR" sz="2800" dirty="0"/>
              <a:t>						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fr-FR" sz="2800" dirty="0"/>
              <a:t>					LE PORT DE GANT</a:t>
            </a:r>
          </a:p>
          <a:p>
            <a:pPr eaLnBrk="1" hangingPunct="1">
              <a:buFont typeface="Monotype Sorts" pitchFamily="2" charset="2"/>
              <a:buNone/>
            </a:pPr>
            <a:endParaRPr lang="fr-FR" sz="2800" dirty="0" smtClean="0"/>
          </a:p>
          <a:p>
            <a:pPr eaLnBrk="1" hangingPunct="1">
              <a:buFont typeface="Monotype Sorts" pitchFamily="2" charset="2"/>
              <a:buNone/>
            </a:pPr>
            <a:endParaRPr lang="fr-FR" sz="2800" dirty="0"/>
          </a:p>
          <a:p>
            <a:pPr eaLnBrk="1" hangingPunct="1">
              <a:buFont typeface="Monotype Sorts" pitchFamily="2" charset="2"/>
              <a:buNone/>
            </a:pPr>
            <a:r>
              <a:rPr lang="fr-FR" sz="2800" dirty="0"/>
              <a:t>				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fr-FR" sz="2800" dirty="0"/>
              <a:t>LA TENUE  HOSPITALIERE</a:t>
            </a:r>
          </a:p>
        </p:txBody>
      </p:sp>
      <p:pic>
        <p:nvPicPr>
          <p:cNvPr id="4101" name="Picture 5" descr="g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1944687" cy="1655763"/>
          </a:xfrm>
          <a:prstGeom prst="rect">
            <a:avLst/>
          </a:prstGeom>
          <a:noFill/>
        </p:spPr>
      </p:pic>
      <p:pic>
        <p:nvPicPr>
          <p:cNvPr id="4103" name="Picture 7" descr="equipe%20soignant%2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05263"/>
            <a:ext cx="2667000" cy="1941512"/>
          </a:xfrm>
          <a:prstGeom prst="rect">
            <a:avLst/>
          </a:prstGeom>
          <a:noFill/>
        </p:spPr>
      </p:pic>
      <p:pic>
        <p:nvPicPr>
          <p:cNvPr id="7" name="Picture 6" descr="ma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2089150" cy="12239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3312368" cy="5051648"/>
          </a:xfrm>
        </p:spPr>
        <p:txBody>
          <a:bodyPr>
            <a:normAutofit/>
          </a:bodyPr>
          <a:lstStyle/>
          <a:p>
            <a:r>
              <a:rPr lang="fr-FR" sz="2400" u="sng" dirty="0" smtClean="0">
                <a:solidFill>
                  <a:srgbClr val="002060"/>
                </a:solidFill>
              </a:rPr>
              <a:t> </a:t>
            </a:r>
            <a:r>
              <a:rPr lang="fr-FR" sz="2400" u="sng" dirty="0" smtClean="0">
                <a:solidFill>
                  <a:srgbClr val="00206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1/hygiène des mains:</a:t>
            </a:r>
            <a:r>
              <a:rPr lang="fr-FR" sz="2400" u="sng" dirty="0" smtClean="0">
                <a:solidFill>
                  <a:srgbClr val="002060"/>
                </a:solidFill>
              </a:rPr>
              <a:t> </a:t>
            </a:r>
          </a:p>
          <a:p>
            <a:endParaRPr lang="fr-FR" sz="2400" u="sng" dirty="0" smtClean="0">
              <a:solidFill>
                <a:srgbClr val="002060"/>
              </a:solidFill>
            </a:endParaRPr>
          </a:p>
          <a:p>
            <a:r>
              <a:rPr lang="fr-FR" sz="2600" dirty="0" smtClean="0"/>
              <a:t>L’hygiène des mains est </a:t>
            </a:r>
          </a:p>
          <a:p>
            <a:r>
              <a:rPr lang="fr-FR" sz="2600" dirty="0" smtClean="0"/>
              <a:t>la mesure de prévention</a:t>
            </a:r>
          </a:p>
          <a:p>
            <a:r>
              <a:rPr lang="fr-FR" sz="2600" dirty="0" smtClean="0"/>
              <a:t> la plus simple et la plus</a:t>
            </a:r>
          </a:p>
          <a:p>
            <a:r>
              <a:rPr lang="fr-FR" sz="2600" dirty="0" smtClean="0"/>
              <a:t> efficace pour réduire la</a:t>
            </a:r>
          </a:p>
          <a:p>
            <a:r>
              <a:rPr lang="fr-FR" sz="2600" dirty="0" smtClean="0"/>
              <a:t> transmission croisée </a:t>
            </a:r>
          </a:p>
          <a:p>
            <a:r>
              <a:rPr lang="fr-FR" sz="2600" dirty="0" smtClean="0"/>
              <a:t>d’agents infectieux lors</a:t>
            </a:r>
          </a:p>
          <a:p>
            <a:r>
              <a:rPr lang="fr-FR" sz="2600" dirty="0" smtClean="0"/>
              <a:t> des soins.</a:t>
            </a:r>
          </a:p>
          <a:p>
            <a:endParaRPr lang="fr-FR" sz="2600" dirty="0"/>
          </a:p>
        </p:txBody>
      </p:sp>
      <p:pic>
        <p:nvPicPr>
          <p:cNvPr id="6" name="Picture 2" descr="C:\Users\AMMARA\Desktop\hygienne hospitaliere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66975" cy="1847850"/>
          </a:xfrm>
          <a:prstGeom prst="rect">
            <a:avLst/>
          </a:prstGeom>
          <a:noFill/>
        </p:spPr>
      </p:pic>
      <p:pic>
        <p:nvPicPr>
          <p:cNvPr id="7" name="Picture 3" descr="C:\Users\AMMARA\Desktop\hygienne hospitaliere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05064"/>
            <a:ext cx="1743075" cy="2619375"/>
          </a:xfrm>
          <a:prstGeom prst="rect">
            <a:avLst/>
          </a:prstGeom>
          <a:noFill/>
        </p:spPr>
      </p:pic>
      <p:pic>
        <p:nvPicPr>
          <p:cNvPr id="8" name="Picture 3" descr="C:\Users\AMMARA\Desktop\hygienne hospitaliere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060848"/>
            <a:ext cx="236220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0662"/>
          </a:xfrm>
        </p:spPr>
        <p:txBody>
          <a:bodyPr>
            <a:normAutofit/>
          </a:bodyPr>
          <a:lstStyle/>
          <a:p>
            <a:r>
              <a:rPr lang="fr-FR" sz="3100" dirty="0" smtClean="0">
                <a:solidFill>
                  <a:schemeClr val="tx1"/>
                </a:solidFill>
              </a:rPr>
              <a:t>l’infection </a:t>
            </a:r>
            <a:r>
              <a:rPr lang="fr-FR" sz="3100" dirty="0" smtClean="0">
                <a:solidFill>
                  <a:schemeClr val="tx1"/>
                </a:solidFill>
              </a:rPr>
              <a:t>chez un patient en établissement de </a:t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soins est considérée comme nosocomiale, si elle</a:t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 n’était ni</a:t>
            </a:r>
            <a:r>
              <a:rPr lang="fr-FR" sz="3100" dirty="0" smtClean="0"/>
              <a:t> </a:t>
            </a:r>
            <a:r>
              <a:rPr lang="fr-FR" sz="3100" dirty="0" smtClean="0">
                <a:solidFill>
                  <a:srgbClr val="FF0000"/>
                </a:solidFill>
              </a:rPr>
              <a:t>en incubation ni présente à l’admission</a:t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/>
            </a:r>
            <a:br>
              <a:rPr lang="fr-FR" sz="3100" dirty="0" smtClean="0">
                <a:solidFill>
                  <a:srgbClr val="FF0000"/>
                </a:solidFill>
              </a:rPr>
            </a:br>
            <a:r>
              <a:rPr lang="fr-FR" sz="3100" dirty="0" smtClean="0">
                <a:solidFill>
                  <a:srgbClr val="FF0000"/>
                </a:solidFill>
              </a:rPr>
              <a:t> </a:t>
            </a:r>
            <a:r>
              <a:rPr lang="fr-FR" sz="3100" dirty="0" smtClean="0">
                <a:solidFill>
                  <a:schemeClr val="tx1"/>
                </a:solidFill>
              </a:rPr>
              <a:t>et un délai de </a:t>
            </a:r>
            <a:r>
              <a:rPr lang="fr-FR" sz="3100" dirty="0" smtClean="0">
                <a:solidFill>
                  <a:schemeClr val="tx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</a:rPr>
              <a:t>48 heures </a:t>
            </a:r>
            <a:r>
              <a:rPr lang="fr-FR" sz="3100" dirty="0" smtClean="0">
                <a:solidFill>
                  <a:schemeClr val="tx1"/>
                </a:solidFill>
              </a:rPr>
              <a:t>entre l’admission et le </a:t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début d’infection affirme son caractère </a:t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/>
            </a:r>
            <a:br>
              <a:rPr lang="fr-FR" sz="3100" dirty="0" smtClean="0">
                <a:solidFill>
                  <a:schemeClr val="tx1"/>
                </a:solidFill>
              </a:rPr>
            </a:br>
            <a:r>
              <a:rPr lang="fr-FR" sz="3100" dirty="0" smtClean="0">
                <a:solidFill>
                  <a:schemeClr val="tx1"/>
                </a:solidFill>
              </a:rPr>
              <a:t>nosocomiale</a:t>
            </a:r>
            <a:br>
              <a:rPr lang="fr-FR" sz="3100" dirty="0" smtClean="0">
                <a:solidFill>
                  <a:schemeClr val="tx1"/>
                </a:solidFill>
              </a:rPr>
            </a:br>
            <a:endParaRPr lang="fr-FR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39701" y="228600"/>
            <a:ext cx="7200900" cy="968375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FLORE CUTANEE: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827088" y="3141663"/>
            <a:ext cx="4025900" cy="3311525"/>
          </a:xfrm>
        </p:spPr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7030A0"/>
                </a:solidFill>
                <a:effectLst/>
              </a:rPr>
              <a:t>la flore résidente</a:t>
            </a:r>
          </a:p>
          <a:p>
            <a:pPr algn="ctr">
              <a:buFont typeface="Monotype Sorts" pitchFamily="2" charset="2"/>
              <a:buNone/>
            </a:pPr>
            <a:endParaRPr lang="fr-FR" sz="2400" i="0" dirty="0">
              <a:solidFill>
                <a:srgbClr val="FFFF66"/>
              </a:solidFill>
              <a:effectLst/>
            </a:endParaRPr>
          </a:p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7030A0"/>
                </a:solidFill>
                <a:effectLst/>
              </a:rPr>
              <a:t>Couche superficielle et profonde de l’épithélium</a:t>
            </a:r>
          </a:p>
          <a:p>
            <a:pPr algn="ctr">
              <a:buFont typeface="Monotype Sorts" pitchFamily="2" charset="2"/>
              <a:buNone/>
            </a:pPr>
            <a:endParaRPr lang="fr-FR" sz="2400" i="0" dirty="0">
              <a:solidFill>
                <a:srgbClr val="FFFF66"/>
              </a:solidFill>
              <a:effectLst/>
            </a:endParaRPr>
          </a:p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7030A0"/>
                </a:solidFill>
                <a:effectLst/>
              </a:rPr>
              <a:t>Peu d’IN</a:t>
            </a:r>
          </a:p>
          <a:p>
            <a:pPr algn="ctr">
              <a:buFont typeface="Monotype Sorts" pitchFamily="2" charset="2"/>
              <a:buNone/>
            </a:pPr>
            <a:endParaRPr lang="fr-FR" sz="2400" i="0" dirty="0">
              <a:solidFill>
                <a:srgbClr val="FFFF66"/>
              </a:solidFill>
              <a:effectLst/>
            </a:endParaRPr>
          </a:p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7030A0"/>
                </a:solidFill>
                <a:effectLst/>
              </a:rPr>
              <a:t>Peu accessible au lavage</a:t>
            </a:r>
          </a:p>
          <a:p>
            <a:endParaRPr lang="fr-FR" sz="2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825" y="3141663"/>
            <a:ext cx="3810000" cy="3382962"/>
          </a:xfrm>
        </p:spPr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00B050"/>
                </a:solidFill>
                <a:effectLst/>
              </a:rPr>
              <a:t>la flore transitoire</a:t>
            </a:r>
          </a:p>
          <a:p>
            <a:pPr algn="ctr">
              <a:buFont typeface="Monotype Sorts" pitchFamily="2" charset="2"/>
              <a:buNone/>
            </a:pPr>
            <a:endParaRPr lang="fr-FR" sz="2400" i="0" dirty="0">
              <a:solidFill>
                <a:srgbClr val="FFFF66"/>
              </a:solidFill>
              <a:effectLst/>
            </a:endParaRPr>
          </a:p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00B050"/>
                </a:solidFill>
                <a:effectLst/>
              </a:rPr>
              <a:t>Couches superficielles de l’épithélium</a:t>
            </a:r>
          </a:p>
          <a:p>
            <a:pPr algn="ctr">
              <a:buFont typeface="Monotype Sorts" pitchFamily="2" charset="2"/>
              <a:buNone/>
            </a:pPr>
            <a:endParaRPr lang="fr-FR" sz="2400" i="0" dirty="0">
              <a:solidFill>
                <a:srgbClr val="00B050"/>
              </a:solidFill>
              <a:effectLst/>
            </a:endParaRPr>
          </a:p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00B050"/>
                </a:solidFill>
                <a:effectLst/>
              </a:rPr>
              <a:t>IN</a:t>
            </a:r>
          </a:p>
          <a:p>
            <a:pPr algn="ctr">
              <a:buFont typeface="Monotype Sorts" pitchFamily="2" charset="2"/>
              <a:buNone/>
            </a:pPr>
            <a:endParaRPr lang="fr-FR" sz="2400" i="0" dirty="0">
              <a:solidFill>
                <a:srgbClr val="FFFF66"/>
              </a:solidFill>
              <a:effectLst/>
            </a:endParaRPr>
          </a:p>
          <a:p>
            <a:pPr algn="ctr">
              <a:buFont typeface="Monotype Sorts" pitchFamily="2" charset="2"/>
              <a:buNone/>
            </a:pPr>
            <a:r>
              <a:rPr lang="fr-FR" sz="2400" i="0" dirty="0">
                <a:solidFill>
                  <a:srgbClr val="00B050"/>
                </a:solidFill>
                <a:effectLst/>
              </a:rPr>
              <a:t>Accessible au lavage</a:t>
            </a:r>
          </a:p>
          <a:p>
            <a:endParaRPr lang="fr-FR" sz="2400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371600" y="1628775"/>
            <a:ext cx="7772400" cy="1512888"/>
          </a:xfrm>
        </p:spPr>
        <p:txBody>
          <a:bodyPr/>
          <a:lstStyle/>
          <a:p>
            <a:r>
              <a:rPr lang="fr-FR" sz="2800" dirty="0"/>
              <a:t>Sur la peau saine, on trouve environ 1 million de bactéries par cm2</a:t>
            </a:r>
          </a:p>
          <a:p>
            <a:r>
              <a:rPr lang="fr-FR" sz="2800" dirty="0"/>
              <a:t>On distingue 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2700338" y="3644900"/>
            <a:ext cx="4333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699792" y="4725144"/>
            <a:ext cx="4333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699792" y="5517232"/>
            <a:ext cx="4333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6732588" y="3644900"/>
            <a:ext cx="4333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6732240" y="4725144"/>
            <a:ext cx="4333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>
            <a:off x="6732240" y="5589240"/>
            <a:ext cx="4333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28600"/>
            <a:ext cx="7345363" cy="896938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628775"/>
            <a:ext cx="7512050" cy="46799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800" dirty="0"/>
              <a:t>Résidente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Bactéries commensales (flore de l’homme sain)</a:t>
            </a:r>
          </a:p>
          <a:p>
            <a:pPr>
              <a:lnSpc>
                <a:spcPct val="90000"/>
              </a:lnSpc>
            </a:pPr>
            <a:r>
              <a:rPr lang="fr-FR" sz="2800" dirty="0"/>
              <a:t>Transitoire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Bactéries  saprophytes (environnement)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fr-FR" sz="2400" dirty="0"/>
              <a:t>ET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Pathogènes et/ou commensales </a:t>
            </a:r>
            <a:r>
              <a:rPr lang="fr-FR" sz="2400" dirty="0" smtClean="0"/>
              <a:t> </a:t>
            </a:r>
            <a:r>
              <a:rPr lang="fr-FR" sz="2400" dirty="0"/>
              <a:t>issues de la flore des patients </a:t>
            </a:r>
            <a:r>
              <a:rPr lang="fr-FR" sz="2400" dirty="0" smtClean="0"/>
              <a:t> soignés</a:t>
            </a:r>
            <a:r>
              <a:rPr lang="fr-FR" sz="2400" dirty="0"/>
              <a:t>. Elle varie au cours de la journée, selon les activités et reflète l’écosystème microbien hospitalier comme notamment les </a:t>
            </a:r>
            <a:r>
              <a:rPr lang="fr-FR" dirty="0" smtClean="0"/>
              <a:t>BMR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228600"/>
            <a:ext cx="8388424" cy="1400200"/>
          </a:xfrm>
        </p:spPr>
        <p:txBody>
          <a:bodyPr>
            <a:normAutofit/>
          </a:bodyPr>
          <a:lstStyle/>
          <a:p>
            <a:r>
              <a:rPr lang="fr-FR" sz="3200" dirty="0"/>
              <a:t>La main est un outil de travail</a:t>
            </a:r>
          </a:p>
        </p:txBody>
      </p:sp>
      <p:pic>
        <p:nvPicPr>
          <p:cNvPr id="22533" name="Picture 5" descr="trans manuporté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572" y="1935163"/>
            <a:ext cx="6618855" cy="43894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8353053" cy="1512167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/>
                </a:solidFill>
              </a:rPr>
              <a:t>La main ne doit pas devenir le</a:t>
            </a:r>
            <a:r>
              <a:rPr lang="fr-FR" sz="3600" dirty="0">
                <a:solidFill>
                  <a:srgbClr val="002060"/>
                </a:solidFill>
              </a:rPr>
              <a:t> </a:t>
            </a:r>
            <a:r>
              <a:rPr lang="fr-FR" sz="3600" dirty="0">
                <a:solidFill>
                  <a:srgbClr val="FF0000"/>
                </a:solidFill>
              </a:rPr>
              <a:t>transport en commun</a:t>
            </a:r>
            <a:r>
              <a:rPr lang="fr-FR" sz="3600" dirty="0">
                <a:solidFill>
                  <a:srgbClr val="002060"/>
                </a:solidFill>
              </a:rPr>
              <a:t> </a:t>
            </a:r>
            <a:r>
              <a:rPr lang="fr-FR" sz="3600" dirty="0">
                <a:solidFill>
                  <a:schemeClr val="tx1"/>
                </a:solidFill>
              </a:rPr>
              <a:t>des germes</a:t>
            </a:r>
          </a:p>
        </p:txBody>
      </p:sp>
      <p:pic>
        <p:nvPicPr>
          <p:cNvPr id="19461" name="Picture 5" descr="j018332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69030" y="3222796"/>
            <a:ext cx="1805940" cy="18141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7345362" cy="896938"/>
          </a:xfrm>
        </p:spPr>
        <p:txBody>
          <a:bodyPr/>
          <a:lstStyle/>
          <a:p>
            <a:pPr algn="ctr"/>
            <a:r>
              <a:rPr lang="fr-FR" dirty="0"/>
              <a:t>Le lavage simple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828800"/>
            <a:ext cx="7367587" cy="45529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fr-FR" sz="3600" b="1" dirty="0">
                <a:solidFill>
                  <a:srgbClr val="00B050"/>
                </a:solidFill>
              </a:rPr>
              <a:t>Objectifs :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dirty="0">
                <a:latin typeface="Arial" charset="0"/>
                <a:cs typeface="Arial" charset="0"/>
              </a:rPr>
              <a:t>   </a:t>
            </a:r>
            <a:r>
              <a:rPr lang="fr-FR" dirty="0">
                <a:cs typeface="Arial" charset="0"/>
              </a:rPr>
              <a:t>Eliminer les salissures et </a:t>
            </a:r>
            <a:r>
              <a:rPr lang="fr-FR" b="1" dirty="0">
                <a:solidFill>
                  <a:srgbClr val="00B050"/>
                </a:solidFill>
                <a:cs typeface="Arial" charset="0"/>
              </a:rPr>
              <a:t>réduire</a:t>
            </a:r>
            <a:r>
              <a:rPr lang="fr-FR" dirty="0">
                <a:cs typeface="Arial" charset="0"/>
              </a:rPr>
              <a:t> la flore transitoire des mains,</a:t>
            </a:r>
            <a:r>
              <a:rPr lang="fr-FR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fr-FR" b="1" dirty="0">
                <a:solidFill>
                  <a:srgbClr val="00B050"/>
                </a:solidFill>
                <a:cs typeface="Arial" charset="0"/>
              </a:rPr>
              <a:t>par</a:t>
            </a:r>
            <a:r>
              <a:rPr lang="fr-FR" b="1" u="sng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fr-FR" b="1" dirty="0">
                <a:solidFill>
                  <a:srgbClr val="00B050"/>
                </a:solidFill>
                <a:cs typeface="Arial" charset="0"/>
              </a:rPr>
              <a:t>action mécanique.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fr-FR" sz="4000" b="1" dirty="0">
                <a:solidFill>
                  <a:srgbClr val="00B050"/>
                </a:solidFill>
                <a:cs typeface="Arial" charset="0"/>
                <a:sym typeface="Wingdings" pitchFamily="2" charset="2"/>
              </a:rPr>
              <a:t></a:t>
            </a:r>
            <a:endParaRPr lang="fr-FR" sz="4000" b="1" dirty="0">
              <a:solidFill>
                <a:srgbClr val="00B050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fr-FR" b="1" dirty="0">
                <a:solidFill>
                  <a:srgbClr val="00B050"/>
                </a:solidFill>
                <a:cs typeface="Arial" charset="0"/>
              </a:rPr>
              <a:t>Réduire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fr-FR" dirty="0">
                <a:cs typeface="Arial" charset="0"/>
              </a:rPr>
              <a:t>la transmission manu-portée des germes.</a:t>
            </a:r>
            <a:endParaRPr lang="fr-FR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345362" cy="720725"/>
          </a:xfrm>
        </p:spPr>
        <p:txBody>
          <a:bodyPr>
            <a:normAutofit fontScale="90000"/>
          </a:bodyPr>
          <a:lstStyle/>
          <a:p>
            <a:pPr algn="ctr"/>
            <a:endParaRPr lang="fr-FR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260648"/>
            <a:ext cx="8519864" cy="5482927"/>
          </a:xfrm>
        </p:spPr>
        <p:txBody>
          <a:bodyPr/>
          <a:lstStyle/>
          <a:p>
            <a:r>
              <a:rPr lang="fr-FR" dirty="0"/>
              <a:t>Préalable INDISPENSABLE </a:t>
            </a:r>
            <a:br>
              <a:rPr lang="fr-FR" dirty="0"/>
            </a:br>
            <a:r>
              <a:rPr lang="fr-FR" dirty="0"/>
              <a:t>aux techniques d ’hygiène </a:t>
            </a:r>
            <a:r>
              <a:rPr lang="fr-FR" dirty="0" smtClean="0"/>
              <a:t>des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/>
              <a:t>mains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36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345362" cy="720725"/>
          </a:xfrm>
        </p:spPr>
        <p:txBody>
          <a:bodyPr>
            <a:normAutofit fontScale="90000"/>
          </a:bodyPr>
          <a:lstStyle/>
          <a:p>
            <a:pPr algn="ctr"/>
            <a:endParaRPr lang="fr-FR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260648"/>
            <a:ext cx="8519864" cy="5482927"/>
          </a:xfrm>
        </p:spPr>
        <p:txBody>
          <a:bodyPr/>
          <a:lstStyle/>
          <a:p>
            <a:r>
              <a:rPr lang="fr-FR" dirty="0"/>
              <a:t>Préalable INDISPENSABLE </a:t>
            </a:r>
            <a:br>
              <a:rPr lang="fr-FR" dirty="0"/>
            </a:br>
            <a:r>
              <a:rPr lang="fr-FR" dirty="0"/>
              <a:t>aux techniques d ’hygiène </a:t>
            </a:r>
            <a:r>
              <a:rPr lang="fr-FR" dirty="0" smtClean="0"/>
              <a:t>des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/>
              <a:t>mains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36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1560" y="1700808"/>
            <a:ext cx="324008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Ongles courts sans vernis ni résine</a:t>
            </a:r>
          </a:p>
          <a:p>
            <a:pPr>
              <a:spcBef>
                <a:spcPct val="50000"/>
              </a:spcBef>
            </a:pPr>
            <a:endParaRPr lang="fr-FR" b="0" i="0" dirty="0">
              <a:solidFill>
                <a:srgbClr val="7030A0"/>
              </a:solidFill>
              <a:effectLst/>
            </a:endParaRPr>
          </a:p>
          <a:p>
            <a:pPr>
              <a:spcBef>
                <a:spcPct val="50000"/>
              </a:spcBef>
            </a:pPr>
            <a:endParaRPr lang="fr-FR" b="0" i="0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345362" cy="720725"/>
          </a:xfrm>
        </p:spPr>
        <p:txBody>
          <a:bodyPr>
            <a:normAutofit fontScale="90000"/>
          </a:bodyPr>
          <a:lstStyle/>
          <a:p>
            <a:pPr algn="ctr"/>
            <a:endParaRPr lang="fr-FR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260648"/>
            <a:ext cx="8519864" cy="5482927"/>
          </a:xfrm>
        </p:spPr>
        <p:txBody>
          <a:bodyPr/>
          <a:lstStyle/>
          <a:p>
            <a:r>
              <a:rPr lang="fr-FR" dirty="0"/>
              <a:t>Préalable INDISPENSABLE </a:t>
            </a:r>
            <a:br>
              <a:rPr lang="fr-FR" dirty="0"/>
            </a:br>
            <a:r>
              <a:rPr lang="fr-FR" dirty="0"/>
              <a:t>aux techniques d ’hygiène </a:t>
            </a:r>
            <a:r>
              <a:rPr lang="fr-FR" dirty="0" smtClean="0"/>
              <a:t>des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/>
              <a:t>mains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36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1560" y="1700808"/>
            <a:ext cx="3240087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Ongles courts sans vernis ni résine</a:t>
            </a:r>
          </a:p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Pas de bagues ni bracelet ni montre</a:t>
            </a:r>
          </a:p>
          <a:p>
            <a:pPr>
              <a:spcBef>
                <a:spcPct val="50000"/>
              </a:spcBef>
            </a:pPr>
            <a:endParaRPr lang="fr-FR" b="0" i="0" dirty="0"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345362" cy="720725"/>
          </a:xfrm>
        </p:spPr>
        <p:txBody>
          <a:bodyPr>
            <a:normAutofit fontScale="90000"/>
          </a:bodyPr>
          <a:lstStyle/>
          <a:p>
            <a:pPr algn="ctr"/>
            <a:endParaRPr lang="fr-FR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260648"/>
            <a:ext cx="8519864" cy="5482927"/>
          </a:xfrm>
        </p:spPr>
        <p:txBody>
          <a:bodyPr/>
          <a:lstStyle/>
          <a:p>
            <a:r>
              <a:rPr lang="fr-FR" dirty="0"/>
              <a:t>Préalable INDISPENSABLE </a:t>
            </a:r>
            <a:br>
              <a:rPr lang="fr-FR" dirty="0"/>
            </a:br>
            <a:r>
              <a:rPr lang="fr-FR" dirty="0"/>
              <a:t>aux techniques d ’hygiène </a:t>
            </a:r>
            <a:r>
              <a:rPr lang="fr-FR" dirty="0" smtClean="0"/>
              <a:t>des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/>
              <a:t>mains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36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1560" y="1700808"/>
            <a:ext cx="3240087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Ongles courts sans vernis ni résine</a:t>
            </a:r>
          </a:p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Pas de bagues ni bracelet ni montre</a:t>
            </a:r>
          </a:p>
          <a:p>
            <a:pPr>
              <a:spcBef>
                <a:spcPct val="50000"/>
              </a:spcBef>
            </a:pPr>
            <a:endParaRPr lang="fr-FR" b="0" i="0" dirty="0">
              <a:solidFill>
                <a:srgbClr val="7030A0"/>
              </a:solidFill>
              <a:effectLst/>
            </a:endParaRPr>
          </a:p>
        </p:txBody>
      </p:sp>
      <p:pic>
        <p:nvPicPr>
          <p:cNvPr id="7" name="Picture 10" descr="Bagues Apres S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75" y="4005064"/>
            <a:ext cx="4810125" cy="255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345362" cy="720725"/>
          </a:xfrm>
        </p:spPr>
        <p:txBody>
          <a:bodyPr>
            <a:normAutofit fontScale="90000"/>
          </a:bodyPr>
          <a:lstStyle/>
          <a:p>
            <a:pPr algn="ctr"/>
            <a:endParaRPr lang="fr-FR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5537" y="260648"/>
            <a:ext cx="8519864" cy="5482927"/>
          </a:xfrm>
        </p:spPr>
        <p:txBody>
          <a:bodyPr/>
          <a:lstStyle/>
          <a:p>
            <a:r>
              <a:rPr lang="fr-FR" dirty="0"/>
              <a:t>Préalable INDISPENSABLE </a:t>
            </a:r>
            <a:br>
              <a:rPr lang="fr-FR" dirty="0"/>
            </a:br>
            <a:r>
              <a:rPr lang="fr-FR" dirty="0"/>
              <a:t>aux techniques d ’hygiène </a:t>
            </a:r>
            <a:r>
              <a:rPr lang="fr-FR" dirty="0" smtClean="0"/>
              <a:t>des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/>
              <a:t>mains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3687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1560" y="1700808"/>
            <a:ext cx="3240087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Ongles courts sans vernis ni résine</a:t>
            </a:r>
          </a:p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Pas de bagues ni bracelet ni montre</a:t>
            </a:r>
          </a:p>
          <a:p>
            <a:pPr>
              <a:spcBef>
                <a:spcPct val="50000"/>
              </a:spcBef>
            </a:pPr>
            <a:r>
              <a:rPr lang="fr-FR" b="0" i="0" dirty="0">
                <a:solidFill>
                  <a:srgbClr val="7030A0"/>
                </a:solidFill>
                <a:effectLst/>
              </a:rPr>
              <a:t>Avant bras nus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886200" cy="2655888"/>
          </a:xfrm>
          <a:prstGeom prst="rect">
            <a:avLst/>
          </a:prstGeom>
          <a:noFill/>
        </p:spPr>
      </p:pic>
      <p:pic>
        <p:nvPicPr>
          <p:cNvPr id="7" name="Picture 10" descr="Bagues Apres Sh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3875" y="4005064"/>
            <a:ext cx="4810125" cy="2557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le caractère nosocomiale d’une infection du site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opératoire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ISO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est affirmé , si elle survient dans les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30</a:t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/>
            </a:r>
            <a:br>
              <a:rPr lang="fr-FR" sz="2800" dirty="0" smtClean="0">
                <a:solidFill>
                  <a:srgbClr val="FF0000"/>
                </a:solidFill>
              </a:rPr>
            </a:br>
            <a:r>
              <a:rPr lang="fr-FR" sz="2800" dirty="0" smtClean="0">
                <a:solidFill>
                  <a:srgbClr val="FF0000"/>
                </a:solidFill>
              </a:rPr>
              <a:t> jours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suivant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l’intervention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ou dans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00B050"/>
                </a:solidFill>
              </a:rPr>
              <a:t>l’année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qui suit la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mise en place de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rgbClr val="00B050"/>
                </a:solidFill>
              </a:rPr>
              <a:t>matériel étranger</a:t>
            </a:r>
            <a:r>
              <a:rPr lang="fr-FR" sz="2800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(prothèse, implant)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tx1"/>
                </a:solidFill>
              </a:rPr>
              <a:t>l’infection peut se déclarer pendant le séjour à l’hôpital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ou après la sortie de l’hôpital et ceci bien que le malade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ne soit plus hospitalisé. 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00" cy="896938"/>
          </a:xfrm>
        </p:spPr>
        <p:txBody>
          <a:bodyPr/>
          <a:lstStyle/>
          <a:p>
            <a:pPr algn="ctr"/>
            <a:r>
              <a:rPr lang="fr-FR" dirty="0"/>
              <a:t>Le lavage simple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557338"/>
            <a:ext cx="5040313" cy="4464050"/>
          </a:xfrm>
        </p:spPr>
        <p:txBody>
          <a:bodyPr/>
          <a:lstStyle/>
          <a:p>
            <a:pPr marL="533400" indent="-533400">
              <a:buFontTx/>
              <a:buAutoNum type="arabicParenR"/>
            </a:pPr>
            <a:r>
              <a:rPr lang="fr-FR" dirty="0"/>
              <a:t>Savon doux </a:t>
            </a:r>
          </a:p>
          <a:p>
            <a:pPr marL="533400" indent="-533400">
              <a:buFontTx/>
              <a:buAutoNum type="arabicParenR"/>
            </a:pPr>
            <a:r>
              <a:rPr lang="fr-FR" dirty="0"/>
              <a:t>Savonnage pendant 30’ </a:t>
            </a:r>
          </a:p>
          <a:p>
            <a:pPr marL="533400" indent="-533400">
              <a:buFontTx/>
              <a:buAutoNum type="arabicParenR"/>
            </a:pPr>
            <a:r>
              <a:rPr lang="fr-FR" dirty="0"/>
              <a:t>Rinçage abondant à l’eau du réseau</a:t>
            </a:r>
          </a:p>
          <a:p>
            <a:pPr marL="533400" indent="-533400">
              <a:buFontTx/>
              <a:buAutoNum type="arabicParenR"/>
            </a:pPr>
            <a:r>
              <a:rPr lang="fr-FR" dirty="0"/>
              <a:t>Séchage avec des essuie mains à usage unique</a:t>
            </a:r>
          </a:p>
        </p:txBody>
      </p:sp>
      <p:pic>
        <p:nvPicPr>
          <p:cNvPr id="32776" name="Picture 8" descr="Lavage des mains avec micro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068638"/>
            <a:ext cx="2879725" cy="3316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764704"/>
            <a:ext cx="7416800" cy="968375"/>
          </a:xfrm>
        </p:spPr>
        <p:txBody>
          <a:bodyPr/>
          <a:lstStyle/>
          <a:p>
            <a:pPr algn="ctr"/>
            <a:r>
              <a:rPr lang="fr-FR" dirty="0"/>
              <a:t>Le lavage antiseptique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03649" y="2348879"/>
            <a:ext cx="7511752" cy="3743945"/>
          </a:xfrm>
        </p:spPr>
        <p:txBody>
          <a:bodyPr/>
          <a:lstStyle/>
          <a:p>
            <a:pPr marL="533400" indent="-533400">
              <a:buFont typeface="Monotype Sorts" pitchFamily="2" charset="2"/>
              <a:buAutoNum type="arabicParenR"/>
            </a:pPr>
            <a:r>
              <a:rPr lang="fr-FR" dirty="0"/>
              <a:t>Savon antiseptique </a:t>
            </a:r>
          </a:p>
          <a:p>
            <a:pPr marL="533400" indent="-533400">
              <a:buFont typeface="Monotype Sorts" pitchFamily="2" charset="2"/>
              <a:buAutoNum type="arabicParenR"/>
            </a:pPr>
            <a:r>
              <a:rPr lang="fr-FR" dirty="0"/>
              <a:t>Savonnage pendant une minute</a:t>
            </a:r>
          </a:p>
          <a:p>
            <a:pPr marL="533400" indent="-533400">
              <a:buFont typeface="Monotype Sorts" pitchFamily="2" charset="2"/>
              <a:buAutoNum type="arabicParenR"/>
            </a:pPr>
            <a:r>
              <a:rPr lang="fr-FR" dirty="0"/>
              <a:t>Rinçage eau du réseau (ou maîtrisée dans certain cas)</a:t>
            </a:r>
          </a:p>
          <a:p>
            <a:pPr marL="533400" indent="-533400">
              <a:buFont typeface="Monotype Sorts" pitchFamily="2" charset="2"/>
              <a:buAutoNum type="arabicParenR"/>
            </a:pPr>
            <a:r>
              <a:rPr lang="fr-FR" dirty="0"/>
              <a:t>Séchage </a:t>
            </a:r>
            <a:r>
              <a:rPr lang="fr-FR" dirty="0" smtClean="0"/>
              <a:t>avec des essuie </a:t>
            </a:r>
            <a:r>
              <a:rPr lang="fr-FR" dirty="0"/>
              <a:t>mains à usage unique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7596187" cy="1112838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Une solution facile pour améliorer l’hygiène des mains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83568" y="2852936"/>
            <a:ext cx="7080250" cy="1368425"/>
          </a:xfrm>
        </p:spPr>
        <p:txBody>
          <a:bodyPr/>
          <a:lstStyle/>
          <a:p>
            <a:r>
              <a:rPr lang="fr-FR" sz="3600" dirty="0"/>
              <a:t>LES SOLUTIONS HYDRO ALCOOLIQUES  </a:t>
            </a:r>
            <a:r>
              <a:rPr lang="fr-FR" sz="3600" dirty="0" smtClean="0"/>
              <a:t>ou</a:t>
            </a:r>
            <a:endParaRPr lang="fr-FR" sz="3600" dirty="0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7596187" cy="1112838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Une solution facile pour améliorer l’hygiène des mains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83568" y="2852936"/>
            <a:ext cx="7080250" cy="1368425"/>
          </a:xfrm>
        </p:spPr>
        <p:txBody>
          <a:bodyPr/>
          <a:lstStyle/>
          <a:p>
            <a:r>
              <a:rPr lang="fr-FR" sz="3600" dirty="0"/>
              <a:t>LES SOLUTIONS HYDRO ALCOOLIQUES  </a:t>
            </a:r>
            <a:r>
              <a:rPr lang="fr-FR" sz="3600" dirty="0" smtClean="0"/>
              <a:t>ou</a:t>
            </a:r>
            <a:endParaRPr lang="fr-FR" sz="3600" dirty="0"/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MMARA\Desktop\hygienne hospitaliere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40" y="4437112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627313" y="333375"/>
            <a:ext cx="3457575" cy="790575"/>
          </a:xfrm>
        </p:spPr>
        <p:txBody>
          <a:bodyPr>
            <a:normAutofit fontScale="90000"/>
          </a:bodyPr>
          <a:lstStyle/>
          <a:p>
            <a:r>
              <a:rPr lang="fr-FR" dirty="0"/>
              <a:t>Avantage des 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1403350" y="1484313"/>
            <a:ext cx="7740650" cy="1439862"/>
          </a:xfrm>
        </p:spPr>
        <p:txBody>
          <a:bodyPr>
            <a:normAutofit lnSpcReduction="10000"/>
          </a:bodyPr>
          <a:lstStyle/>
          <a:p>
            <a:r>
              <a:rPr lang="fr-FR" sz="2400" b="1" dirty="0"/>
              <a:t>Simples et rapides</a:t>
            </a:r>
            <a:r>
              <a:rPr lang="fr-FR" sz="2400" dirty="0"/>
              <a:t> d ’utilisation </a:t>
            </a:r>
            <a:endParaRPr lang="fr-FR" sz="1800" dirty="0"/>
          </a:p>
          <a:p>
            <a:pPr lvl="2"/>
            <a:r>
              <a:rPr lang="fr-FR" sz="2000" dirty="0"/>
              <a:t>Pas besoin d’eau ni d’équipement particulier,</a:t>
            </a:r>
          </a:p>
          <a:p>
            <a:pPr lvl="2"/>
            <a:r>
              <a:rPr lang="fr-FR" sz="2000" dirty="0"/>
              <a:t>Disponibles en tout lieu : poche, chariot de soins……</a:t>
            </a:r>
          </a:p>
          <a:p>
            <a:pPr lvl="2"/>
            <a:r>
              <a:rPr lang="fr-FR" sz="2000" dirty="0"/>
              <a:t>Friction SHA : 3 fois plus rapide que le lavage simple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825" y="2997200"/>
            <a:ext cx="4067175" cy="2087563"/>
          </a:xfrm>
        </p:spPr>
        <p:txBody>
          <a:bodyPr>
            <a:normAutofit/>
          </a:bodyPr>
          <a:lstStyle/>
          <a:p>
            <a:r>
              <a:rPr lang="fr-FR" sz="2000" i="0" dirty="0">
                <a:solidFill>
                  <a:srgbClr val="FF0000"/>
                </a:solidFill>
                <a:effectLst/>
              </a:rPr>
              <a:t>Lavage simple = 1 min 30  </a:t>
            </a:r>
          </a:p>
          <a:p>
            <a:r>
              <a:rPr lang="fr-FR" sz="2000" i="0" dirty="0">
                <a:solidFill>
                  <a:srgbClr val="FF0000"/>
                </a:solidFill>
                <a:effectLst/>
              </a:rPr>
              <a:t>Quitter lit patient, aller au lavabo, </a:t>
            </a:r>
          </a:p>
          <a:p>
            <a:r>
              <a:rPr lang="fr-FR" sz="2000" i="0" dirty="0">
                <a:solidFill>
                  <a:srgbClr val="FF0000"/>
                </a:solidFill>
                <a:effectLst/>
              </a:rPr>
              <a:t>Se mouiller les mains, </a:t>
            </a:r>
          </a:p>
          <a:p>
            <a:r>
              <a:rPr lang="fr-FR" sz="2000" i="0" dirty="0">
                <a:solidFill>
                  <a:srgbClr val="FF0000"/>
                </a:solidFill>
                <a:effectLst/>
              </a:rPr>
              <a:t>Savonner les mains (30 s), </a:t>
            </a:r>
          </a:p>
          <a:p>
            <a:r>
              <a:rPr lang="fr-FR" sz="2000" i="0" dirty="0">
                <a:solidFill>
                  <a:srgbClr val="FF0000"/>
                </a:solidFill>
                <a:effectLst/>
              </a:rPr>
              <a:t>Rincer  et sécher les mains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1403350" y="2997200"/>
            <a:ext cx="3600450" cy="2087563"/>
          </a:xfrm>
        </p:spPr>
        <p:txBody>
          <a:bodyPr>
            <a:normAutofit/>
          </a:bodyPr>
          <a:lstStyle/>
          <a:p>
            <a:r>
              <a:rPr lang="fr-FR" sz="2000" i="0" dirty="0">
                <a:solidFill>
                  <a:srgbClr val="7030A0"/>
                </a:solidFill>
                <a:effectLst/>
              </a:rPr>
              <a:t>Friction SHA = 30 s</a:t>
            </a:r>
          </a:p>
          <a:p>
            <a:r>
              <a:rPr lang="fr-FR" sz="2000" i="0" dirty="0">
                <a:solidFill>
                  <a:srgbClr val="7030A0"/>
                </a:solidFill>
                <a:effectLst/>
              </a:rPr>
              <a:t>Pas de déplacement (poche)</a:t>
            </a:r>
          </a:p>
          <a:p>
            <a:r>
              <a:rPr lang="fr-FR" sz="2000" i="0" dirty="0">
                <a:solidFill>
                  <a:srgbClr val="7030A0"/>
                </a:solidFill>
                <a:effectLst/>
              </a:rPr>
              <a:t>Friction (30 s), séchage compris</a:t>
            </a:r>
          </a:p>
          <a:p>
            <a:r>
              <a:rPr lang="fr-FR" sz="2000" i="0" dirty="0">
                <a:solidFill>
                  <a:srgbClr val="7030A0"/>
                </a:solidFill>
                <a:effectLst/>
              </a:rPr>
              <a:t>Pas de rinçage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611188" y="5300663"/>
            <a:ext cx="8353425" cy="1081087"/>
          </a:xfrm>
        </p:spPr>
        <p:txBody>
          <a:bodyPr>
            <a:normAutofit lnSpcReduction="10000"/>
          </a:bodyPr>
          <a:lstStyle/>
          <a:p>
            <a:pPr algn="ctr">
              <a:buFont typeface="Monotype Sorts" pitchFamily="2" charset="2"/>
              <a:buNone/>
            </a:pPr>
            <a:r>
              <a:rPr lang="fr-FR" sz="2400" b="1" dirty="0">
                <a:effectLst/>
              </a:rPr>
              <a:t>Pour 16 occasions/heure</a:t>
            </a:r>
          </a:p>
          <a:p>
            <a:pPr>
              <a:buFont typeface="Monotype Sorts" pitchFamily="2" charset="2"/>
              <a:buNone/>
            </a:pPr>
            <a:r>
              <a:rPr lang="fr-FR" sz="2000" dirty="0">
                <a:effectLst/>
              </a:rPr>
              <a:t>	Friction SHA = </a:t>
            </a:r>
            <a:r>
              <a:rPr lang="fr-FR" sz="2000" dirty="0" smtClean="0"/>
              <a:t>8mn/h  reste 52 min </a:t>
            </a:r>
            <a:r>
              <a:rPr lang="fr-FR" sz="2000" dirty="0">
                <a:effectLst/>
              </a:rPr>
              <a:t>	Lavage savon doux  = 24 mn/h </a:t>
            </a:r>
            <a:r>
              <a:rPr lang="fr-FR" sz="2000" dirty="0" smtClean="0">
                <a:effectLst/>
              </a:rPr>
              <a:t>pour </a:t>
            </a:r>
            <a:r>
              <a:rPr lang="fr-FR" sz="2000" dirty="0">
                <a:effectLst/>
              </a:rPr>
              <a:t>les soins 	       	 </a:t>
            </a:r>
            <a:r>
              <a:rPr lang="fr-FR" sz="2000" dirty="0" smtClean="0">
                <a:effectLst/>
              </a:rPr>
              <a:t>                                      reste  </a:t>
            </a:r>
            <a:r>
              <a:rPr lang="fr-FR" sz="2000" dirty="0">
                <a:effectLst/>
              </a:rPr>
              <a:t>36 min pour les soins </a:t>
            </a: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04813"/>
            <a:ext cx="1150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775" y="333375"/>
            <a:ext cx="3455988" cy="792163"/>
          </a:xfrm>
        </p:spPr>
        <p:txBody>
          <a:bodyPr>
            <a:normAutofit fontScale="90000"/>
          </a:bodyPr>
          <a:lstStyle/>
          <a:p>
            <a:r>
              <a:rPr lang="fr-FR" dirty="0"/>
              <a:t>Avantage des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1557338"/>
            <a:ext cx="7512050" cy="1655762"/>
          </a:xfrm>
        </p:spPr>
        <p:txBody>
          <a:bodyPr/>
          <a:lstStyle/>
          <a:p>
            <a:r>
              <a:rPr lang="fr-FR" sz="2800" b="1" dirty="0"/>
              <a:t>Plus efficace</a:t>
            </a:r>
            <a:r>
              <a:rPr lang="fr-FR" sz="2800" dirty="0"/>
              <a:t> que le lavage simple </a:t>
            </a:r>
          </a:p>
          <a:p>
            <a:r>
              <a:rPr lang="fr-FR" sz="2800" b="1" dirty="0"/>
              <a:t>Aussi, voire plus efficace</a:t>
            </a:r>
            <a:r>
              <a:rPr lang="fr-FR" sz="2800" dirty="0"/>
              <a:t> que le</a:t>
            </a:r>
            <a:r>
              <a:rPr lang="fr-FR" dirty="0"/>
              <a:t> lavage antiseptique 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222625"/>
            <a:ext cx="640873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04813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836712"/>
            <a:ext cx="6264275" cy="647700"/>
          </a:xfrm>
        </p:spPr>
        <p:txBody>
          <a:bodyPr>
            <a:normAutofit fontScale="90000"/>
          </a:bodyPr>
          <a:lstStyle/>
          <a:p>
            <a:r>
              <a:rPr lang="fr-FR" dirty="0"/>
              <a:t>Quand ne pas utiliser 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780927"/>
            <a:ext cx="7561263" cy="3743697"/>
          </a:xfrm>
        </p:spPr>
        <p:txBody>
          <a:bodyPr/>
          <a:lstStyle/>
          <a:p>
            <a:r>
              <a:rPr lang="fr-FR" sz="2800" dirty="0"/>
              <a:t>Les SHA ne doivent jamais être utilisées  </a:t>
            </a:r>
          </a:p>
          <a:p>
            <a:pPr lvl="1"/>
            <a:r>
              <a:rPr lang="fr-FR" dirty="0"/>
              <a:t>Sur Mains</a:t>
            </a:r>
            <a:r>
              <a:rPr lang="fr-FR" b="1" dirty="0"/>
              <a:t> Souillées </a:t>
            </a:r>
            <a:endParaRPr lang="fr-FR" sz="1600" dirty="0"/>
          </a:p>
          <a:p>
            <a:pPr lvl="1"/>
            <a:r>
              <a:rPr lang="fr-FR" dirty="0"/>
              <a:t>Sur Mains</a:t>
            </a:r>
            <a:r>
              <a:rPr lang="fr-FR" b="1" dirty="0"/>
              <a:t> Mouillées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(ou humides)</a:t>
            </a:r>
          </a:p>
          <a:p>
            <a:pPr lvl="1"/>
            <a:r>
              <a:rPr lang="fr-FR" dirty="0"/>
              <a:t>Sur Mains</a:t>
            </a:r>
            <a:r>
              <a:rPr lang="fr-FR" b="1" dirty="0"/>
              <a:t> </a:t>
            </a:r>
            <a:r>
              <a:rPr lang="fr-FR" b="1" dirty="0" smtClean="0"/>
              <a:t>Poudrées</a:t>
            </a:r>
            <a:endParaRPr lang="fr-FR" sz="2000" dirty="0"/>
          </a:p>
          <a:p>
            <a:r>
              <a:rPr lang="fr-FR" sz="2800" dirty="0"/>
              <a:t>Les SHA ne sont p</a:t>
            </a:r>
            <a:r>
              <a:rPr lang="fr-FR" dirty="0"/>
              <a:t>as conseillées si :</a:t>
            </a:r>
          </a:p>
          <a:p>
            <a:pPr lvl="1"/>
            <a:r>
              <a:rPr lang="fr-FR" b="1" dirty="0"/>
              <a:t>Mains Lésées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(sensations de brûlures)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836712"/>
            <a:ext cx="6553200" cy="720725"/>
          </a:xfrm>
        </p:spPr>
        <p:txBody>
          <a:bodyPr>
            <a:normAutofit fontScale="90000"/>
          </a:bodyPr>
          <a:lstStyle/>
          <a:p>
            <a:r>
              <a:rPr lang="fr-FR" dirty="0"/>
              <a:t>Friction  		ou lavage 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33588"/>
            <a:ext cx="7561263" cy="4824412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fr-FR" b="1" dirty="0"/>
              <a:t>Préférer la friction SHA au lavage simple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fr-FR" b="1" dirty="0"/>
          </a:p>
          <a:p>
            <a:pPr>
              <a:lnSpc>
                <a:spcPct val="80000"/>
              </a:lnSpc>
            </a:pPr>
            <a:r>
              <a:rPr lang="fr-FR" sz="2800" b="1" dirty="0"/>
              <a:t>Si Niveau de risque bas :</a:t>
            </a:r>
            <a:r>
              <a:rPr lang="fr-FR" sz="24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fr-FR" sz="2400" dirty="0"/>
              <a:t>Avant et après des soins non invasifs (examen clinique, </a:t>
            </a:r>
            <a:r>
              <a:rPr lang="fr-FR" sz="2400" dirty="0" smtClean="0"/>
              <a:t>kinésithérapie..)</a:t>
            </a:r>
            <a:endParaRPr lang="fr-FR" sz="2400" dirty="0"/>
          </a:p>
          <a:p>
            <a:pPr lvl="1">
              <a:lnSpc>
                <a:spcPct val="80000"/>
              </a:lnSpc>
            </a:pPr>
            <a:r>
              <a:rPr lang="fr-FR" sz="2400" dirty="0"/>
              <a:t>Après le retrait de gants</a:t>
            </a:r>
          </a:p>
          <a:p>
            <a:pPr lvl="2">
              <a:lnSpc>
                <a:spcPct val="80000"/>
              </a:lnSpc>
            </a:pPr>
            <a:r>
              <a:rPr lang="fr-FR" sz="2000" dirty="0"/>
              <a:t>Les gants ne remplacent pas  l’hygiène des mains </a:t>
            </a:r>
          </a:p>
          <a:p>
            <a:pPr lvl="1">
              <a:lnSpc>
                <a:spcPct val="80000"/>
              </a:lnSpc>
            </a:pPr>
            <a:r>
              <a:rPr lang="fr-FR" sz="2400" dirty="0"/>
              <a:t>Entre 2 patients sans risque particulier (soins en série, visite médicale, prises de constantes, injection, prise de sang…)</a:t>
            </a:r>
          </a:p>
          <a:p>
            <a:pPr>
              <a:lnSpc>
                <a:spcPct val="80000"/>
              </a:lnSpc>
            </a:pPr>
            <a:endParaRPr lang="fr-FR" sz="2000" dirty="0"/>
          </a:p>
          <a:p>
            <a:pPr lvl="1">
              <a:lnSpc>
                <a:spcPct val="80000"/>
              </a:lnSpc>
              <a:buClr>
                <a:srgbClr val="FFFF66"/>
              </a:buClr>
              <a:buFontTx/>
              <a:buChar char="‡"/>
            </a:pPr>
            <a:r>
              <a:rPr lang="fr-FR" sz="2000" b="1" dirty="0">
                <a:solidFill>
                  <a:srgbClr val="7030A0"/>
                </a:solidFill>
              </a:rPr>
              <a:t>Sauf si mains mouillées, souillées ou poudrées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1150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6553200" cy="720725"/>
          </a:xfrm>
        </p:spPr>
        <p:txBody>
          <a:bodyPr>
            <a:normAutofit fontScale="90000"/>
          </a:bodyPr>
          <a:lstStyle/>
          <a:p>
            <a:r>
              <a:rPr lang="fr-FR" dirty="0"/>
              <a:t>Friction  	</a:t>
            </a:r>
            <a:r>
              <a:rPr lang="fr-FR" dirty="0" smtClean="0"/>
              <a:t>	ou </a:t>
            </a:r>
            <a:r>
              <a:rPr lang="fr-FR" dirty="0"/>
              <a:t>lavage 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403350" y="2132856"/>
            <a:ext cx="7561263" cy="4104432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b="1" dirty="0"/>
              <a:t>Préférer la friction SHA au lavage antiseptique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fr-FR" sz="2400" b="1" dirty="0"/>
          </a:p>
          <a:p>
            <a:pPr>
              <a:lnSpc>
                <a:spcPct val="90000"/>
              </a:lnSpc>
            </a:pPr>
            <a:r>
              <a:rPr lang="fr-FR" sz="2800" b="1" dirty="0"/>
              <a:t>Si Niveau de risque infectieux intermédiaire :</a:t>
            </a:r>
            <a:r>
              <a:rPr lang="fr-FR" sz="2400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Avant tout geste invasif (pose de KT, sonde urinaire)</a:t>
            </a:r>
          </a:p>
          <a:p>
            <a:pPr lvl="1">
              <a:lnSpc>
                <a:spcPct val="90000"/>
              </a:lnSpc>
            </a:pPr>
            <a:r>
              <a:rPr lang="fr-FR" sz="2400" dirty="0"/>
              <a:t>Après contact avec un patient infecté ou son environnement</a:t>
            </a:r>
          </a:p>
          <a:p>
            <a:pPr>
              <a:lnSpc>
                <a:spcPct val="90000"/>
              </a:lnSpc>
            </a:pPr>
            <a:endParaRPr lang="fr-FR" sz="2000" dirty="0"/>
          </a:p>
          <a:p>
            <a:pPr lvl="1">
              <a:lnSpc>
                <a:spcPct val="90000"/>
              </a:lnSpc>
              <a:buClr>
                <a:srgbClr val="FFFF66"/>
              </a:buClr>
              <a:buFontTx/>
              <a:buChar char="‡"/>
            </a:pPr>
            <a:r>
              <a:rPr lang="fr-FR" sz="2000" b="1" dirty="0">
                <a:solidFill>
                  <a:srgbClr val="7030A0"/>
                </a:solidFill>
              </a:rPr>
              <a:t>Sauf si mains mouillées, souillées ou poudrées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1150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489585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TECHNIQUE</a:t>
            </a:r>
          </a:p>
        </p:txBody>
      </p:sp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692696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8" name="Picture 20" descr="frictio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00213"/>
            <a:ext cx="4333875" cy="483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Les infections nosocomiales sont préoccupantes en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raison de leur </a:t>
            </a:r>
            <a:r>
              <a:rPr lang="fr-FR" sz="28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morbidité importante</a:t>
            </a:r>
            <a:r>
              <a:rPr lang="fr-FR" sz="2800" dirty="0" smtClean="0">
                <a:solidFill>
                  <a:schemeClr val="tx1"/>
                </a:solidFill>
              </a:rPr>
              <a:t>, de la </a:t>
            </a:r>
            <a:r>
              <a:rPr lang="fr-FR" sz="28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mortalité </a:t>
            </a:r>
            <a:br>
              <a:rPr lang="fr-FR" sz="28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</a:br>
            <a:r>
              <a:rPr lang="fr-FR" sz="28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/>
            </a:r>
            <a:br>
              <a:rPr lang="fr-FR" sz="28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</a:br>
            <a:r>
              <a:rPr lang="fr-FR" sz="28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associée</a:t>
            </a:r>
            <a:r>
              <a:rPr lang="fr-FR" sz="2800" dirty="0" smtClean="0">
                <a:solidFill>
                  <a:schemeClr val="tx1"/>
                </a:solidFill>
              </a:rPr>
              <a:t>, du </a:t>
            </a:r>
            <a:r>
              <a:rPr lang="fr-FR" sz="2800" dirty="0" smtClean="0">
                <a:solidFill>
                  <a:schemeClr val="tx1"/>
                </a:solidFill>
                <a:effectLst>
                  <a:glow rad="101600">
                    <a:schemeClr val="accent3">
                      <a:lumMod val="60000"/>
                      <a:lumOff val="40000"/>
                      <a:alpha val="60000"/>
                    </a:schemeClr>
                  </a:glow>
                </a:effectLst>
              </a:rPr>
              <a:t>surcout hospitalier</a:t>
            </a:r>
            <a:r>
              <a:rPr lang="fr-FR" sz="2800" dirty="0" smtClean="0">
                <a:solidFill>
                  <a:schemeClr val="tx1"/>
                </a:solidFill>
              </a:rPr>
              <a:t> non négligeable et de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l’émergence de </a:t>
            </a:r>
            <a:r>
              <a:rPr lang="fr-FR" sz="2800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bactéries multi résistantes</a:t>
            </a:r>
            <a:r>
              <a:rPr lang="fr-FR" sz="2800" dirty="0" smtClean="0">
                <a:solidFill>
                  <a:schemeClr val="tx1"/>
                </a:solidFill>
              </a:rPr>
              <a:t>; dont le choix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du traitement est conditionné par la résistance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fréquente des bactéries aux antibiotiques.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333375"/>
            <a:ext cx="489585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TECHNIQUE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33375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 descr="frictio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338" y="2133600"/>
            <a:ext cx="8856662" cy="340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92696"/>
            <a:ext cx="489585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LA TECHNIQUE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692696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 descr="frictio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1916113"/>
            <a:ext cx="8899525" cy="3567112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828800" y="59436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2800" dirty="0">
                <a:solidFill>
                  <a:srgbClr val="7030A0"/>
                </a:solidFill>
                <a:effectLst/>
                <a:latin typeface="Comic Sans MS" pitchFamily="66" charset="0"/>
              </a:rPr>
              <a:t>Sans oublier les poignets !</a:t>
            </a:r>
            <a:r>
              <a:rPr lang="fr-FR" b="0" i="0" dirty="0">
                <a:solidFill>
                  <a:srgbClr val="FFFF66"/>
                </a:solidFill>
                <a:effectLst/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764704"/>
            <a:ext cx="7345362" cy="96837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2.LE </a:t>
            </a:r>
            <a:r>
              <a:rPr lang="fr-FR" sz="36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PORT DE GANT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" y="1772816"/>
            <a:ext cx="9144000" cy="4170784"/>
          </a:xfr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fr-FR" sz="3600" b="1" dirty="0">
                <a:solidFill>
                  <a:srgbClr val="7030A0"/>
                </a:solidFill>
              </a:rPr>
              <a:t>Principes généraux</a:t>
            </a:r>
          </a:p>
          <a:p>
            <a:endParaRPr lang="fr-FR" b="1" dirty="0">
              <a:solidFill>
                <a:srgbClr val="FFFF66"/>
              </a:solidFill>
            </a:endParaRPr>
          </a:p>
          <a:p>
            <a:r>
              <a:rPr lang="fr-FR" dirty="0"/>
              <a:t>Une des précautions standard</a:t>
            </a:r>
          </a:p>
          <a:p>
            <a:r>
              <a:rPr lang="fr-FR" dirty="0"/>
              <a:t>Moyen dans la prévention des IN</a:t>
            </a:r>
          </a:p>
          <a:p>
            <a:r>
              <a:rPr lang="fr-FR" dirty="0"/>
              <a:t>Barrière de protection </a:t>
            </a:r>
          </a:p>
          <a:p>
            <a:pPr lvl="1"/>
            <a:r>
              <a:rPr lang="fr-FR" dirty="0"/>
              <a:t>Risque chimique, physique et biologique</a:t>
            </a:r>
          </a:p>
          <a:p>
            <a:r>
              <a:rPr lang="fr-FR" dirty="0"/>
              <a:t>Contribue à l’asepsie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Incontournable du port de gant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204864"/>
            <a:ext cx="7183760" cy="41525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dirty="0"/>
              <a:t>Avoir des mains propres et bien sèches, ongles courts, pas de vernis, ni bijou, …</a:t>
            </a:r>
          </a:p>
          <a:p>
            <a:pPr>
              <a:lnSpc>
                <a:spcPct val="90000"/>
              </a:lnSpc>
            </a:pPr>
            <a:r>
              <a:rPr lang="fr-FR" dirty="0"/>
              <a:t>Protéger toute lésion cutanée par des pansements    </a:t>
            </a:r>
          </a:p>
          <a:p>
            <a:pPr>
              <a:lnSpc>
                <a:spcPct val="90000"/>
              </a:lnSpc>
            </a:pPr>
            <a:r>
              <a:rPr lang="fr-FR" dirty="0"/>
              <a:t>Porter un gant adapté à sa morphologie</a:t>
            </a:r>
          </a:p>
          <a:p>
            <a:pPr>
              <a:lnSpc>
                <a:spcPct val="90000"/>
              </a:lnSpc>
            </a:pPr>
            <a:r>
              <a:rPr lang="fr-FR" dirty="0"/>
              <a:t> Limiter la durée du port de gants</a:t>
            </a:r>
          </a:p>
          <a:p>
            <a:pPr>
              <a:lnSpc>
                <a:spcPct val="90000"/>
              </a:lnSpc>
            </a:pPr>
            <a:r>
              <a:rPr lang="fr-FR" dirty="0"/>
              <a:t>Ne pas faire de réserve de gants dans la poche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2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Incontournable du port de gant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543800" cy="4572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fr-FR" sz="2800" dirty="0"/>
          </a:p>
          <a:p>
            <a:r>
              <a:rPr lang="fr-FR" dirty="0"/>
              <a:t>Changer de gants</a:t>
            </a:r>
            <a:r>
              <a:rPr lang="fr-FR" sz="2800" dirty="0"/>
              <a:t>  </a:t>
            </a:r>
          </a:p>
          <a:p>
            <a:pPr lvl="1"/>
            <a:r>
              <a:rPr lang="fr-FR" dirty="0"/>
              <a:t>Entre chaque patient</a:t>
            </a:r>
          </a:p>
          <a:p>
            <a:pPr lvl="1"/>
            <a:r>
              <a:rPr lang="fr-FR" dirty="0"/>
              <a:t>Entre chaque soin de </a:t>
            </a:r>
            <a:r>
              <a:rPr lang="fr-FR" dirty="0" smtClean="0"/>
              <a:t>niveau de risque différent pour </a:t>
            </a:r>
            <a:r>
              <a:rPr lang="fr-FR" dirty="0"/>
              <a:t>un même patient</a:t>
            </a:r>
          </a:p>
          <a:p>
            <a:pPr lvl="1"/>
            <a:r>
              <a:rPr lang="fr-FR" dirty="0"/>
              <a:t>En cas d’interruption du soin </a:t>
            </a:r>
          </a:p>
          <a:p>
            <a:pPr lvl="1"/>
            <a:r>
              <a:rPr lang="fr-FR" dirty="0"/>
              <a:t>En cas de gant perforé</a:t>
            </a:r>
          </a:p>
          <a:p>
            <a:pPr lvl="1"/>
            <a:r>
              <a:rPr lang="fr-FR" dirty="0"/>
              <a:t>En cas de faute d’asepsie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836712"/>
            <a:ext cx="7620000" cy="6096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Incontournable du port de gant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828800"/>
            <a:ext cx="7543800" cy="4419600"/>
          </a:xfrm>
        </p:spPr>
        <p:txBody>
          <a:bodyPr/>
          <a:lstStyle/>
          <a:p>
            <a:r>
              <a:rPr lang="fr-FR" dirty="0"/>
              <a:t>Ne jamais laver ou désinfecter un gant </a:t>
            </a:r>
          </a:p>
          <a:p>
            <a:r>
              <a:rPr lang="fr-FR" dirty="0"/>
              <a:t>Ôter le gant dès la fin du soin</a:t>
            </a:r>
          </a:p>
          <a:p>
            <a:r>
              <a:rPr lang="fr-FR" dirty="0"/>
              <a:t>Éliminer les gants après utilisation</a:t>
            </a:r>
          </a:p>
          <a:p>
            <a:r>
              <a:rPr lang="fr-FR" dirty="0"/>
              <a:t>Réaliser une hygiène des mains  après leur retrait</a:t>
            </a:r>
          </a:p>
          <a:p>
            <a:r>
              <a:rPr lang="fr-FR" dirty="0"/>
              <a:t>Porter une double paire de gants pour certains actes chirurgicaux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7391400" cy="137160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3.LA </a:t>
            </a:r>
            <a:r>
              <a:rPr lang="fr-FR" sz="3600" dirty="0"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TENUE PROFESSIONNELLE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4724400" cy="4572000"/>
          </a:xfrm>
        </p:spPr>
        <p:txBody>
          <a:bodyPr/>
          <a:lstStyle/>
          <a:p>
            <a:r>
              <a:rPr lang="fr-FR" sz="3600" b="1" dirty="0">
                <a:solidFill>
                  <a:srgbClr val="7030A0"/>
                </a:solidFill>
              </a:rPr>
              <a:t>Objectifs</a:t>
            </a:r>
          </a:p>
          <a:p>
            <a:pPr lvl="1" algn="ctr">
              <a:buFontTx/>
              <a:buNone/>
            </a:pPr>
            <a:r>
              <a:rPr lang="fr-FR" sz="3600" b="1" dirty="0">
                <a:solidFill>
                  <a:srgbClr val="7030A0"/>
                </a:solidFill>
                <a:sym typeface="Wingdings" pitchFamily="2" charset="2"/>
              </a:rPr>
              <a:t></a:t>
            </a:r>
            <a:endParaRPr lang="fr-FR" sz="3600" b="1" dirty="0">
              <a:solidFill>
                <a:srgbClr val="7030A0"/>
              </a:solidFill>
            </a:endParaRPr>
          </a:p>
          <a:p>
            <a:pPr lvl="1"/>
            <a:r>
              <a:rPr lang="fr-FR" sz="3200" dirty="0"/>
              <a:t>Remplacer la tenue de ville</a:t>
            </a:r>
          </a:p>
          <a:p>
            <a:pPr lvl="1"/>
            <a:r>
              <a:rPr lang="fr-FR" sz="3200" dirty="0"/>
              <a:t>Protéger le professionnel et le patient vis à vis du risque infectieux</a:t>
            </a:r>
          </a:p>
          <a:p>
            <a:pPr lvl="1">
              <a:buFontTx/>
              <a:buNone/>
            </a:pPr>
            <a:endParaRPr lang="fr-FR" dirty="0"/>
          </a:p>
        </p:txBody>
      </p:sp>
      <p:pic>
        <p:nvPicPr>
          <p:cNvPr id="79879" name="Picture 7" descr="pe020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828800"/>
            <a:ext cx="3200400" cy="312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05000"/>
            <a:ext cx="8153400" cy="2438400"/>
          </a:xfrm>
        </p:spPr>
        <p:txBody>
          <a:bodyPr/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4.hygiène </a:t>
            </a:r>
            <a:r>
              <a:rPr lang="fr-FR" sz="5400" dirty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des locaux et circuits hospitaliers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295400" y="6858000"/>
            <a:ext cx="6934200" cy="114300"/>
          </a:xfrm>
        </p:spPr>
        <p:txBody>
          <a:bodyPr>
            <a:normAutofit fontScale="25000" lnSpcReduction="20000"/>
          </a:bodyPr>
          <a:lstStyle/>
          <a:p>
            <a:endParaRPr lang="fr-FR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4221088"/>
            <a:ext cx="1384473" cy="198144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Intérêt de l’entretien des locaux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420938"/>
            <a:ext cx="856932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/>
              <a:t>L’entretien des locaux répond à un objectif d’hygiène général, valable pour toutes les personnes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800" dirty="0"/>
          </a:p>
          <a:p>
            <a:pPr>
              <a:lnSpc>
                <a:spcPct val="90000"/>
              </a:lnSpc>
            </a:pPr>
            <a:r>
              <a:rPr lang="fr-FR" sz="2800" dirty="0"/>
              <a:t>Dans un établissement de soins, la propreté est </a:t>
            </a:r>
            <a:r>
              <a:rPr lang="fr-FR" sz="2800" dirty="0">
                <a:solidFill>
                  <a:srgbClr val="7030A0"/>
                </a:solidFill>
              </a:rPr>
              <a:t>indispensable</a:t>
            </a:r>
            <a:r>
              <a:rPr lang="fr-FR" sz="2800" dirty="0"/>
              <a:t> pour un public fragilisé.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800" dirty="0"/>
          </a:p>
          <a:p>
            <a:pPr>
              <a:lnSpc>
                <a:spcPct val="90000"/>
              </a:lnSpc>
            </a:pPr>
            <a:r>
              <a:rPr lang="fr-FR" sz="2800" dirty="0"/>
              <a:t>La propreté n’est plus seulement du confort mais de la </a:t>
            </a:r>
            <a:r>
              <a:rPr lang="fr-FR" sz="2800" dirty="0">
                <a:solidFill>
                  <a:srgbClr val="7030A0"/>
                </a:solidFill>
              </a:rPr>
              <a:t>sécurité</a:t>
            </a:r>
            <a:r>
              <a:rPr lang="fr-FR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021512" cy="1143000"/>
          </a:xfrm>
        </p:spPr>
        <p:txBody>
          <a:bodyPr>
            <a:normAutofit/>
          </a:bodyPr>
          <a:lstStyle/>
          <a:p>
            <a:r>
              <a:rPr lang="fr-FR" sz="3600" dirty="0"/>
              <a:t>Qui sont les microorganismes des surfaces?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060575"/>
            <a:ext cx="8424862" cy="4619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Les </a:t>
            </a:r>
            <a:r>
              <a:rPr lang="fr-FR" sz="2400" dirty="0">
                <a:solidFill>
                  <a:srgbClr val="7030A0"/>
                </a:solidFill>
              </a:rPr>
              <a:t>bactéries</a:t>
            </a:r>
            <a:r>
              <a:rPr lang="fr-FR" sz="2400" dirty="0"/>
              <a:t> comme l’acinetobacter ou le bacille pyocyanique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Les </a:t>
            </a:r>
            <a:r>
              <a:rPr lang="fr-FR" sz="2400" dirty="0">
                <a:solidFill>
                  <a:srgbClr val="7030A0"/>
                </a:solidFill>
              </a:rPr>
              <a:t>virus</a:t>
            </a:r>
            <a:r>
              <a:rPr lang="fr-FR" sz="2400" dirty="0"/>
              <a:t> comme les virus des hépatites A,B ou 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Les </a:t>
            </a:r>
            <a:r>
              <a:rPr lang="fr-FR" sz="2400" dirty="0">
                <a:solidFill>
                  <a:srgbClr val="7030A0"/>
                </a:solidFill>
              </a:rPr>
              <a:t>champignons</a:t>
            </a:r>
            <a:r>
              <a:rPr lang="fr-FR" sz="2400" dirty="0"/>
              <a:t> comme l’aspergillus</a:t>
            </a:r>
          </a:p>
          <a:p>
            <a:pPr>
              <a:lnSpc>
                <a:spcPct val="90000"/>
              </a:lnSpc>
            </a:pPr>
            <a:endParaRPr lang="fr-FR" sz="2400" dirty="0"/>
          </a:p>
          <a:p>
            <a:pPr>
              <a:lnSpc>
                <a:spcPct val="90000"/>
              </a:lnSpc>
            </a:pPr>
            <a:r>
              <a:rPr lang="fr-FR" sz="2400" dirty="0"/>
              <a:t>Quelques rares fois des </a:t>
            </a:r>
            <a:r>
              <a:rPr lang="fr-FR" sz="2400" dirty="0" smtClean="0">
                <a:solidFill>
                  <a:srgbClr val="7030A0"/>
                </a:solidFill>
              </a:rPr>
              <a:t>parasites</a:t>
            </a:r>
            <a:endParaRPr lang="fr-FR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8229600" cy="628332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>
                <a:solidFill>
                  <a:schemeClr val="tx1"/>
                </a:solidFill>
              </a:rPr>
              <a:t>On distingue plusieurs types d’infections nosocomiales qui 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relèvent de modes de transmission différents :</a:t>
            </a:r>
            <a:r>
              <a:rPr lang="fr-FR" sz="2700" dirty="0" smtClean="0"/>
              <a:t/>
            </a:r>
            <a:br>
              <a:rPr lang="fr-FR" sz="2700" dirty="0" smtClean="0"/>
            </a:br>
            <a:r>
              <a:rPr lang="fr-FR" sz="2700" dirty="0" smtClean="0"/>
              <a:t>   </a:t>
            </a:r>
            <a:r>
              <a:rPr lang="fr-FR" sz="2700" dirty="0" smtClean="0">
                <a:solidFill>
                  <a:srgbClr val="FF0000"/>
                </a:solidFill>
              </a:rPr>
              <a:t>les infections d’origine "endogène"</a:t>
            </a:r>
            <a:r>
              <a:rPr lang="fr-FR" sz="2700" dirty="0" smtClean="0">
                <a:solidFill>
                  <a:schemeClr val="tx1"/>
                </a:solidFill>
              </a:rPr>
              <a:t> : le malade s’infecte avec ses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> propres germes, à la faveur d’un acte invasif  et/ou en raison d’une fragilité particulière ;</a:t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r>
              <a:rPr lang="fr-FR" sz="2700" dirty="0" smtClean="0">
                <a:solidFill>
                  <a:schemeClr val="tx1"/>
                </a:solidFill>
              </a:rPr>
              <a:t/>
            </a:r>
            <a:br>
              <a:rPr lang="fr-FR" sz="2700" dirty="0" smtClean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60102" y="4501138"/>
            <a:ext cx="1872208" cy="174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10247" y="4330513"/>
            <a:ext cx="17144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Survie des microorganismes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349500"/>
            <a:ext cx="8424862" cy="4114800"/>
          </a:xfrm>
        </p:spPr>
        <p:txBody>
          <a:bodyPr/>
          <a:lstStyle/>
          <a:p>
            <a:r>
              <a:rPr lang="fr-FR" sz="2800" dirty="0"/>
              <a:t>La survie de ces microorganismes sur les surfaces peut aller jusqu’à </a:t>
            </a:r>
            <a:r>
              <a:rPr lang="fr-FR" sz="2800" dirty="0">
                <a:solidFill>
                  <a:srgbClr val="7030A0"/>
                </a:solidFill>
              </a:rPr>
              <a:t>plusieurs semaines</a:t>
            </a:r>
            <a:r>
              <a:rPr lang="fr-FR" sz="2800" dirty="0"/>
              <a:t>, selon les espèces </a:t>
            </a:r>
          </a:p>
          <a:p>
            <a:pPr>
              <a:buFont typeface="Wingdings" pitchFamily="2" charset="2"/>
              <a:buNone/>
            </a:pPr>
            <a:endParaRPr lang="fr-FR" sz="2800" dirty="0"/>
          </a:p>
          <a:p>
            <a:r>
              <a:rPr lang="fr-FR" sz="2800" dirty="0"/>
              <a:t>Il est donc indispensable de les éliminer régulièrement afin de </a:t>
            </a:r>
            <a:r>
              <a:rPr lang="fr-FR" sz="2800" dirty="0">
                <a:solidFill>
                  <a:srgbClr val="7030A0"/>
                </a:solidFill>
              </a:rPr>
              <a:t>réduire le risque</a:t>
            </a:r>
            <a:r>
              <a:rPr lang="fr-FR" sz="2800" dirty="0"/>
              <a:t> infectieux lié à l’environnement du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amp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872"/>
            <a:ext cx="4572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striprc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76872"/>
            <a:ext cx="4495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539552" y="1124744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 Surveillance de l’environnement par un technicien bio hygiéniste ( Contrôle           microbiologique de l’air :au bloc opératoire et réanimation….)</a:t>
            </a:r>
            <a:endParaRPr lang="fr-FR" dirty="0"/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555776" y="5733256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          AIR CENTRIFUGAL SAMPLER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brocedure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43000"/>
            <a:ext cx="6858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2819400" y="4724400"/>
            <a:ext cx="5334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 </a:t>
            </a:r>
            <a:r>
              <a:rPr lang="fr-FR" dirty="0"/>
              <a:t>Analyse microbiologique de </a:t>
            </a:r>
            <a:r>
              <a:rPr lang="fr-FR" dirty="0" smtClean="0"/>
              <a:t>l’eau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 eau bactériologiquement maitrisée</a:t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ygicult_box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40386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contact%202-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84550"/>
            <a:ext cx="3810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brocedure_uusi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762000"/>
            <a:ext cx="52578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638800" y="6324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Boite -Contact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667000" y="29718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Hygicult : Languettes -Contact</a:t>
            </a: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323528" y="1052736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Contrôle de la qualité microbiologique des surfaces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476672"/>
            <a:ext cx="4535487" cy="1143000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    </a:t>
            </a:r>
            <a:r>
              <a:rPr lang="fr-FR" sz="4000" dirty="0" smtClean="0"/>
              <a:t>      </a:t>
            </a:r>
            <a:r>
              <a:rPr lang="fr-FR" sz="4000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5. Importance </a:t>
            </a:r>
            <a:r>
              <a:rPr lang="fr-FR" sz="4000" dirty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/>
            </a:r>
            <a:br>
              <a:rPr lang="fr-FR" sz="4000" dirty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</a:br>
            <a:r>
              <a:rPr lang="fr-FR" sz="4000" dirty="0" smtClean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      du </a:t>
            </a:r>
            <a:r>
              <a:rPr lang="fr-FR" sz="4000" dirty="0">
                <a:solidFill>
                  <a:srgbClr val="FF000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tri des déchets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773238"/>
            <a:ext cx="7493000" cy="482441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Différentes natures des déchets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sz="12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Risques variables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fr-FR" sz="12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Exigences de traitements différents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sz="2400" dirty="0"/>
              <a:t>Organisation des circuits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4860032" y="234888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4932040" y="3573016"/>
            <a:ext cx="0" cy="6100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4932040" y="4941168"/>
            <a:ext cx="0" cy="86449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939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81600"/>
            <a:ext cx="1447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476250"/>
            <a:ext cx="4789487" cy="1143000"/>
          </a:xfrm>
        </p:spPr>
        <p:txBody>
          <a:bodyPr>
            <a:normAutofit/>
          </a:bodyPr>
          <a:lstStyle/>
          <a:p>
            <a:r>
              <a:rPr lang="fr-FR" sz="3600" dirty="0"/>
              <a:t>Collecteurs pour </a:t>
            </a:r>
            <a:br>
              <a:rPr lang="fr-FR" sz="3600" dirty="0"/>
            </a:br>
            <a:r>
              <a:rPr lang="fr-FR" sz="3600" dirty="0"/>
              <a:t>Piquants/Tranchants</a:t>
            </a:r>
            <a:endParaRPr lang="fr-FR" sz="3600" dirty="0">
              <a:solidFill>
                <a:srgbClr val="B6FEFE"/>
              </a:solidFill>
            </a:endParaRP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7705725" cy="399891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>
                <a:solidFill>
                  <a:srgbClr val="7030A0"/>
                </a:solidFill>
              </a:rPr>
              <a:t>CARACTERISTIQUES</a:t>
            </a:r>
            <a:endParaRPr lang="fr-FR" sz="16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fr-FR" sz="2400" dirty="0"/>
              <a:t>résistance à la perforation,</a:t>
            </a:r>
          </a:p>
          <a:p>
            <a:pPr>
              <a:lnSpc>
                <a:spcPct val="80000"/>
              </a:lnSpc>
            </a:pPr>
            <a:r>
              <a:rPr lang="fr-FR" sz="2400" dirty="0"/>
              <a:t>résistance à la chute avec maintien de l’étanchéité,</a:t>
            </a:r>
          </a:p>
          <a:p>
            <a:pPr>
              <a:lnSpc>
                <a:spcPct val="80000"/>
              </a:lnSpc>
            </a:pPr>
            <a:r>
              <a:rPr lang="fr-FR" sz="2400" dirty="0"/>
              <a:t>capacité et orifice d ’introduction adaptés aux différents matériels à éliminer</a:t>
            </a:r>
            <a:r>
              <a:rPr lang="fr-FR" sz="2400" dirty="0" smtClean="0"/>
              <a:t>,</a:t>
            </a:r>
            <a:endParaRPr lang="fr-FR" sz="2400" dirty="0"/>
          </a:p>
          <a:p>
            <a:pPr>
              <a:lnSpc>
                <a:spcPct val="80000"/>
              </a:lnSpc>
            </a:pPr>
            <a:r>
              <a:rPr lang="fr-FR" sz="2400" dirty="0"/>
              <a:t>visualisation du niveau et de la limite de remplissage,</a:t>
            </a:r>
          </a:p>
          <a:p>
            <a:pPr>
              <a:lnSpc>
                <a:spcPct val="80000"/>
              </a:lnSpc>
            </a:pPr>
            <a:r>
              <a:rPr lang="fr-FR" sz="2400" dirty="0"/>
              <a:t>système de fermeture définitive solidaire du dispositif, hermétique .</a:t>
            </a: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868863"/>
            <a:ext cx="23399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5638800"/>
            <a:ext cx="78263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Sacs de couleur jaune</a:t>
            </a:r>
            <a:r>
              <a:rPr lang="fr-FR" dirty="0" smtClean="0"/>
              <a:t>: pour les déchets d’activité de soins à risque infectieux</a:t>
            </a:r>
          </a:p>
          <a:p>
            <a:pPr>
              <a:buNone/>
            </a:pPr>
            <a:r>
              <a:rPr lang="fr-FR" dirty="0" smtClean="0"/>
              <a:t>       (</a:t>
            </a:r>
            <a:r>
              <a:rPr lang="fr-FR" dirty="0" smtClean="0">
                <a:solidFill>
                  <a:srgbClr val="FFFF00"/>
                </a:solidFill>
              </a:rPr>
              <a:t>DASRI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 doivent être enlevés régulièrement et incinérés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Sacs de couleur noire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Pour les déchets assimilés aux ordures ménagères (DAOM)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>
            <a:off x="2195736" y="4221088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0" name="AutoShape 2" descr="data:image/jpeg;base64,/9j/4AAQSkZJRgABAQAAAQABAAD/2wCEAAkGBhQSERIUEhMVFBQVGBgUGBYVFRcWGRcVFxYXGBUXFRQXGyceFxojGhYVIS8gJCcpLCwsGB4xNTAqNSYrLCkBCQoKDgwOGg8PGi4kHiUsLSwsKTUsLCwvLCwsLCwpLC0pLCkuLCwpLCwpLC8pLCwpLCwsKSwpKSwpLCwsLCwsLP/AABEIAPEA0QMBIgACEQEDEQH/xAAbAAEAAgMBAQAAAAAAAAAAAAAABAUCAwYBB//EAEcQAAEDAgMFBQMJBQUIAwAAAAEAAhEDIQQSMQUiQVFhE3GBkaEGMrEHFCNCUmLB0fBUcpPh8RUXgpKiJDNTY3OywtI0Q0T/xAAaAQEAAgMBAAAAAAAAAAAAAAAAAQIDBAUG/8QAMBEAAgECBgECBQEJAAAAAAAAAAECAxEEEhMhMVFBYfAFIjJxkVIUI0KBocHR4fH/2gAMAwEAAhEDEQA/APuKIiAIiIAiIgCIiAIiIAiIgCIiAIiIAiIgCIiAIiIAiIgCIiAIiIAiIgCIiAIiIAiKNtLEmnSe4agWnnoJ80BqqY45nhpYA2AC6ff4g3uNPVb8Lis88HDUTPiDxHVUWya7C/I8Al32hMuuQb2Ey706KwxeHFJzXsAAkAtAiT0gRcT3kMVU/ILRFix4IBBkG4I4hZKwCIiAIoeJ2gAS1sFw1n3W9559FG/tIOhoqjNOtMsJPTKcyq5JAtUUT5wWubmIh1oiCDwOtxoO8hS1KdwERFICIiAIiIAiIgCIiAIiIAiIgCIiALxzQQQRINoK9RAcrtHBGk4FutPeHMsnjbhofDmuha5takCNHCR0PDxB+C9xmFDxoMwktn1HcdCq7Yjyx76R9332zqL7zT3H9XCrazBu2VWuW8DvCdQZ3mxPObDSCrNU+MtV+9OdkwZt7ojT3SP8RKtqb8wBHESpQMlF2hisjbEZjpPADV3gPWFur1gxpcdBf9dVWYEGtUL3aNNhwB4NjpqesckYJGzcAGiS0STIm5HWeZkk96lV6rWNLnQAOK2Erlts7U7R0NO43S2p59yhuyBvbjRUqEu0IAsLgSCBbqujXOez2BLndoRujSeJ59w+PcujSICIisAiIgCIiAIiIAiIgCIiAIiIAiIgCIiAKr2ph8rhVBymwngDoCR1nKfDkrRY1GAgg3BsVDBSbapZg2vT96md4XmAZiOYnyKn7MqiCBod9v7ruHgZ8CFArOdRfB00BJs9nJx4OHPx5ps0hpDRO4d29+zdukHWcpAn90FVT3JPNv47eFMcIce/UW6C/lyVnszC9nTA4m57z+oXPYdna4rjGcnUn3SeI00XQ7TxnZst7xs3v5+GqhPlkvog7cx9uzaf3oOn3fH9aqu2dss1HTo0an8B1+Cyw2CdVdAPVzuU3mNC4/zXSUKIY0NboLKq+d3fAex7SpBoDWiALALNEWYqEREAREQBERAEREAREQBERAEREAREQBERAERRMTtalTMPqNB5TJ5XA0UNpcg24rDCo0tPHjxB4ELnqn0Z3xBbZ3IsNib/AFY+A5XtnbepRIzu4w2m8/hHqoG1toUqjDLXh7fdlvOxki0d5WGVWn+pX+5dRl0Z7HotbUqGdBMzqCZJPko2MxDq9QBgngJtu8XHl/RRKGILaRNjbIZ+zNh5wJPBStn7Xo0rXe7RzwBHcyTdsrCqkcqu0kXyu+yOhwuFFNoa3xPEnmeZW5V7Nu0j9YjpkdbyC209q0nRD234Gx8itmNSD2TX5MbjJcolovGum4XqyFQiIgCIiAIiIAiIgCIiAIiIAiIgCIiAKhx3tQA5zaQDsti8mGzyEXd6Kv8AaP2kzE0qTrCz3DjwLWnlzI7lQ0nEkcGjgOmi4uO+I6byUufLN2hhs3zS4OkPbVxvvIadQN0ceAM8eJ8FGrYZrLNbvcC6HGfut08bLXR2q5rS0a91m/m5eMsbkku1JuTxuVxa2Jc0rtt++OjbhSyv0N9OkSI0Avr+I+AsvaGFzOLjoN0CLDn3rxgkkcBFupNgrHDtBHRsz3rUipS4JnLKQcVhhvRbdJsPNRsBstraYbIdlLsrjc5SbT5qY+rvzNpLfIE/gtGBkMAm7HupnqBp/pyqzcrNIJuwp7MBAIBaeLdRPSdPBTG0RFrjkVKptyi4u5sjvBuPIheYZzTpxgkciRqFl/Z3dZnuzDKq2aKIEkscWOFjHwc3Q+IU/D7UIIFUCDbO3T/ED7vfcKBiMJv52yDxA0cOoWxrg4A8OR5cQt3D4urh/le698GGcIy3RfIqzZmILXdmZIiWE8hq3w4dO5Wa9NSqxqwU48M02rOwREWUgIiIAiIgCIiAIiIAiIgCo/a/apo0IaYfUOQc4+sR4fFXi+ffKDipxFNgPuMmI0LiTPkAtfEzcKTa5MlKOaSRRYerLiB0hT8PVEG9gdeZ4x4LnqnaCSxzRPBzT/3ArCjXxDQdym8cYcWehBnzXl5UM290dVTsdS/EgARoTHgttXFiAZ0Hfc2v6rk/7XqwAcO+33qZ05XW1u32gHO2qzT3qboJuYESsTws/G/4ZfVXk7HCYneceAEiOlv/ACKt9m4oCnVd9XMB/pA+K4jZ3tNRyv3z7vFjxx6turfAbcp5AwOMudn912kHLwtofRWpKdGTbT4fgpNRmixrVCKbTFxUb8IPqVuovAe6RAL846kCHjvkeiq6W1WGkMztDBmRfd0nW0XEo/abd97nWFQcz7zeQHX1WFJrxuS43LjG7QsDoGHN4cfSVkyrDmxrlPjlMj0lc3itvslzAyq8jMDlpuOnXiF5h/aJ5bSLMPXe4A+80MEC3vOMTbRS41ZPMyMsUrI65mIA14/isW1QHQND6HUrmqm18Q9sswzWt/5lUB1r/VDh6ra2piyZHzdsEHKe0cY/eED0UtStZtfkpkR0rhPTiCNQeYU/ZuKL2kO95pgxobSHDv5KlwvayC9zIg7rWkdxzF3pCsdmO+leJ1a0x3EyY8Qul8MrONXTvszUrQ2uWqIi9KagREQBERAEREAREQBERAF8z9rXh+Nqn7Ia3xjh5r6Yvle1qpdicQTr2jhbk3dHoFo45/u7epsYdfMU+MqhmWdCY/mVhRxrTFyM0wIMkDiImy2Y3Bh8STuzEfiOOiiUNmZHMLXe60suOBINoOsg+a41oOO/Ju73JLsYzXO2NNQL3EX4yD5FTNn1xLhIvkIv36Ln6Ox3NLRms1zXTJJ3GkCJFpcT4FZDBVDWe9sNjKWzlIIAIeCDoCCeqOlTeykFJ9HSYZ8tqD90/wCqPxWeHrZXAk8RPdofRc23DvOIkSGZgNdWBjh4mXDylYOpVc74DshfTfyIAMFgvwhpPO6xOgn/ABF1P0OxpN3mnkWt82gqRhatz1dHiMpv5FcucCXOqNY0iW0Kgl3FtX6Qa/YJt0he0MHUY6mCHOazEOkgkzTIdkc6/DMsOhG31e7XLZ30dd2oztBI81Go4xjGnM5oNN95IGUE2JngqAbKqB2HcWZiztc92yZeCz3jewjoCpmJ2I+rVrlrg3tWtGp17OpMwL3dHgq6UE95e72/2TmfRe/OWtDhIIJ3YvNiSLdAVob7QUwdSTZsAa3LZHTM0iVD/stz6LGVIaQ0AEOcSC1kBwdYg5r91lnS2A1uWHHdLiLAxmqNqEd0tjoCVVRpLlj5i62ftltSALZhnbMXbobdDI6K12bUiu37zXN+B/BUtDBtDw4SCJtaJcLkDgSprK2V7HGN1wN+RsfQrNhJRhiIuPBiqwbgzrERF7A5IREQBERAEREAREQBERAYvcACTYC5PQL5GKhcXuJnM4mecnVfUds18mHrOiYY4x4FfK6I3fVcz4g9kjawy5ZpxMy3L9q/dpp4jyVTjalQVHAFwEtiJ0Lqc34au8zyV44LArkxqZXwbjjcoHbRqAHSWhxMQcxGSAIGhzaaypOF2i4EOIEGoacQZjMQOd4CsK2Ha6JGhDhFoIWt2DaYBaNZta9zNuNyrupBr6SFF9kejjpe9sQ5kka3Ai4OkSo9Dbx3S9gAqNa5pBMZnGcptrF/BWJwzRoI15/WMu9QtTNmsDQ2DAywCdMvux3Kman5Ra0jbsrboe+mQ0/SAtAnRzWkwbco81tbtomhiKrWiGF0B0y7s5B00mLLRQ2YxvZgZgGAxDiDvAh1+4lTv7OphtVoEsqXc2TG970DhM3WObo3ul7v/gssxjjduvDiMrQQaAkS7/fEzDbaBqkUMdVc+s0FrCzI8EiIaaZMkG3vjyR2CpuMuYCd28ke5dmh4SYUylSZqWt5SQDblPJYnOmltH3sSlLsxpY81cLMuZUEgxGZlQGC0iNJ6aHiolD5w98uDxALskmGPLKZYJtIBFTxMK1FQDRbWPPNUVVRvaJZxv5I+z8DUY6m5xOa7agsWlokNNzOaI4c5VzVuCtFE81IePgqxqNzTYcbRsdcx0gEaG6yUbZtTNSpn7o+EKSvbLg4YREUgIiIAiIgCIiAIiICu9ov/i1/+m74L5g0boX1LbeX5vWzzlyOmNdF8vYbBcn4j4Zt4byYFYkLKF4QuObpgQvCs15lUEmDlqrVsrZPQDqSYA8yt5aqn2hxAZTnM0OaWvDS4AuDXAkAK1OOeSiQ3ZXLZv4LKnWg5T9YEjwNx5GVzzdr4iqC7Dsp5BF3OEkamQSIXmD9oA+vT7RzKeVri7elpe4gAA8bdVl/ZZ2d/wDhXVR1bXKRTUamZEgyOBHFb2FaLRmTJTIClUumqi0xzUmliAP1KxNFiSxSaFLy/UqO2rOi25zEIiGX+xaoDTTvuXHGWkmPLRWa5jZGIjENEzmBHG0Cfi31K6devwVV1aKb5W34OPWhlnYIiLcMQREQBERAEREAREQHKfKJisuHY2+/UAseQJg81xbdFffKNtWalOiANz6Qm/vHQeXxXOUq0iQuFjpXqM6FCNomZQELwleLmGyZQsYSUS4MXzBjX8fyVNtzABtCo5rA59i5zmhxIBGYmRy5K8AXpIGpA7yr06jg00VlG6OFfh6LW7rXOGIblaAf928Fsgyb70QOin7G2c0YgU6cPZTbNVxaCHPuIBPASIHQrdjdmdq//ZmgMpEvn6r6sizfBovorvZdWllhgFNxMuYd1wedZB1XRq1rQ2vv/T7/AMjBGG5LwuEDCcghpvl4A/dHCb+SlgrAFegrkSd92bSRm0KRTIHFRwFtFJYWzIWVGpKyIOv6/ooTHwptNxdcefJVXINuDd9PQnXOF2y4XAXxDHkbrCL6a2kDku6XpvhbTpO3f9kcvFfUvsERF1TVCIiAIiIAiIgCIsaj4BJMACZPRAfKNv1e0xVdxBjPlE6gNtbpIKr20cpt/Pz4rfiKxeXO4ucXGOZM2Wtr15itLNNv1OrBWij0Ssc39FkvFrGQ9Dlk0LwAclAdse5yPInOTqd5xBB14QrRSfLsQyzCyySq9uEq/wDE48zYbv5Ot97otlGlWAjMDA433g6RJ1ILbcx1U5F4kiL+hOayENMG5AnnAUY9rm6S+27YXLCOM6C/9dYpVi1smDLC7SYiHgEWjiON0yeqJuWIK9CqDgKwyxUkgDNLnXdMki1rWW6lsxxnM8zeCCZvkjyyu/zI6cf1C76LZpPBb2Ydx1nu/M8FFoEtDRNwAJ00EacFsFQjiVqST8GVMm9i1nvEOd9kCYXmHqVHuhogcS7Ty/BaaFfkO/Q+psrKg+R7oA4yde/n+rKj2JJBpQ0gOJP2hAjllhddSqBzQQZBAK5I1J7ldez+JlpZM5NP3T8byu18HqpOUO9zQxcHZSLZERehNAIiIAiIgCIiAKg9s9tDD4dw1fVDmNH+HecegHqQr8r5X7W7e+cYkta5rqVI5WFv1iQ3OZ4w4EWtA8Vr4ippwbMlOOaRVAWC8LuaxcL8Qf1qvA88fP8ANebe7OmjbK9lRi8DjC2CpzVXEk3grNpWkOWYKqSbwVkFpzL0PUA3hZArQKi97RQDcF6tQqL3tEJNoML3tB1K1dotWI2o2k3M8hgvqePAQJknooyuWyF0iypB3BoaObo9JUulSnWXdTI9T+AXJVPa9ouGPs0OlxbT3Xe6QXmXAkGIVpsTbzcTmLAS5hAI3YaDP15OZpM3Uzw1SKu0FUi3sdCxx0/krLYdbLiAJlrm5RAtLb+X5KoZiN4NOVx5NuBzJOkeanYWo4VGuAuy+tr6geHRMJVVGrGUuCK0c0GjsUWjC4ttQS3hYg6g9VvXsU1JXRxmrBERSAiIgCxe8AEkgAXJNgBzJWSjbRwQrUalJ2lRrmGOTgQgOT9pvbuiabqWGqZ6j5YXMmGN+s7NxMSBl7+C4F+HaIi0REdFe435OsVRBNPJWAgbsh5EfYdYX5OK53EuqUzlqMcx3JzSDymDwsbri4rVm91Y36SglszeaiB571BOMHG365I3FjmtPTZnuS6+IgDdLpMRb4m0KqcKtKXQ5zb2zi29ILjEWHf4LPHViW7hGYGR16W71XUm1GMpxUjKSXaxBOmXV1ua2KVOy8GOT3OopGw7uc/CxWwFVGz8WeyZOuUWiNLKSMWtWVJ3MiZYB6y7RV3z1e/PgqaTLXLEPWQqKsGOC9GPHNRpMXLQVF6HqsGNCyGNUabFydXfpH2m/ELldoU6hxb87O0pw5rd0uDdyQIFwZGver353Md4K1Vq2YQRmvxaOGkfms9Bum+Ck1mKSarmhtGgWWaHGpDoyl5EBwlwvyndXQbA2YKDTDpqOEnhJF7cgJj1UbMBECCbWty184U6k08xPG029OivWquUcq2RWELO50mFxbWtGUtMjUn8eXcFMpYlxsInUxYd/M/iuYpVhFlMo4yBEnWeNzzPNcx0zYzHYbPxxpvBJ3XQHdDwPdddM106L59g9otdZ0ARwtJ7lZ4Pa7qQIBGUm03/AEfzXUwOO0VpVOPDNStQzvNE69FW7H20K+aGuaWxMtcAe7MArJegjJSV0aDVnZhERWICIiAJCIgItTZdFxJdSpkm5JY0knqSLqFiPZLCPdmfhqROk5ANO5W6KMqJuzm8T8nmBeQTQDYtuOeweIaRJVdX+SbBucS11dgP1W1BA7szSfVdqirkj0Tnl2fO8T8jtMuJZiqrW2hrmMeeu9afJRD8jj+0H+2fRcfot/Tnmy6wvp6KNKHROpLs+cf3ON/a6n8Nv5qVhPkgw4H0las906tLGCOAjKfOV3qJpQ6GpLs4j+6XC/8AExH+dn/oouN+R6i6OyxFanrOYMfPKLCOK+gomlDoakuz5u35GwP/ANlT+E381l/c8P2t/wDDb+a+jIo0odE6kuz5435Ih+11P4bfzWX90w/an/w2/mvoKKNCn0NWfZ8xd8k+IDiW4qlE2miZjhmh2vcsMR8mmNbHZ1qL+YcHU45RZ0+i+ooqvDUn4J1p9nyyn8n+PaP/AKDHDtXX7pprZgvYfGv98U6V4u/Oe+GCD5hfT0WN4Ki/BOvM43A/J2BBq13O5tY0NB6SZMK/2f7O0KIaGMnKIBccxi/E96s0WeFGnD6UUc5S5YREWUo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data:image/jpeg;base64,/9j/4AAQSkZJRgABAQAAAQABAAD/2wCEAAkGBhQSERIUEhMVFBQVGBgUGBYVFRcWGRcVFxYXGBUXFRQXGyceFxojGhYVIS8gJCcpLCwsGB4xNTAqNSYrLCkBCQoKDgwOGg8PGi4kHiUsLSwsKTUsLCwvLCwsLCwpLC0pLCkuLCwpLCwpLC8pLCwpLCwsKSwpKSwpLCwsLCwsLP/AABEIAPEA0QMBIgACEQEDEQH/xAAbAAEAAgMBAQAAAAAAAAAAAAAABAUCAwYBB//EAEcQAAEDAgMFBQMJBQUIAwAAAAEAAhEDIQQSMQUiQVFhE3GBkaEGMrEHFCNCUmLB0fBUcpPh8RUXgpKiJDNTY3OywtI0Q0T/xAAaAQEAAgMBAAAAAAAAAAAAAAAAAQIDBAUG/8QAMBEAAgECBgECBQEJAAAAAAAAAAECAxEEEhMhMVFBYfAFIjJxkVIUI0KBocHR4fH/2gAMAwEAAhEDEQA/APuKIiAIiIAiIgCIiAIiIAiIgCIiAIiIAiIgCIiAIiIAiIgCIiAIiIAiIgCIiAIiIAiKNtLEmnSe4agWnnoJ80BqqY45nhpYA2AC6ff4g3uNPVb8Lis88HDUTPiDxHVUWya7C/I8Al32hMuuQb2Ey706KwxeHFJzXsAAkAtAiT0gRcT3kMVU/ILRFix4IBBkG4I4hZKwCIiAIoeJ2gAS1sFw1n3W9559FG/tIOhoqjNOtMsJPTKcyq5JAtUUT5wWubmIh1oiCDwOtxoO8hS1KdwERFICIiAIiIAiIgCIiAIiIAiIgCIiALxzQQQRINoK9RAcrtHBGk4FutPeHMsnjbhofDmuha5takCNHCR0PDxB+C9xmFDxoMwktn1HcdCq7Yjyx76R9332zqL7zT3H9XCrazBu2VWuW8DvCdQZ3mxPObDSCrNU+MtV+9OdkwZt7ojT3SP8RKtqb8wBHESpQMlF2hisjbEZjpPADV3gPWFur1gxpcdBf9dVWYEGtUL3aNNhwB4NjpqesckYJGzcAGiS0STIm5HWeZkk96lV6rWNLnQAOK2Erlts7U7R0NO43S2p59yhuyBvbjRUqEu0IAsLgSCBbqujXOez2BLndoRujSeJ59w+PcujSICIisAiIgCIiAIiIAiIgCIiAIiIAiIgCIiAKr2ph8rhVBymwngDoCR1nKfDkrRY1GAgg3BsVDBSbapZg2vT96md4XmAZiOYnyKn7MqiCBod9v7ruHgZ8CFArOdRfB00BJs9nJx4OHPx5ps0hpDRO4d29+zdukHWcpAn90FVT3JPNv47eFMcIce/UW6C/lyVnszC9nTA4m57z+oXPYdna4rjGcnUn3SeI00XQ7TxnZst7xs3v5+GqhPlkvog7cx9uzaf3oOn3fH9aqu2dss1HTo0an8B1+Cyw2CdVdAPVzuU3mNC4/zXSUKIY0NboLKq+d3fAex7SpBoDWiALALNEWYqEREAREQBERAEREAREQBERAEREAREQBERAERRMTtalTMPqNB5TJ5XA0UNpcg24rDCo0tPHjxB4ELnqn0Z3xBbZ3IsNib/AFY+A5XtnbepRIzu4w2m8/hHqoG1toUqjDLXh7fdlvOxki0d5WGVWn+pX+5dRl0Z7HotbUqGdBMzqCZJPko2MxDq9QBgngJtu8XHl/RRKGILaRNjbIZ+zNh5wJPBStn7Xo0rXe7RzwBHcyTdsrCqkcqu0kXyu+yOhwuFFNoa3xPEnmeZW5V7Nu0j9YjpkdbyC209q0nRD234Gx8itmNSD2TX5MbjJcolovGum4XqyFQiIgCIiAIiIAiIgCIiAIiIAiIgCIiAKhx3tQA5zaQDsti8mGzyEXd6Kv8AaP2kzE0qTrCz3DjwLWnlzI7lQ0nEkcGjgOmi4uO+I6byUufLN2hhs3zS4OkPbVxvvIadQN0ceAM8eJ8FGrYZrLNbvcC6HGfut08bLXR2q5rS0a91m/m5eMsbkku1JuTxuVxa2Jc0rtt++OjbhSyv0N9OkSI0Avr+I+AsvaGFzOLjoN0CLDn3rxgkkcBFupNgrHDtBHRsz3rUipS4JnLKQcVhhvRbdJsPNRsBstraYbIdlLsrjc5SbT5qY+rvzNpLfIE/gtGBkMAm7HupnqBp/pyqzcrNIJuwp7MBAIBaeLdRPSdPBTG0RFrjkVKptyi4u5sjvBuPIheYZzTpxgkciRqFl/Z3dZnuzDKq2aKIEkscWOFjHwc3Q+IU/D7UIIFUCDbO3T/ED7vfcKBiMJv52yDxA0cOoWxrg4A8OR5cQt3D4urh/le698GGcIy3RfIqzZmILXdmZIiWE8hq3w4dO5Wa9NSqxqwU48M02rOwREWUgIiIAiIgCIiAIiIAiIgCo/a/apo0IaYfUOQc4+sR4fFXi+ffKDipxFNgPuMmI0LiTPkAtfEzcKTa5MlKOaSRRYerLiB0hT8PVEG9gdeZ4x4LnqnaCSxzRPBzT/3ArCjXxDQdym8cYcWehBnzXl5UM290dVTsdS/EgARoTHgttXFiAZ0Hfc2v6rk/7XqwAcO+33qZ05XW1u32gHO2qzT3qboJuYESsTws/G/4ZfVXk7HCYneceAEiOlv/ACKt9m4oCnVd9XMB/pA+K4jZ3tNRyv3z7vFjxx6turfAbcp5AwOMudn912kHLwtofRWpKdGTbT4fgpNRmixrVCKbTFxUb8IPqVuovAe6RAL846kCHjvkeiq6W1WGkMztDBmRfd0nW0XEo/abd97nWFQcz7zeQHX1WFJrxuS43LjG7QsDoGHN4cfSVkyrDmxrlPjlMj0lc3itvslzAyq8jMDlpuOnXiF5h/aJ5bSLMPXe4A+80MEC3vOMTbRS41ZPMyMsUrI65mIA14/isW1QHQND6HUrmqm18Q9sswzWt/5lUB1r/VDh6ra2piyZHzdsEHKe0cY/eED0UtStZtfkpkR0rhPTiCNQeYU/ZuKL2kO95pgxobSHDv5KlwvayC9zIg7rWkdxzF3pCsdmO+leJ1a0x3EyY8Qul8MrONXTvszUrQ2uWqIi9KagREQBERAEREAREQBERAF8z9rXh+Nqn7Ia3xjh5r6Yvle1qpdicQTr2jhbk3dHoFo45/u7epsYdfMU+MqhmWdCY/mVhRxrTFyM0wIMkDiImy2Y3Bh8STuzEfiOOiiUNmZHMLXe60suOBINoOsg+a41oOO/Ju73JLsYzXO2NNQL3EX4yD5FTNn1xLhIvkIv36Ln6Ox3NLRms1zXTJJ3GkCJFpcT4FZDBVDWe9sNjKWzlIIAIeCDoCCeqOlTeykFJ9HSYZ8tqD90/wCqPxWeHrZXAk8RPdofRc23DvOIkSGZgNdWBjh4mXDylYOpVc74DshfTfyIAMFgvwhpPO6xOgn/ABF1P0OxpN3mnkWt82gqRhatz1dHiMpv5FcucCXOqNY0iW0Kgl3FtX6Qa/YJt0he0MHUY6mCHOazEOkgkzTIdkc6/DMsOhG31e7XLZ30dd2oztBI81Go4xjGnM5oNN95IGUE2JngqAbKqB2HcWZiztc92yZeCz3jewjoCpmJ2I+rVrlrg3tWtGp17OpMwL3dHgq6UE95e72/2TmfRe/OWtDhIIJ3YvNiSLdAVob7QUwdSTZsAa3LZHTM0iVD/stz6LGVIaQ0AEOcSC1kBwdYg5r91lnS2A1uWHHdLiLAxmqNqEd0tjoCVVRpLlj5i62ftltSALZhnbMXbobdDI6K12bUiu37zXN+B/BUtDBtDw4SCJtaJcLkDgSprK2V7HGN1wN+RsfQrNhJRhiIuPBiqwbgzrERF7A5IREQBERAEREAREQBERAYvcACTYC5PQL5GKhcXuJnM4mecnVfUds18mHrOiYY4x4FfK6I3fVcz4g9kjawy5ZpxMy3L9q/dpp4jyVTjalQVHAFwEtiJ0Lqc34au8zyV44LArkxqZXwbjjcoHbRqAHSWhxMQcxGSAIGhzaaypOF2i4EOIEGoacQZjMQOd4CsK2Ha6JGhDhFoIWt2DaYBaNZta9zNuNyrupBr6SFF9kejjpe9sQ5kka3Ai4OkSo9Dbx3S9gAqNa5pBMZnGcptrF/BWJwzRoI15/WMu9QtTNmsDQ2DAywCdMvux3Kman5Ra0jbsrboe+mQ0/SAtAnRzWkwbco81tbtomhiKrWiGF0B0y7s5B00mLLRQ2YxvZgZgGAxDiDvAh1+4lTv7OphtVoEsqXc2TG970DhM3WObo3ul7v/gssxjjduvDiMrQQaAkS7/fEzDbaBqkUMdVc+s0FrCzI8EiIaaZMkG3vjyR2CpuMuYCd28ke5dmh4SYUylSZqWt5SQDblPJYnOmltH3sSlLsxpY81cLMuZUEgxGZlQGC0iNJ6aHiolD5w98uDxALskmGPLKZYJtIBFTxMK1FQDRbWPPNUVVRvaJZxv5I+z8DUY6m5xOa7agsWlokNNzOaI4c5VzVuCtFE81IePgqxqNzTYcbRsdcx0gEaG6yUbZtTNSpn7o+EKSvbLg4YREUgIiIAiIgCIiAIiICu9ov/i1/+m74L5g0boX1LbeX5vWzzlyOmNdF8vYbBcn4j4Zt4byYFYkLKF4QuObpgQvCs15lUEmDlqrVsrZPQDqSYA8yt5aqn2hxAZTnM0OaWvDS4AuDXAkAK1OOeSiQ3ZXLZv4LKnWg5T9YEjwNx5GVzzdr4iqC7Dsp5BF3OEkamQSIXmD9oA+vT7RzKeVri7elpe4gAA8bdVl/ZZ2d/wDhXVR1bXKRTUamZEgyOBHFb2FaLRmTJTIClUumqi0xzUmliAP1KxNFiSxSaFLy/UqO2rOi25zEIiGX+xaoDTTvuXHGWkmPLRWa5jZGIjENEzmBHG0Cfi31K6devwVV1aKb5W34OPWhlnYIiLcMQREQBERAEREAREQHKfKJisuHY2+/UAseQJg81xbdFffKNtWalOiANz6Qm/vHQeXxXOUq0iQuFjpXqM6FCNomZQELwleLmGyZQsYSUS4MXzBjX8fyVNtzABtCo5rA59i5zmhxIBGYmRy5K8AXpIGpA7yr06jg00VlG6OFfh6LW7rXOGIblaAf928Fsgyb70QOin7G2c0YgU6cPZTbNVxaCHPuIBPASIHQrdjdmdq//ZmgMpEvn6r6sizfBovorvZdWllhgFNxMuYd1wedZB1XRq1rQ2vv/T7/AMjBGG5LwuEDCcghpvl4A/dHCb+SlgrAFegrkSd92bSRm0KRTIHFRwFtFJYWzIWVGpKyIOv6/ooTHwptNxdcefJVXINuDd9PQnXOF2y4XAXxDHkbrCL6a2kDku6XpvhbTpO3f9kcvFfUvsERF1TVCIiAIiIAiIgCIsaj4BJMACZPRAfKNv1e0xVdxBjPlE6gNtbpIKr20cpt/Pz4rfiKxeXO4ucXGOZM2Wtr15itLNNv1OrBWij0Ssc39FkvFrGQ9Dlk0LwAclAdse5yPInOTqd5xBB14QrRSfLsQyzCyySq9uEq/wDE48zYbv5Ot97otlGlWAjMDA433g6RJ1ILbcx1U5F4kiL+hOayENMG5AnnAUY9rm6S+27YXLCOM6C/9dYpVi1smDLC7SYiHgEWjiON0yeqJuWIK9CqDgKwyxUkgDNLnXdMki1rWW6lsxxnM8zeCCZvkjyyu/zI6cf1C76LZpPBb2Ydx1nu/M8FFoEtDRNwAJ00EacFsFQjiVqST8GVMm9i1nvEOd9kCYXmHqVHuhogcS7Ty/BaaFfkO/Q+psrKg+R7oA4yde/n+rKj2JJBpQ0gOJP2hAjllhddSqBzQQZBAK5I1J7ldez+JlpZM5NP3T8byu18HqpOUO9zQxcHZSLZERehNAIiIAiIgCIiAKg9s9tDD4dw1fVDmNH+HecegHqQr8r5X7W7e+cYkta5rqVI5WFv1iQ3OZ4w4EWtA8Vr4ippwbMlOOaRVAWC8LuaxcL8Qf1qvA88fP8ANebe7OmjbK9lRi8DjC2CpzVXEk3grNpWkOWYKqSbwVkFpzL0PUA3hZArQKi97RQDcF6tQqL3tEJNoML3tB1K1dotWI2o2k3M8hgvqePAQJknooyuWyF0iypB3BoaObo9JUulSnWXdTI9T+AXJVPa9ouGPs0OlxbT3Xe6QXmXAkGIVpsTbzcTmLAS5hAI3YaDP15OZpM3Uzw1SKu0FUi3sdCxx0/krLYdbLiAJlrm5RAtLb+X5KoZiN4NOVx5NuBzJOkeanYWo4VGuAuy+tr6geHRMJVVGrGUuCK0c0GjsUWjC4ttQS3hYg6g9VvXsU1JXRxmrBERSAiIgCxe8AEkgAXJNgBzJWSjbRwQrUalJ2lRrmGOTgQgOT9pvbuiabqWGqZ6j5YXMmGN+s7NxMSBl7+C4F+HaIi0REdFe435OsVRBNPJWAgbsh5EfYdYX5OK53EuqUzlqMcx3JzSDymDwsbri4rVm91Y36SglszeaiB571BOMHG365I3FjmtPTZnuS6+IgDdLpMRb4m0KqcKtKXQ5zb2zi29ILjEWHf4LPHViW7hGYGR16W71XUm1GMpxUjKSXaxBOmXV1ua2KVOy8GOT3OopGw7uc/CxWwFVGz8WeyZOuUWiNLKSMWtWVJ3MiZYB6y7RV3z1e/PgqaTLXLEPWQqKsGOC9GPHNRpMXLQVF6HqsGNCyGNUabFydXfpH2m/ELldoU6hxb87O0pw5rd0uDdyQIFwZGver353Md4K1Vq2YQRmvxaOGkfms9Bum+Ck1mKSarmhtGgWWaHGpDoyl5EBwlwvyndXQbA2YKDTDpqOEnhJF7cgJj1UbMBECCbWty184U6k08xPG029OivWquUcq2RWELO50mFxbWtGUtMjUn8eXcFMpYlxsInUxYd/M/iuYpVhFlMo4yBEnWeNzzPNcx0zYzHYbPxxpvBJ3XQHdDwPdddM106L59g9otdZ0ARwtJ7lZ4Pa7qQIBGUm03/AEfzXUwOO0VpVOPDNStQzvNE69FW7H20K+aGuaWxMtcAe7MArJegjJSV0aDVnZhERWICIiAJCIgItTZdFxJdSpkm5JY0knqSLqFiPZLCPdmfhqROk5ANO5W6KMqJuzm8T8nmBeQTQDYtuOeweIaRJVdX+SbBucS11dgP1W1BA7szSfVdqirkj0Tnl2fO8T8jtMuJZiqrW2hrmMeeu9afJRD8jj+0H+2fRcfot/Tnmy6wvp6KNKHROpLs+cf3ON/a6n8Nv5qVhPkgw4H0las906tLGCOAjKfOV3qJpQ6GpLs4j+6XC/8AExH+dn/oouN+R6i6OyxFanrOYMfPKLCOK+gomlDoakuz5u35GwP/ANlT+E381l/c8P2t/wDDb+a+jIo0odE6kuz5435Ih+11P4bfzWX90w/an/w2/mvoKKNCn0NWfZ8xd8k+IDiW4qlE2miZjhmh2vcsMR8mmNbHZ1qL+YcHU45RZ0+i+ooqvDUn4J1p9nyyn8n+PaP/AKDHDtXX7pprZgvYfGv98U6V4u/Oe+GCD5hfT0WN4Ki/BOvM43A/J2BBq13O5tY0NB6SZMK/2f7O0KIaGMnKIBccxi/E96s0WeFGnD6UUc5S5YREWUo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data:image/jpeg;base64,/9j/4AAQSkZJRgABAQAAAQABAAD/2wCEAAkGBhQSERIUEhMVFBQVGBgUGBYVFRcWGRcVFxYXGBUXFRQXGyceFxojGhYVIS8gJCcpLCwsGB4xNTAqNSYrLCkBCQoKDgwOGg8PGi4kHiUsLSwsKTUsLCwvLCwsLCwpLC0pLCkuLCwpLCwpLC8pLCwpLCwsKSwpKSwpLCwsLCwsLP/AABEIAPEA0QMBIgACEQEDEQH/xAAbAAEAAgMBAQAAAAAAAAAAAAAABAUCAwYBB//EAEcQAAEDAgMFBQMJBQUIAwAAAAEAAhEDIQQSMQUiQVFhE3GBkaEGMrEHFCNCUmLB0fBUcpPh8RUXgpKiJDNTY3OywtI0Q0T/xAAaAQEAAgMBAAAAAAAAAAAAAAAAAQIDBAUG/8QAMBEAAgECBgECBQEJAAAAAAAAAAECAxEEEhMhMVFBYfAFIjJxkVIUI0KBocHR4fH/2gAMAwEAAhEDEQA/APuKIiAIiIAiIgCIiAIiIAiIgCIiAIiIAiIgCIiAIiIAiIgCIiAIiIAiIgCIiAIiIAiKNtLEmnSe4agWnnoJ80BqqY45nhpYA2AC6ff4g3uNPVb8Lis88HDUTPiDxHVUWya7C/I8Al32hMuuQb2Ey706KwxeHFJzXsAAkAtAiT0gRcT3kMVU/ILRFix4IBBkG4I4hZKwCIiAIoeJ2gAS1sFw1n3W9559FG/tIOhoqjNOtMsJPTKcyq5JAtUUT5wWubmIh1oiCDwOtxoO8hS1KdwERFICIiAIiIAiIgCIiAIiIAiIgCIiALxzQQQRINoK9RAcrtHBGk4FutPeHMsnjbhofDmuha5takCNHCR0PDxB+C9xmFDxoMwktn1HcdCq7Yjyx76R9332zqL7zT3H9XCrazBu2VWuW8DvCdQZ3mxPObDSCrNU+MtV+9OdkwZt7ojT3SP8RKtqb8wBHESpQMlF2hisjbEZjpPADV3gPWFur1gxpcdBf9dVWYEGtUL3aNNhwB4NjpqesckYJGzcAGiS0STIm5HWeZkk96lV6rWNLnQAOK2Erlts7U7R0NO43S2p59yhuyBvbjRUqEu0IAsLgSCBbqujXOez2BLndoRujSeJ59w+PcujSICIisAiIgCIiAIiIAiIgCIiAIiIAiIgCIiAKr2ph8rhVBymwngDoCR1nKfDkrRY1GAgg3BsVDBSbapZg2vT96md4XmAZiOYnyKn7MqiCBod9v7ruHgZ8CFArOdRfB00BJs9nJx4OHPx5ps0hpDRO4d29+zdukHWcpAn90FVT3JPNv47eFMcIce/UW6C/lyVnszC9nTA4m57z+oXPYdna4rjGcnUn3SeI00XQ7TxnZst7xs3v5+GqhPlkvog7cx9uzaf3oOn3fH9aqu2dss1HTo0an8B1+Cyw2CdVdAPVzuU3mNC4/zXSUKIY0NboLKq+d3fAex7SpBoDWiALALNEWYqEREAREQBERAEREAREQBERAEREAREQBERAERRMTtalTMPqNB5TJ5XA0UNpcg24rDCo0tPHjxB4ELnqn0Z3xBbZ3IsNib/AFY+A5XtnbepRIzu4w2m8/hHqoG1toUqjDLXh7fdlvOxki0d5WGVWn+pX+5dRl0Z7HotbUqGdBMzqCZJPko2MxDq9QBgngJtu8XHl/RRKGILaRNjbIZ+zNh5wJPBStn7Xo0rXe7RzwBHcyTdsrCqkcqu0kXyu+yOhwuFFNoa3xPEnmeZW5V7Nu0j9YjpkdbyC209q0nRD234Gx8itmNSD2TX5MbjJcolovGum4XqyFQiIgCIiAIiIAiIgCIiAIiIAiIgCIiAKhx3tQA5zaQDsti8mGzyEXd6Kv8AaP2kzE0qTrCz3DjwLWnlzI7lQ0nEkcGjgOmi4uO+I6byUufLN2hhs3zS4OkPbVxvvIadQN0ceAM8eJ8FGrYZrLNbvcC6HGfut08bLXR2q5rS0a91m/m5eMsbkku1JuTxuVxa2Jc0rtt++OjbhSyv0N9OkSI0Avr+I+AsvaGFzOLjoN0CLDn3rxgkkcBFupNgrHDtBHRsz3rUipS4JnLKQcVhhvRbdJsPNRsBstraYbIdlLsrjc5SbT5qY+rvzNpLfIE/gtGBkMAm7HupnqBp/pyqzcrNIJuwp7MBAIBaeLdRPSdPBTG0RFrjkVKptyi4u5sjvBuPIheYZzTpxgkciRqFl/Z3dZnuzDKq2aKIEkscWOFjHwc3Q+IU/D7UIIFUCDbO3T/ED7vfcKBiMJv52yDxA0cOoWxrg4A8OR5cQt3D4urh/le698GGcIy3RfIqzZmILXdmZIiWE8hq3w4dO5Wa9NSqxqwU48M02rOwREWUgIiIAiIgCIiAIiIAiIgCo/a/apo0IaYfUOQc4+sR4fFXi+ffKDipxFNgPuMmI0LiTPkAtfEzcKTa5MlKOaSRRYerLiB0hT8PVEG9gdeZ4x4LnqnaCSxzRPBzT/3ArCjXxDQdym8cYcWehBnzXl5UM290dVTsdS/EgARoTHgttXFiAZ0Hfc2v6rk/7XqwAcO+33qZ05XW1u32gHO2qzT3qboJuYESsTws/G/4ZfVXk7HCYneceAEiOlv/ACKt9m4oCnVd9XMB/pA+K4jZ3tNRyv3z7vFjxx6turfAbcp5AwOMudn912kHLwtofRWpKdGTbT4fgpNRmixrVCKbTFxUb8IPqVuovAe6RAL846kCHjvkeiq6W1WGkMztDBmRfd0nW0XEo/abd97nWFQcz7zeQHX1WFJrxuS43LjG7QsDoGHN4cfSVkyrDmxrlPjlMj0lc3itvslzAyq8jMDlpuOnXiF5h/aJ5bSLMPXe4A+80MEC3vOMTbRS41ZPMyMsUrI65mIA14/isW1QHQND6HUrmqm18Q9sswzWt/5lUB1r/VDh6ra2piyZHzdsEHKe0cY/eED0UtStZtfkpkR0rhPTiCNQeYU/ZuKL2kO95pgxobSHDv5KlwvayC9zIg7rWkdxzF3pCsdmO+leJ1a0x3EyY8Qul8MrONXTvszUrQ2uWqIi9KagREQBERAEREAREQBERAF8z9rXh+Nqn7Ia3xjh5r6Yvle1qpdicQTr2jhbk3dHoFo45/u7epsYdfMU+MqhmWdCY/mVhRxrTFyM0wIMkDiImy2Y3Bh8STuzEfiOOiiUNmZHMLXe60suOBINoOsg+a41oOO/Ju73JLsYzXO2NNQL3EX4yD5FTNn1xLhIvkIv36Ln6Ox3NLRms1zXTJJ3GkCJFpcT4FZDBVDWe9sNjKWzlIIAIeCDoCCeqOlTeykFJ9HSYZ8tqD90/wCqPxWeHrZXAk8RPdofRc23DvOIkSGZgNdWBjh4mXDylYOpVc74DshfTfyIAMFgvwhpPO6xOgn/ABF1P0OxpN3mnkWt82gqRhatz1dHiMpv5FcucCXOqNY0iW0Kgl3FtX6Qa/YJt0he0MHUY6mCHOazEOkgkzTIdkc6/DMsOhG31e7XLZ30dd2oztBI81Go4xjGnM5oNN95IGUE2JngqAbKqB2HcWZiztc92yZeCz3jewjoCpmJ2I+rVrlrg3tWtGp17OpMwL3dHgq6UE95e72/2TmfRe/OWtDhIIJ3YvNiSLdAVob7QUwdSTZsAa3LZHTM0iVD/stz6LGVIaQ0AEOcSC1kBwdYg5r91lnS2A1uWHHdLiLAxmqNqEd0tjoCVVRpLlj5i62ftltSALZhnbMXbobdDI6K12bUiu37zXN+B/BUtDBtDw4SCJtaJcLkDgSprK2V7HGN1wN+RsfQrNhJRhiIuPBiqwbgzrERF7A5IREQBERAEREAREQBERAYvcACTYC5PQL5GKhcXuJnM4mecnVfUds18mHrOiYY4x4FfK6I3fVcz4g9kjawy5ZpxMy3L9q/dpp4jyVTjalQVHAFwEtiJ0Lqc34au8zyV44LArkxqZXwbjjcoHbRqAHSWhxMQcxGSAIGhzaaypOF2i4EOIEGoacQZjMQOd4CsK2Ha6JGhDhFoIWt2DaYBaNZta9zNuNyrupBr6SFF9kejjpe9sQ5kka3Ai4OkSo9Dbx3S9gAqNa5pBMZnGcptrF/BWJwzRoI15/WMu9QtTNmsDQ2DAywCdMvux3Kman5Ra0jbsrboe+mQ0/SAtAnRzWkwbco81tbtomhiKrWiGF0B0y7s5B00mLLRQ2YxvZgZgGAxDiDvAh1+4lTv7OphtVoEsqXc2TG970DhM3WObo3ul7v/gssxjjduvDiMrQQaAkS7/fEzDbaBqkUMdVc+s0FrCzI8EiIaaZMkG3vjyR2CpuMuYCd28ke5dmh4SYUylSZqWt5SQDblPJYnOmltH3sSlLsxpY81cLMuZUEgxGZlQGC0iNJ6aHiolD5w98uDxALskmGPLKZYJtIBFTxMK1FQDRbWPPNUVVRvaJZxv5I+z8DUY6m5xOa7agsWlokNNzOaI4c5VzVuCtFE81IePgqxqNzTYcbRsdcx0gEaG6yUbZtTNSpn7o+EKSvbLg4YREUgIiIAiIgCIiAIiICu9ov/i1/+m74L5g0boX1LbeX5vWzzlyOmNdF8vYbBcn4j4Zt4byYFYkLKF4QuObpgQvCs15lUEmDlqrVsrZPQDqSYA8yt5aqn2hxAZTnM0OaWvDS4AuDXAkAK1OOeSiQ3ZXLZv4LKnWg5T9YEjwNx5GVzzdr4iqC7Dsp5BF3OEkamQSIXmD9oA+vT7RzKeVri7elpe4gAA8bdVl/ZZ2d/wDhXVR1bXKRTUamZEgyOBHFb2FaLRmTJTIClUumqi0xzUmliAP1KxNFiSxSaFLy/UqO2rOi25zEIiGX+xaoDTTvuXHGWkmPLRWa5jZGIjENEzmBHG0Cfi31K6devwVV1aKb5W34OPWhlnYIiLcMQREQBERAEREAREQHKfKJisuHY2+/UAseQJg81xbdFffKNtWalOiANz6Qm/vHQeXxXOUq0iQuFjpXqM6FCNomZQELwleLmGyZQsYSUS4MXzBjX8fyVNtzABtCo5rA59i5zmhxIBGYmRy5K8AXpIGpA7yr06jg00VlG6OFfh6LW7rXOGIblaAf928Fsgyb70QOin7G2c0YgU6cPZTbNVxaCHPuIBPASIHQrdjdmdq//ZmgMpEvn6r6sizfBovorvZdWllhgFNxMuYd1wedZB1XRq1rQ2vv/T7/AMjBGG5LwuEDCcghpvl4A/dHCb+SlgrAFegrkSd92bSRm0KRTIHFRwFtFJYWzIWVGpKyIOv6/ooTHwptNxdcefJVXINuDd9PQnXOF2y4XAXxDHkbrCL6a2kDku6XpvhbTpO3f9kcvFfUvsERF1TVCIiAIiIAiIgCIsaj4BJMACZPRAfKNv1e0xVdxBjPlE6gNtbpIKr20cpt/Pz4rfiKxeXO4ucXGOZM2Wtr15itLNNv1OrBWij0Ssc39FkvFrGQ9Dlk0LwAclAdse5yPInOTqd5xBB14QrRSfLsQyzCyySq9uEq/wDE48zYbv5Ot97otlGlWAjMDA433g6RJ1ILbcx1U5F4kiL+hOayENMG5AnnAUY9rm6S+27YXLCOM6C/9dYpVi1smDLC7SYiHgEWjiON0yeqJuWIK9CqDgKwyxUkgDNLnXdMki1rWW6lsxxnM8zeCCZvkjyyu/zI6cf1C76LZpPBb2Ydx1nu/M8FFoEtDRNwAJ00EacFsFQjiVqST8GVMm9i1nvEOd9kCYXmHqVHuhogcS7Ty/BaaFfkO/Q+psrKg+R7oA4yde/n+rKj2JJBpQ0gOJP2hAjllhddSqBzQQZBAK5I1J7ldez+JlpZM5NP3T8byu18HqpOUO9zQxcHZSLZERehNAIiIAiIgCIiAKg9s9tDD4dw1fVDmNH+HecegHqQr8r5X7W7e+cYkta5rqVI5WFv1iQ3OZ4w4EWtA8Vr4ippwbMlOOaRVAWC8LuaxcL8Qf1qvA88fP8ANebe7OmjbK9lRi8DjC2CpzVXEk3grNpWkOWYKqSbwVkFpzL0PUA3hZArQKi97RQDcF6tQqL3tEJNoML3tB1K1dotWI2o2k3M8hgvqePAQJknooyuWyF0iypB3BoaObo9JUulSnWXdTI9T+AXJVPa9ouGPs0OlxbT3Xe6QXmXAkGIVpsTbzcTmLAS5hAI3YaDP15OZpM3Uzw1SKu0FUi3sdCxx0/krLYdbLiAJlrm5RAtLb+X5KoZiN4NOVx5NuBzJOkeanYWo4VGuAuy+tr6geHRMJVVGrGUuCK0c0GjsUWjC4ttQS3hYg6g9VvXsU1JXRxmrBERSAiIgCxe8AEkgAXJNgBzJWSjbRwQrUalJ2lRrmGOTgQgOT9pvbuiabqWGqZ6j5YXMmGN+s7NxMSBl7+C4F+HaIi0REdFe435OsVRBNPJWAgbsh5EfYdYX5OK53EuqUzlqMcx3JzSDymDwsbri4rVm91Y36SglszeaiB571BOMHG365I3FjmtPTZnuS6+IgDdLpMRb4m0KqcKtKXQ5zb2zi29ILjEWHf4LPHViW7hGYGR16W71XUm1GMpxUjKSXaxBOmXV1ua2KVOy8GOT3OopGw7uc/CxWwFVGz8WeyZOuUWiNLKSMWtWVJ3MiZYB6y7RV3z1e/PgqaTLXLEPWQqKsGOC9GPHNRpMXLQVF6HqsGNCyGNUabFydXfpH2m/ELldoU6hxb87O0pw5rd0uDdyQIFwZGver353Md4K1Vq2YQRmvxaOGkfms9Bum+Ck1mKSarmhtGgWWaHGpDoyl5EBwlwvyndXQbA2YKDTDpqOEnhJF7cgJj1UbMBECCbWty184U6k08xPG029OivWquUcq2RWELO50mFxbWtGUtMjUn8eXcFMpYlxsInUxYd/M/iuYpVhFlMo4yBEnWeNzzPNcx0zYzHYbPxxpvBJ3XQHdDwPdddM106L59g9otdZ0ARwtJ7lZ4Pa7qQIBGUm03/AEfzXUwOO0VpVOPDNStQzvNE69FW7H20K+aGuaWxMtcAe7MArJegjJSV0aDVnZhERWICIiAJCIgItTZdFxJdSpkm5JY0knqSLqFiPZLCPdmfhqROk5ANO5W6KMqJuzm8T8nmBeQTQDYtuOeweIaRJVdX+SbBucS11dgP1W1BA7szSfVdqirkj0Tnl2fO8T8jtMuJZiqrW2hrmMeeu9afJRD8jj+0H+2fRcfot/Tnmy6wvp6KNKHROpLs+cf3ON/a6n8Nv5qVhPkgw4H0las906tLGCOAjKfOV3qJpQ6GpLs4j+6XC/8AExH+dn/oouN+R6i6OyxFanrOYMfPKLCOK+gomlDoakuz5u35GwP/ANlT+E381l/c8P2t/wDDb+a+jIo0odE6kuz5435Ih+11P4bfzWX90w/an/w2/mvoKKNCn0NWfZ8xd8k+IDiW4qlE2miZjhmh2vcsMR8mmNbHZ1qL+YcHU45RZ0+i+ooqvDUn4J1p9nyyn8n+PaP/AKDHDtXX7pprZgvYfGv98U6V4u/Oe+GCD5hfT0WN4Ki/BOvM43A/J2BBq13O5tY0NB6SZMK/2f7O0KIaGMnKIBccxi/E96s0WeFGnD6UUc5S5YREWUo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 descr="C:\Users\AMMARA\Desktop\hygienne hospitaliere\images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-243408"/>
            <a:ext cx="1990725" cy="2295525"/>
          </a:xfrm>
          <a:prstGeom prst="rect">
            <a:avLst/>
          </a:prstGeom>
          <a:noFill/>
        </p:spPr>
      </p:pic>
      <p:pic>
        <p:nvPicPr>
          <p:cNvPr id="2056" name="Picture 8" descr="C:\Users\AMMARA\Desktop\hygienne hospitaliere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221088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Sacs de couleur rouge: </a:t>
            </a:r>
            <a:r>
              <a:rPr lang="fr-FR" dirty="0" smtClean="0"/>
              <a:t>pour les déchets à risque chimique et toxique( films radiologiques, médicaments ….)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Sacs de couleur verte</a:t>
            </a:r>
            <a:r>
              <a:rPr lang="fr-FR" dirty="0" smtClean="0"/>
              <a:t>: pour les pièces anatomiques humaines identifiables.</a:t>
            </a:r>
            <a:endParaRPr lang="fr-FR" dirty="0"/>
          </a:p>
        </p:txBody>
      </p:sp>
      <p:pic>
        <p:nvPicPr>
          <p:cNvPr id="1025" name="Picture 1" descr="C:\Users\AMMARA\Desktop\hygienne hospitaliere\images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293096"/>
            <a:ext cx="2143125" cy="2143125"/>
          </a:xfrm>
          <a:prstGeom prst="rect">
            <a:avLst/>
          </a:prstGeom>
          <a:noFill/>
        </p:spPr>
      </p:pic>
      <p:pic>
        <p:nvPicPr>
          <p:cNvPr id="1026" name="Picture 2" descr="C:\Users\AMMARA\Desktop\hygienne hospitaliere\images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861048"/>
            <a:ext cx="15621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fr-FR" sz="2800" u="sng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6.Autres:</a:t>
            </a:r>
            <a:br>
              <a:rPr lang="fr-FR" sz="2800" u="sng" dirty="0" smtClean="0">
                <a:solidFill>
                  <a:schemeClr val="tx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</a:br>
            <a:r>
              <a:rPr lang="fr-FR" sz="2800" u="sng" dirty="0" smtClean="0">
                <a:solidFill>
                  <a:schemeClr val="tx1"/>
                </a:solidFill>
              </a:rPr>
              <a:t/>
            </a:r>
            <a:br>
              <a:rPr lang="fr-FR" sz="2800" u="sng" dirty="0" smtClean="0">
                <a:solidFill>
                  <a:schemeClr val="tx1"/>
                </a:solidFill>
              </a:rPr>
            </a:br>
            <a:r>
              <a:rPr lang="fr-FR" sz="2800" u="sng" dirty="0" smtClean="0">
                <a:solidFill>
                  <a:schemeClr val="tx1"/>
                </a:solidFill>
              </a:rPr>
              <a:t>isolement septique </a:t>
            </a:r>
            <a:r>
              <a:rPr lang="fr-FR" sz="2800" dirty="0" smtClean="0">
                <a:solidFill>
                  <a:schemeClr val="tx1"/>
                </a:solidFill>
              </a:rPr>
              <a:t>(en particulier dans une chambre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individuelle) des malades susceptibles de propager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l’infection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u="sng" dirty="0" smtClean="0">
                <a:solidFill>
                  <a:schemeClr val="tx1"/>
                </a:solidFill>
              </a:rPr>
              <a:t/>
            </a:r>
            <a:br>
              <a:rPr lang="fr-FR" sz="2800" u="sng" dirty="0" smtClean="0">
                <a:solidFill>
                  <a:schemeClr val="tx1"/>
                </a:solidFill>
              </a:rPr>
            </a:br>
            <a:r>
              <a:rPr lang="fr-FR" sz="2800" u="sng" dirty="0" smtClean="0">
                <a:solidFill>
                  <a:schemeClr val="tx1"/>
                </a:solidFill>
              </a:rPr>
              <a:t> Isolement protecteur </a:t>
            </a:r>
            <a:r>
              <a:rPr lang="fr-FR" sz="2800" dirty="0" smtClean="0">
                <a:solidFill>
                  <a:schemeClr val="tx1"/>
                </a:solidFill>
              </a:rPr>
              <a:t>des sujets anormalement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susceptibles aux infections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Désinfection du matériel (notamment à l’autoclave)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contrôle de la désinfection des endoscopes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Pour KT: asepsie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               changement du kT toutes les 72H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Bonne utilisation des antibiotiques : améliorer la qualité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de la prise en charge du patient infecté et lutter contre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la résistance bactérienne aux ATB.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26876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les infections d’origine "exogène"</a:t>
            </a:r>
            <a:r>
              <a:rPr lang="fr-FR" sz="2400" dirty="0" smtClean="0"/>
              <a:t>:  il peut s’agir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- </a:t>
            </a:r>
            <a:r>
              <a:rPr lang="fr-FR" sz="2400" dirty="0" smtClean="0"/>
              <a:t>soit </a:t>
            </a:r>
            <a:r>
              <a:rPr lang="fr-FR" sz="2400" dirty="0" smtClean="0"/>
              <a:t>d’infections croisées, transmises d’un malade à l’autre par les mains ou les instruments de travail du personnel médical ou paramédical, </a:t>
            </a: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2" descr="C:\Users\claude léger\Documents\cours divers\ap as 2007 2008\affiche précautions stand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0"/>
            <a:ext cx="5715000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9923" y="476672"/>
            <a:ext cx="7174523" cy="1512168"/>
          </a:xfrm>
        </p:spPr>
        <p:txBody>
          <a:bodyPr>
            <a:normAutofit/>
          </a:bodyPr>
          <a:lstStyle/>
          <a:p>
            <a:r>
              <a:rPr lang="fr-FR" sz="2700" dirty="0">
                <a:solidFill>
                  <a:srgbClr val="FF0000"/>
                </a:solidFill>
              </a:rPr>
              <a:t>Cas </a:t>
            </a:r>
            <a:r>
              <a:rPr lang="fr-FR" sz="2700" dirty="0" smtClean="0">
                <a:solidFill>
                  <a:srgbClr val="FF0000"/>
                </a:solidFill>
              </a:rPr>
              <a:t>clinique d’ </a:t>
            </a:r>
            <a:r>
              <a:rPr lang="fr-FR" sz="2700" dirty="0" smtClean="0">
                <a:solidFill>
                  <a:srgbClr val="FF0000"/>
                </a:solidFill>
                <a:latin typeface="Times New Roman" pitchFamily="18" charset="0"/>
              </a:rPr>
              <a:t>infection associée aux soins</a:t>
            </a:r>
            <a:r>
              <a:rPr lang="fr-FR" sz="5400" dirty="0" smtClean="0">
                <a:latin typeface="Times New Roman" pitchFamily="18" charset="0"/>
              </a:rPr>
              <a:t/>
            </a:r>
            <a:br>
              <a:rPr lang="fr-FR" sz="5400" dirty="0" smtClean="0">
                <a:latin typeface="Times New Roman" pitchFamily="18" charset="0"/>
              </a:rPr>
            </a:br>
            <a:endParaRPr lang="fr-FR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idx="1"/>
          </p:nvPr>
        </p:nvSpPr>
        <p:spPr>
          <a:xfrm>
            <a:off x="323851" y="1627188"/>
            <a:ext cx="8569569" cy="4970462"/>
          </a:xfrm>
        </p:spPr>
        <p:txBody>
          <a:bodyPr/>
          <a:lstStyle/>
          <a:p>
            <a:endParaRPr lang="fr-FR" sz="2800" dirty="0"/>
          </a:p>
          <a:p>
            <a:pPr lvl="1"/>
            <a:endParaRPr lang="fr-FR" sz="2400" dirty="0"/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826477" y="2060575"/>
            <a:ext cx="8024446" cy="33793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fr-FR" sz="2400" b="0" dirty="0">
                <a:solidFill>
                  <a:srgbClr val="000000"/>
                </a:solidFill>
                <a:latin typeface="Arial" charset="0"/>
              </a:rPr>
              <a:t>• Mr X, patient de 72 ans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fr-FR" sz="2400" b="0" dirty="0">
                <a:solidFill>
                  <a:srgbClr val="000000"/>
                </a:solidFill>
                <a:latin typeface="Arial" charset="0"/>
              </a:rPr>
              <a:t>• Infiltration de corticoïdes retard dans l’articulation de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fr-FR" sz="2400" b="0" dirty="0">
                <a:solidFill>
                  <a:srgbClr val="000000"/>
                </a:solidFill>
                <a:latin typeface="Arial" charset="0"/>
              </a:rPr>
              <a:t>l’épaule (arthrose) au cabinet du rhumatologue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fr-FR" sz="2400" b="0" dirty="0">
                <a:solidFill>
                  <a:srgbClr val="000000"/>
                </a:solidFill>
                <a:latin typeface="Arial" charset="0"/>
              </a:rPr>
              <a:t>• 5 jours plus tard : arthrite de l’épaule, culture positive à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fr-FR" sz="2400" b="0" dirty="0">
                <a:solidFill>
                  <a:srgbClr val="000000"/>
                </a:solidFill>
                <a:latin typeface="Arial" charset="0"/>
              </a:rPr>
              <a:t>Staphylocoque doré méticillino-sensible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fr-FR" sz="2400" b="0" dirty="0">
                <a:solidFill>
                  <a:srgbClr val="000000"/>
                </a:solidFill>
                <a:latin typeface="Arial" charset="0"/>
              </a:rPr>
              <a:t>• Traitement chirurgical, antibiothérapie de plusieurs mois,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fr-FR" sz="2400" b="0" dirty="0">
                <a:solidFill>
                  <a:srgbClr val="000000"/>
                </a:solidFill>
                <a:latin typeface="Arial" charset="0"/>
              </a:rPr>
              <a:t>• Séquelles articulaires</a:t>
            </a:r>
            <a:endParaRPr lang="fr-FR" sz="2400" b="0" dirty="0">
              <a:solidFill>
                <a:srgbClr val="FD0128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49924" y="549274"/>
            <a:ext cx="7810500" cy="1655589"/>
          </a:xfrm>
        </p:spPr>
        <p:txBody>
          <a:bodyPr>
            <a:normAutofit/>
          </a:bodyPr>
          <a:lstStyle/>
          <a:p>
            <a:r>
              <a:rPr lang="fr-FR" sz="2200" dirty="0" smtClean="0">
                <a:solidFill>
                  <a:srgbClr val="FF0000"/>
                </a:solidFill>
              </a:rPr>
              <a:t>Cas clinique d’</a:t>
            </a:r>
            <a:r>
              <a:rPr lang="fr-FR" sz="2200" dirty="0" smtClean="0">
                <a:solidFill>
                  <a:srgbClr val="FF0000"/>
                </a:solidFill>
                <a:latin typeface="Times New Roman" pitchFamily="18" charset="0"/>
              </a:rPr>
              <a:t>infection nosocomiale :infection du site opératoire</a:t>
            </a:r>
            <a:r>
              <a:rPr lang="fr-FR" sz="5400" dirty="0" smtClean="0">
                <a:solidFill>
                  <a:srgbClr val="E93729"/>
                </a:solidFill>
                <a:latin typeface="Times New Roman" pitchFamily="18" charset="0"/>
              </a:rPr>
              <a:t> </a:t>
            </a:r>
            <a:br>
              <a:rPr lang="fr-FR" sz="5400" dirty="0" smtClean="0">
                <a:solidFill>
                  <a:srgbClr val="E93729"/>
                </a:solidFill>
                <a:latin typeface="Times New Roman" pitchFamily="18" charset="0"/>
              </a:rPr>
            </a:br>
            <a:endParaRPr lang="fr-FR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684335" y="1916113"/>
            <a:ext cx="8893419" cy="3962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• Mme Y, 80 ans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• Pose programmée d’une prothèse totale de hanche pour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arthrose de hanche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• 8 mois plus tard : infection de prothèse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fr-FR" sz="2400" dirty="0">
                <a:solidFill>
                  <a:srgbClr val="000000"/>
                </a:solidFill>
                <a:latin typeface="Arial" charset="0"/>
              </a:rPr>
              <a:t>• Cure chirurgicale : Staphylocoque doré méticillino-Résistant</a:t>
            </a:r>
            <a:endParaRPr lang="fr-FR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4387362" y="5029200"/>
            <a:ext cx="184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fr-FR" sz="2400" b="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Conclusion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L’hôpital conçu pour mieux soigner et guérir le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malade, peut, à tout moment devenir un danger pour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celui qui vient y chercher un remède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Même si les IN ne sont pas systématiquement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synonymes de négligence médicale: Elles demeurent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néanmoins une attitude anti-thérapeutique, douloureuse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pour le malade, culpabilisant pour le personnel soignant 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La diminution de l’incidence repose sur une stratégie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 de lutte efficace qui s’appuie particulièrement sur: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la rigueur dans tout acte de soin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la discipline de toute l’équipe,</a:t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/>
            </a:r>
            <a:br>
              <a:rPr lang="fr-FR" sz="2800" dirty="0" smtClean="0">
                <a:solidFill>
                  <a:schemeClr val="tx1"/>
                </a:solidFill>
              </a:rPr>
            </a:br>
            <a:r>
              <a:rPr lang="fr-FR" sz="2800" dirty="0" smtClean="0">
                <a:solidFill>
                  <a:schemeClr val="tx1"/>
                </a:solidFill>
              </a:rPr>
              <a:t>et l’implication des acteurs institutionnels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"/>
            <a:ext cx="7239000" cy="914400"/>
          </a:xfrm>
        </p:spPr>
        <p:txBody>
          <a:bodyPr/>
          <a:lstStyle/>
          <a:p>
            <a:pPr algn="ctr"/>
            <a:endParaRPr lang="fr-FR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1905000"/>
            <a:ext cx="6934200" cy="3733800"/>
          </a:xfrm>
        </p:spPr>
        <p:txBody>
          <a:bodyPr/>
          <a:lstStyle/>
          <a:p>
            <a:r>
              <a:rPr lang="fr-FR" sz="3600" b="1" dirty="0">
                <a:solidFill>
                  <a:srgbClr val="FFFF66"/>
                </a:solidFill>
              </a:rPr>
              <a:t>Merci pour votre attention</a:t>
            </a:r>
            <a:r>
              <a:rPr lang="fr-FR" b="1" dirty="0">
                <a:solidFill>
                  <a:srgbClr val="FFFF66"/>
                </a:solidFill>
              </a:rPr>
              <a:t> </a:t>
            </a:r>
          </a:p>
        </p:txBody>
      </p:sp>
      <p:pic>
        <p:nvPicPr>
          <p:cNvPr id="87044" name="Picture 4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600"/>
            <a:ext cx="5562600" cy="369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41" name="Text Box 5"/>
          <p:cNvSpPr txBox="1">
            <a:spLocks noChangeArrowheads="1"/>
          </p:cNvSpPr>
          <p:nvPr/>
        </p:nvSpPr>
        <p:spPr bwMode="auto">
          <a:xfrm>
            <a:off x="304800" y="6477000"/>
            <a:ext cx="2667000" cy="2286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t </a:t>
            </a:r>
            <a:r>
              <a:rPr lang="fr-FR" sz="1000" dirty="0">
                <a:solidFill>
                  <a:schemeClr val="bg1"/>
                </a:solidFill>
                <a:latin typeface="Arial" charset="0"/>
              </a:rPr>
              <a:t>al. Lancet Infect Dis 2006</a:t>
            </a:r>
          </a:p>
        </p:txBody>
      </p:sp>
      <p:sp>
        <p:nvSpPr>
          <p:cNvPr id="1012742" name="Text Box 6"/>
          <p:cNvSpPr txBox="1">
            <a:spLocks noChangeArrowheads="1"/>
          </p:cNvSpPr>
          <p:nvPr/>
        </p:nvSpPr>
        <p:spPr bwMode="auto">
          <a:xfrm>
            <a:off x="539552" y="2971800"/>
            <a:ext cx="3312368" cy="59093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fr-FR" sz="1200" i="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fr-FR" sz="1200" dirty="0" smtClean="0">
                <a:solidFill>
                  <a:srgbClr val="7030A0"/>
                </a:solidFill>
                <a:latin typeface="Arial" charset="0"/>
              </a:rPr>
              <a:t>Présence de microorganismes sur la peau du              patient ou son environnement proche </a:t>
            </a:r>
            <a:r>
              <a:rPr lang="fr-FR" sz="1200" i="0" dirty="0" smtClean="0">
                <a:solidFill>
                  <a:schemeClr val="bg1"/>
                </a:solidFill>
                <a:latin typeface="Arial" charset="0"/>
              </a:rPr>
              <a:t>sur la peau du patient ou son environnement proche</a:t>
            </a:r>
            <a:endParaRPr lang="fr-FR" sz="12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12743" name="Text Box 7"/>
          <p:cNvSpPr txBox="1">
            <a:spLocks noChangeArrowheads="1"/>
          </p:cNvSpPr>
          <p:nvPr/>
        </p:nvSpPr>
        <p:spPr bwMode="auto">
          <a:xfrm>
            <a:off x="5220072" y="2636912"/>
            <a:ext cx="3276600" cy="941796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fr-FR" sz="1200" i="0" dirty="0">
                <a:solidFill>
                  <a:schemeClr val="bg1"/>
                </a:solidFill>
                <a:latin typeface="Arial" charset="0"/>
              </a:rPr>
              <a:t>Transmission des </a:t>
            </a:r>
            <a:r>
              <a:rPr lang="fr-FR" sz="1200" i="0" dirty="0" smtClean="0">
                <a:solidFill>
                  <a:schemeClr val="bg1"/>
                </a:solidFill>
                <a:latin typeface="Arial" charset="0"/>
              </a:rPr>
              <a:t>micro</a:t>
            </a:r>
            <a:endParaRPr lang="fr-FR" sz="1200" i="0" dirty="0" smtClean="0">
              <a:solidFill>
                <a:srgbClr val="7030A0"/>
              </a:solidFill>
              <a:latin typeface="Arial" charset="0"/>
            </a:endParaRPr>
          </a:p>
          <a:p>
            <a:pPr lvl="0"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fr-FR" sz="1200" dirty="0" smtClean="0">
                <a:solidFill>
                  <a:srgbClr val="7030A0"/>
                </a:solidFill>
                <a:latin typeface="Arial" charset="0"/>
              </a:rPr>
              <a:t>Transmission des microorganismes du patient sur les mains du soignant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fr-FR" sz="1200" i="0" dirty="0" smtClean="0">
                <a:solidFill>
                  <a:schemeClr val="bg1"/>
                </a:solidFill>
                <a:latin typeface="Arial" charset="0"/>
              </a:rPr>
              <a:t>nt </a:t>
            </a:r>
            <a:r>
              <a:rPr lang="fr-FR" sz="1200" i="0" dirty="0">
                <a:solidFill>
                  <a:schemeClr val="bg1"/>
                </a:solidFill>
                <a:latin typeface="Arial" charset="0"/>
              </a:rPr>
              <a:t>sur les mains du soignant</a:t>
            </a:r>
          </a:p>
        </p:txBody>
      </p:sp>
      <p:sp>
        <p:nvSpPr>
          <p:cNvPr id="1012744" name="Line 8"/>
          <p:cNvSpPr>
            <a:spLocks noChangeShapeType="1"/>
          </p:cNvSpPr>
          <p:nvPr/>
        </p:nvSpPr>
        <p:spPr bwMode="auto">
          <a:xfrm>
            <a:off x="4267200" y="1600200"/>
            <a:ext cx="609600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sp>
        <p:nvSpPr>
          <p:cNvPr id="1012745" name="Text Box 9"/>
          <p:cNvSpPr txBox="1">
            <a:spLocks noChangeArrowheads="1"/>
          </p:cNvSpPr>
          <p:nvPr/>
        </p:nvSpPr>
        <p:spPr bwMode="auto">
          <a:xfrm>
            <a:off x="2051720" y="6340935"/>
            <a:ext cx="4495800" cy="51706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fr-FR" sz="1200" i="0" dirty="0">
                <a:solidFill>
                  <a:srgbClr val="7030A0"/>
                </a:solidFill>
                <a:latin typeface="Arial" charset="0"/>
              </a:rPr>
              <a:t>Survie </a:t>
            </a:r>
            <a:r>
              <a:rPr lang="fr-FR" sz="1200" dirty="0" smtClean="0">
                <a:solidFill>
                  <a:srgbClr val="7030A0"/>
                </a:solidFill>
                <a:latin typeface="Arial" charset="0"/>
              </a:rPr>
              <a:t>des microorganismes sur les mains du soignant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fr-FR" sz="1200" i="0" dirty="0" smtClean="0">
                <a:solidFill>
                  <a:schemeClr val="bg1"/>
                </a:solidFill>
                <a:latin typeface="Arial" charset="0"/>
              </a:rPr>
              <a:t>es </a:t>
            </a:r>
            <a:r>
              <a:rPr lang="fr-FR" sz="1200" i="0" dirty="0">
                <a:solidFill>
                  <a:schemeClr val="bg1"/>
                </a:solidFill>
                <a:latin typeface="Arial" charset="0"/>
              </a:rPr>
              <a:t>sur les mains du soignant</a:t>
            </a:r>
          </a:p>
        </p:txBody>
      </p:sp>
      <p:sp>
        <p:nvSpPr>
          <p:cNvPr id="1012746" name="Line 10"/>
          <p:cNvSpPr>
            <a:spLocks noChangeShapeType="1"/>
          </p:cNvSpPr>
          <p:nvPr/>
        </p:nvSpPr>
        <p:spPr bwMode="auto">
          <a:xfrm>
            <a:off x="7086600" y="3276600"/>
            <a:ext cx="0" cy="53340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pic>
        <p:nvPicPr>
          <p:cNvPr id="101274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3571875" cy="2654300"/>
          </a:xfrm>
          <a:prstGeom prst="rect">
            <a:avLst/>
          </a:prstGeom>
          <a:noFill/>
        </p:spPr>
      </p:pic>
      <p:pic>
        <p:nvPicPr>
          <p:cNvPr id="10127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605212" cy="2630488"/>
          </a:xfrm>
          <a:prstGeom prst="rect">
            <a:avLst/>
          </a:prstGeom>
          <a:noFill/>
        </p:spPr>
      </p:pic>
      <p:pic>
        <p:nvPicPr>
          <p:cNvPr id="101274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733800"/>
            <a:ext cx="7694613" cy="2486025"/>
          </a:xfrm>
          <a:prstGeom prst="rect">
            <a:avLst/>
          </a:prstGeom>
          <a:noFill/>
        </p:spPr>
      </p:pic>
      <p:sp>
        <p:nvSpPr>
          <p:cNvPr id="14" name="Flèche droite 13"/>
          <p:cNvSpPr/>
          <p:nvPr/>
        </p:nvSpPr>
        <p:spPr>
          <a:xfrm>
            <a:off x="3936752" y="1315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3" name="Text Box 3"/>
          <p:cNvSpPr txBox="1">
            <a:spLocks noChangeArrowheads="1"/>
          </p:cNvSpPr>
          <p:nvPr/>
        </p:nvSpPr>
        <p:spPr bwMode="auto">
          <a:xfrm>
            <a:off x="762000" y="6248400"/>
            <a:ext cx="4343400" cy="2286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fr-FR" sz="1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fr-FR" sz="1000" dirty="0">
                <a:solidFill>
                  <a:schemeClr val="bg1"/>
                </a:solidFill>
                <a:latin typeface="Arial" charset="0"/>
              </a:rPr>
              <a:t>Lancet Infect Dis 2006</a:t>
            </a:r>
          </a:p>
        </p:txBody>
      </p:sp>
      <p:sp>
        <p:nvSpPr>
          <p:cNvPr id="1013765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3200400" cy="28623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fr-FR" sz="1400" dirty="0" smtClean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fr-FR" sz="1400" dirty="0" smtClean="0">
                <a:solidFill>
                  <a:srgbClr val="7030A0"/>
                </a:solidFill>
                <a:latin typeface="Arial" charset="0"/>
              </a:rPr>
              <a:t>Hygiène des mains incorrecte</a:t>
            </a:r>
          </a:p>
        </p:txBody>
      </p:sp>
      <p:sp>
        <p:nvSpPr>
          <p:cNvPr id="1013766" name="Text Box 6"/>
          <p:cNvSpPr txBox="1">
            <a:spLocks noChangeArrowheads="1"/>
          </p:cNvSpPr>
          <p:nvPr/>
        </p:nvSpPr>
        <p:spPr bwMode="auto">
          <a:xfrm>
            <a:off x="5105400" y="5943600"/>
            <a:ext cx="3733800" cy="480131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fr-FR" sz="1400" i="0" dirty="0" smtClean="0">
                <a:solidFill>
                  <a:schemeClr val="bg1"/>
                </a:solidFill>
                <a:latin typeface="Arial" charset="0"/>
              </a:rPr>
              <a:t>Tr   </a:t>
            </a:r>
            <a:r>
              <a:rPr lang="fr-FR" sz="1400" dirty="0" smtClean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fr-FR" sz="1400" dirty="0" smtClean="0">
                <a:solidFill>
                  <a:srgbClr val="7030A0"/>
                </a:solidFill>
                <a:latin typeface="Arial" charset="0"/>
              </a:rPr>
              <a:t>Transmission croisée entre patients </a:t>
            </a:r>
            <a:r>
              <a:rPr lang="fr-FR" sz="1400" i="0" dirty="0" smtClean="0">
                <a:solidFill>
                  <a:schemeClr val="bg1"/>
                </a:solidFill>
                <a:latin typeface="Arial" charset="0"/>
              </a:rPr>
              <a:t>n </a:t>
            </a:r>
            <a:r>
              <a:rPr lang="fr-FR" sz="1400" i="0" dirty="0">
                <a:solidFill>
                  <a:schemeClr val="bg1"/>
                </a:solidFill>
                <a:latin typeface="Arial" charset="0"/>
              </a:rPr>
              <a:t>croisée entre patients</a:t>
            </a:r>
          </a:p>
        </p:txBody>
      </p:sp>
      <p:sp>
        <p:nvSpPr>
          <p:cNvPr id="1013767" name="Line 7"/>
          <p:cNvSpPr>
            <a:spLocks noChangeShapeType="1"/>
          </p:cNvSpPr>
          <p:nvPr/>
        </p:nvSpPr>
        <p:spPr bwMode="auto">
          <a:xfrm>
            <a:off x="4419600" y="3352800"/>
            <a:ext cx="609600" cy="0"/>
          </a:xfrm>
          <a:prstGeom prst="line">
            <a:avLst/>
          </a:prstGeom>
          <a:noFill/>
          <a:ln w="38100" cap="sq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 dirty="0"/>
          </a:p>
        </p:txBody>
      </p:sp>
      <p:pic>
        <p:nvPicPr>
          <p:cNvPr id="10137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371850" cy="4962525"/>
          </a:xfrm>
          <a:prstGeom prst="rect">
            <a:avLst/>
          </a:prstGeom>
          <a:noFill/>
        </p:spPr>
      </p:pic>
      <p:pic>
        <p:nvPicPr>
          <p:cNvPr id="101376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962400" cy="3006725"/>
          </a:xfrm>
          <a:prstGeom prst="rect">
            <a:avLst/>
          </a:prstGeom>
          <a:noFill/>
        </p:spPr>
      </p:pic>
      <p:sp>
        <p:nvSpPr>
          <p:cNvPr id="8" name="Flèche droite 7"/>
          <p:cNvSpPr/>
          <p:nvPr/>
        </p:nvSpPr>
        <p:spPr>
          <a:xfrm>
            <a:off x="4283968" y="30689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800" dirty="0" smtClean="0"/>
              <a:t>   </a:t>
            </a:r>
            <a:r>
              <a:rPr lang="fr-FR" sz="2800" dirty="0" smtClean="0"/>
              <a:t>- </a:t>
            </a:r>
            <a:r>
              <a:rPr lang="fr-FR" sz="2800" dirty="0" smtClean="0"/>
              <a:t>soit </a:t>
            </a:r>
            <a:r>
              <a:rPr lang="fr-FR" sz="2800" dirty="0" smtClean="0"/>
              <a:t>d’infections provoquées par les germes du personnel porteur,</a:t>
            </a:r>
          </a:p>
          <a:p>
            <a:pPr>
              <a:buNone/>
            </a:pP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 </a:t>
            </a:r>
            <a:r>
              <a:rPr lang="fr-FR" sz="2800" dirty="0" smtClean="0"/>
              <a:t>- </a:t>
            </a:r>
            <a:r>
              <a:rPr lang="fr-FR" sz="2800" dirty="0" smtClean="0"/>
              <a:t>soit </a:t>
            </a:r>
            <a:r>
              <a:rPr lang="fr-FR" sz="2800" dirty="0" smtClean="0"/>
              <a:t>d’infections liées à la contamination de l’environnement hospitalier (eau, air, matériel, alimentation…)</a:t>
            </a:r>
            <a:endParaRPr lang="fr-FR" dirty="0"/>
          </a:p>
        </p:txBody>
      </p:sp>
      <p:pic>
        <p:nvPicPr>
          <p:cNvPr id="5" name="Picture 4" descr="microbes%2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636" y="2017713"/>
            <a:ext cx="2782904" cy="4114800"/>
          </a:xfrm>
          <a:prstGeom prst="rect">
            <a:avLst/>
          </a:prstGeom>
          <a:solidFill>
            <a:srgbClr val="CCCCFF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5286</TotalTime>
  <Words>1639</Words>
  <Application>Microsoft Office PowerPoint</Application>
  <PresentationFormat>Affichage à l'écran (4:3)</PresentationFormat>
  <Paragraphs>418</Paragraphs>
  <Slides>65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Débit</vt:lpstr>
      <vt:lpstr>           Prévention  des infections nosocomiales                        et  hygiène hospitalière                                                                                    Dr A. Bousselham                                                                                                 13.02.2017                                                     </vt:lpstr>
      <vt:lpstr>l’infection chez un patient en établissement de   soins est considérée comme nosocomiale, si elle   n’était ni en incubation ni présente à l’admission   et un délai de 48 heures entre l’admission et le   début d’infection affirme son caractère   nosocomiale </vt:lpstr>
      <vt:lpstr>le caractère nosocomiale d’une infection du site   opératoire ISO est affirmé , si elle survient dans les 30   jours suivant l’intervention ou dans l’année qui suit la   mise en place de matériel étranger (prothèse, implant)  l’infection peut se déclarer pendant le séjour à l’hôpital   ou après la sortie de l’hôpital et ceci bien que le malade   ne soit plus hospitalisé.  </vt:lpstr>
      <vt:lpstr>Les infections nosocomiales sont préoccupantes en   raison de leur morbidité importante, de la mortalité   associée, du surcout hospitalier non négligeable et de   l’émergence de bactéries multi résistantes; dont le choix  du traitement est conditionné par la résistance   fréquente des bactéries aux antibiotiques.   </vt:lpstr>
      <vt:lpstr>                                       On distingue plusieurs types d’infections nosocomiales qui  relèvent de modes de transmission différents :    les infections d’origine "endogène" : le malade s’infecte avec ses  propres germes, à la faveur d’un acte invasif  et/ou en raison d’une fragilité particulière ;         </vt:lpstr>
      <vt:lpstr>Diapositive 6</vt:lpstr>
      <vt:lpstr>Diapositive 7</vt:lpstr>
      <vt:lpstr>Diapositive 8</vt:lpstr>
      <vt:lpstr>Diapositive 9</vt:lpstr>
      <vt:lpstr>BMR:</vt:lpstr>
      <vt:lpstr>Diapositive 11</vt:lpstr>
      <vt:lpstr>Diapositive 12</vt:lpstr>
      <vt:lpstr>Diapositive 13</vt:lpstr>
      <vt:lpstr>III/facteurs favorisant l’IN:                  Antibiothérapie abusive ou mal contrôlée                                  sélection de bactéries multi résistantes BMR                       </vt:lpstr>
      <vt:lpstr> Désinfection insuffisante,  stérilisation de mauvaise qualité,  défaut d’asepsie</vt:lpstr>
      <vt:lpstr>Diapositive 16</vt:lpstr>
      <vt:lpstr>Mesures de prévention possible:  les principales mesures pour combattre les infections nosocomiales relèvent de l’hygiène: </vt:lpstr>
      <vt:lpstr>Diapositive 18</vt:lpstr>
      <vt:lpstr>Diapositive 19</vt:lpstr>
      <vt:lpstr>La FLORE CUTANEE:</vt:lpstr>
      <vt:lpstr>Diapositive 21</vt:lpstr>
      <vt:lpstr>La main est un outil de travail</vt:lpstr>
      <vt:lpstr>La main ne doit pas devenir le transport en commun des germes</vt:lpstr>
      <vt:lpstr>Le lavage simple</vt:lpstr>
      <vt:lpstr>Diapositive 25</vt:lpstr>
      <vt:lpstr>Diapositive 26</vt:lpstr>
      <vt:lpstr>Diapositive 27</vt:lpstr>
      <vt:lpstr>Diapositive 28</vt:lpstr>
      <vt:lpstr>Diapositive 29</vt:lpstr>
      <vt:lpstr>Le lavage simple</vt:lpstr>
      <vt:lpstr>Le lavage antiseptique</vt:lpstr>
      <vt:lpstr>Une solution facile pour améliorer l’hygiène des mains</vt:lpstr>
      <vt:lpstr>Une solution facile pour améliorer l’hygiène des mains</vt:lpstr>
      <vt:lpstr>Avantage des </vt:lpstr>
      <vt:lpstr>Avantage des </vt:lpstr>
      <vt:lpstr>Quand ne pas utiliser les</vt:lpstr>
      <vt:lpstr>Friction    ou lavage ?</vt:lpstr>
      <vt:lpstr>Friction    ou lavage ?</vt:lpstr>
      <vt:lpstr>LA TECHNIQUE</vt:lpstr>
      <vt:lpstr>LA TECHNIQUE</vt:lpstr>
      <vt:lpstr>LA TECHNIQUE</vt:lpstr>
      <vt:lpstr>2.LE PORT DE GANT</vt:lpstr>
      <vt:lpstr>Incontournable du port de gant</vt:lpstr>
      <vt:lpstr>Incontournable du port de gant</vt:lpstr>
      <vt:lpstr>Incontournable du port de gant</vt:lpstr>
      <vt:lpstr>3.LA TENUE PROFESSIONNELLE</vt:lpstr>
      <vt:lpstr>4.hygiène des locaux et circuits hospitaliers</vt:lpstr>
      <vt:lpstr>Intérêt de l’entretien des locaux</vt:lpstr>
      <vt:lpstr>Qui sont les microorganismes des surfaces?</vt:lpstr>
      <vt:lpstr>Survie des microorganismes</vt:lpstr>
      <vt:lpstr>Diapositive 51</vt:lpstr>
      <vt:lpstr>Diapositive 52</vt:lpstr>
      <vt:lpstr>Contrôle de la qualité microbiologique des surfaces</vt:lpstr>
      <vt:lpstr>          5. Importance        du tri des déchets</vt:lpstr>
      <vt:lpstr>Collecteurs pour  Piquants/Tranchants</vt:lpstr>
      <vt:lpstr>Diapositive 56</vt:lpstr>
      <vt:lpstr>Diapositive 57</vt:lpstr>
      <vt:lpstr>6.Autres:  isolement septique (en particulier dans une chambre   individuelle) des malades susceptibles de propager   l’infection   Isolement protecteur des sujets anormalement   susceptibles aux infections   </vt:lpstr>
      <vt:lpstr>Désinfection du matériel (notamment à l’autoclave)   contrôle de la désinfection des endoscopes  Pour KT: asepsie                  changement du kT toutes les 72H   Bonne utilisation des antibiotiques : améliorer la qualité   de la prise en charge du patient infecté et lutter contre   la résistance bactérienne aux ATB.   </vt:lpstr>
      <vt:lpstr>Diapositive 60</vt:lpstr>
      <vt:lpstr>Cas clinique d’ infection associée aux soins </vt:lpstr>
      <vt:lpstr>Cas clinique d’infection nosocomiale :infection du site opératoire  </vt:lpstr>
      <vt:lpstr> Conclusion  L’hôpital conçu pour mieux soigner et guérir le   malade, peut, à tout moment devenir un danger pour   celui qui vient y chercher un remède  Même si les IN ne sont pas systématiquement   synonymes de négligence médicale: Elles demeurent   néanmoins une attitude anti-thérapeutique, douloureuse   pour le malade, culpabilisant pour le personnel soignant   </vt:lpstr>
      <vt:lpstr>La diminution de l’incidence repose sur une stratégie   de lutte efficace qui s’appuie particulièrement sur:  la rigueur dans tout acte de soin  la discipline de toute l’équipe,  et l’implication des acteurs institutionnels</vt:lpstr>
      <vt:lpstr>Diapositive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I/Introduction: l’hopital  est le symbole de notre système de santé, lieu  des grandes découvertes médicales</dc:title>
  <dc:creator>AMMARA</dc:creator>
  <cp:lastModifiedBy>AMMARA</cp:lastModifiedBy>
  <cp:revision>250</cp:revision>
  <dcterms:created xsi:type="dcterms:W3CDTF">2013-11-04T17:11:57Z</dcterms:created>
  <dcterms:modified xsi:type="dcterms:W3CDTF">2017-02-13T12:45:08Z</dcterms:modified>
</cp:coreProperties>
</file>