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72" r:id="rId7"/>
    <p:sldId id="262" r:id="rId8"/>
    <p:sldId id="273" r:id="rId9"/>
    <p:sldId id="263" r:id="rId10"/>
    <p:sldId id="264" r:id="rId11"/>
    <p:sldId id="265" r:id="rId12"/>
    <p:sldId id="266" r:id="rId13"/>
    <p:sldId id="274" r:id="rId14"/>
    <p:sldId id="267" r:id="rId15"/>
    <p:sldId id="268" r:id="rId16"/>
    <p:sldId id="269" r:id="rId17"/>
    <p:sldId id="270" r:id="rId18"/>
    <p:sldId id="271" r:id="rId19"/>
    <p:sldId id="275" r:id="rId20"/>
    <p:sldId id="276" r:id="rId21"/>
    <p:sldId id="277" r:id="rId22"/>
    <p:sldId id="278" r:id="rId23"/>
    <p:sldId id="279" r:id="rId24"/>
    <p:sldId id="280" r:id="rId25"/>
    <p:sldId id="285" r:id="rId26"/>
    <p:sldId id="281" r:id="rId27"/>
    <p:sldId id="282" r:id="rId28"/>
    <p:sldId id="283" r:id="rId29"/>
    <p:sldId id="286" r:id="rId30"/>
    <p:sldId id="284" r:id="rId31"/>
    <p:sldId id="291" r:id="rId32"/>
    <p:sldId id="287" r:id="rId33"/>
    <p:sldId id="288" r:id="rId34"/>
    <p:sldId id="289" r:id="rId35"/>
    <p:sldId id="290" r:id="rId36"/>
    <p:sldId id="292"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96B9787A-4ABD-463A-80A0-8A5BBA3AA76E}" type="datetimeFigureOut">
              <a:rPr lang="fr-FR" smtClean="0"/>
              <a:pPr/>
              <a:t>20/09/2016</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4A6DA10B-B880-495A-A465-60D1478F550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6B9787A-4ABD-463A-80A0-8A5BBA3AA76E}" type="datetimeFigureOut">
              <a:rPr lang="fr-FR" smtClean="0"/>
              <a:pPr/>
              <a:t>20/09/2016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6DA10B-B880-495A-A465-60D1478F550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6B9787A-4ABD-463A-80A0-8A5BBA3AA76E}" type="datetimeFigureOut">
              <a:rPr lang="fr-FR" smtClean="0"/>
              <a:pPr/>
              <a:t>20/09/2016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6DA10B-B880-495A-A465-60D1478F550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96B9787A-4ABD-463A-80A0-8A5BBA3AA76E}" type="datetimeFigureOut">
              <a:rPr lang="fr-FR" smtClean="0"/>
              <a:pPr/>
              <a:t>20/09/2016</a:t>
            </a:fld>
            <a:endParaRPr lang="fr-FR"/>
          </a:p>
        </p:txBody>
      </p:sp>
      <p:sp>
        <p:nvSpPr>
          <p:cNvPr id="9" name="Espace réservé du numéro de diapositive 8"/>
          <p:cNvSpPr>
            <a:spLocks noGrp="1"/>
          </p:cNvSpPr>
          <p:nvPr>
            <p:ph type="sldNum" sz="quarter" idx="15"/>
          </p:nvPr>
        </p:nvSpPr>
        <p:spPr/>
        <p:txBody>
          <a:bodyPr rtlCol="0"/>
          <a:lstStyle/>
          <a:p>
            <a:fld id="{4A6DA10B-B880-495A-A465-60D1478F550A}"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96B9787A-4ABD-463A-80A0-8A5BBA3AA76E}" type="datetimeFigureOut">
              <a:rPr lang="fr-FR" smtClean="0"/>
              <a:pPr/>
              <a:t>20/09/2016</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4A6DA10B-B880-495A-A465-60D1478F550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96B9787A-4ABD-463A-80A0-8A5BBA3AA76E}" type="datetimeFigureOut">
              <a:rPr lang="fr-FR" smtClean="0"/>
              <a:pPr/>
              <a:t>20/09/2016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6DA10B-B880-495A-A465-60D1478F550A}"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96B9787A-4ABD-463A-80A0-8A5BBA3AA76E}" type="datetimeFigureOut">
              <a:rPr lang="fr-FR" smtClean="0"/>
              <a:pPr/>
              <a:t>20/09/2016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6DA10B-B880-495A-A465-60D1478F550A}"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6B9787A-4ABD-463A-80A0-8A5BBA3AA76E}" type="datetimeFigureOut">
              <a:rPr lang="fr-FR" smtClean="0"/>
              <a:pPr/>
              <a:t>20/09/2016</a:t>
            </a:fld>
            <a:endParaRPr lang="fr-FR"/>
          </a:p>
        </p:txBody>
      </p:sp>
      <p:sp>
        <p:nvSpPr>
          <p:cNvPr id="7" name="Espace réservé du numéro de diapositive 6"/>
          <p:cNvSpPr>
            <a:spLocks noGrp="1"/>
          </p:cNvSpPr>
          <p:nvPr>
            <p:ph type="sldNum" sz="quarter" idx="11"/>
          </p:nvPr>
        </p:nvSpPr>
        <p:spPr/>
        <p:txBody>
          <a:bodyPr rtlCol="0"/>
          <a:lstStyle/>
          <a:p>
            <a:fld id="{4A6DA10B-B880-495A-A465-60D1478F550A}"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B9787A-4ABD-463A-80A0-8A5BBA3AA76E}" type="datetimeFigureOut">
              <a:rPr lang="fr-FR" smtClean="0"/>
              <a:pPr/>
              <a:t>20/09/2016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6DA10B-B880-495A-A465-60D1478F550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96B9787A-4ABD-463A-80A0-8A5BBA3AA76E}" type="datetimeFigureOut">
              <a:rPr lang="fr-FR" smtClean="0"/>
              <a:pPr/>
              <a:t>20/09/2016</a:t>
            </a:fld>
            <a:endParaRPr lang="fr-FR"/>
          </a:p>
        </p:txBody>
      </p:sp>
      <p:sp>
        <p:nvSpPr>
          <p:cNvPr id="22" name="Espace réservé du numéro de diapositive 21"/>
          <p:cNvSpPr>
            <a:spLocks noGrp="1"/>
          </p:cNvSpPr>
          <p:nvPr>
            <p:ph type="sldNum" sz="quarter" idx="15"/>
          </p:nvPr>
        </p:nvSpPr>
        <p:spPr/>
        <p:txBody>
          <a:bodyPr rtlCol="0"/>
          <a:lstStyle/>
          <a:p>
            <a:fld id="{4A6DA10B-B880-495A-A465-60D1478F550A}"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96B9787A-4ABD-463A-80A0-8A5BBA3AA76E}" type="datetimeFigureOut">
              <a:rPr lang="fr-FR" smtClean="0"/>
              <a:pPr/>
              <a:t>20/09/2016</a:t>
            </a:fld>
            <a:endParaRPr lang="fr-FR"/>
          </a:p>
        </p:txBody>
      </p:sp>
      <p:sp>
        <p:nvSpPr>
          <p:cNvPr id="18" name="Espace réservé du numéro de diapositive 17"/>
          <p:cNvSpPr>
            <a:spLocks noGrp="1"/>
          </p:cNvSpPr>
          <p:nvPr>
            <p:ph type="sldNum" sz="quarter" idx="11"/>
          </p:nvPr>
        </p:nvSpPr>
        <p:spPr/>
        <p:txBody>
          <a:bodyPr rtlCol="0"/>
          <a:lstStyle/>
          <a:p>
            <a:fld id="{4A6DA10B-B880-495A-A465-60D1478F550A}"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6B9787A-4ABD-463A-80A0-8A5BBA3AA76E}" type="datetimeFigureOut">
              <a:rPr lang="fr-FR" smtClean="0"/>
              <a:pPr/>
              <a:t>20/09/2016</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A6DA10B-B880-495A-A465-60D1478F550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nte-medecine.journaldesfemmes.com/faq/17886-genetique-definition" TargetMode="External"/><Relationship Id="rId2" Type="http://schemas.openxmlformats.org/officeDocument/2006/relationships/hyperlink" Target="http://sante-medecine.journaldesfemmes.com/faq/44903-musculaire-definition" TargetMode="External"/><Relationship Id="rId1" Type="http://schemas.openxmlformats.org/officeDocument/2006/relationships/slideLayout" Target="../slideLayouts/slideLayout2.xml"/><Relationship Id="rId5" Type="http://schemas.openxmlformats.org/officeDocument/2006/relationships/hyperlink" Target="http://sante-medecine.journaldesfemmes.com/faq/47835-traumatisme-definition" TargetMode="External"/><Relationship Id="rId4" Type="http://schemas.openxmlformats.org/officeDocument/2006/relationships/hyperlink" Target="http://sante-medecine.journaldesfemmes.com/faq/228-avc-causes-symptomes-et-traitement"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357166"/>
            <a:ext cx="5815026" cy="3643338"/>
          </a:xfrm>
        </p:spPr>
        <p:txBody>
          <a:bodyPr>
            <a:normAutofit fontScale="90000"/>
          </a:bodyPr>
          <a:lstStyle/>
          <a:p>
            <a:pPr algn="ctr"/>
            <a:r>
              <a:rPr lang="fr-FR" b="0" dirty="0" smtClean="0"/>
              <a:t/>
            </a:r>
            <a:br>
              <a:rPr lang="fr-FR" b="0" dirty="0" smtClean="0"/>
            </a:br>
            <a:r>
              <a:rPr lang="fr-FR" b="0" dirty="0" smtClean="0"/>
              <a:t/>
            </a:r>
            <a:br>
              <a:rPr lang="fr-FR" b="0" dirty="0" smtClean="0"/>
            </a:br>
            <a:r>
              <a:rPr lang="fr-FR" b="0" dirty="0" smtClean="0"/>
              <a:t/>
            </a:r>
            <a:br>
              <a:rPr lang="fr-FR" b="0" dirty="0" smtClean="0"/>
            </a:br>
            <a:r>
              <a:rPr lang="fr-FR" dirty="0" smtClean="0"/>
              <a:t> </a:t>
            </a:r>
            <a:r>
              <a:rPr lang="fr-FR" sz="1800" dirty="0" smtClean="0"/>
              <a:t>UNIVERSITÉ ABOU BEKR BELKAID –TLEMCEN</a:t>
            </a:r>
            <a:br>
              <a:rPr lang="fr-FR" sz="1800" dirty="0" smtClean="0"/>
            </a:br>
            <a:r>
              <a:rPr lang="fr-FR" sz="1800" dirty="0" smtClean="0"/>
              <a:t>Faculté de médecine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b="0" dirty="0" smtClean="0"/>
              <a:t>Force musculaire</a:t>
            </a:r>
            <a:br>
              <a:rPr lang="fr-FR" b="0" dirty="0" smtClean="0"/>
            </a:br>
            <a:r>
              <a:rPr lang="fr-FR" b="0" dirty="0" smtClean="0"/>
              <a:t>tonus</a:t>
            </a:r>
            <a:br>
              <a:rPr lang="fr-FR" b="0" dirty="0" smtClean="0"/>
            </a:br>
            <a:r>
              <a:rPr lang="fr-FR" b="0" dirty="0" smtClean="0"/>
              <a:t>sensibilité</a:t>
            </a:r>
            <a:endParaRPr lang="fr-FR" b="0" dirty="0"/>
          </a:p>
        </p:txBody>
      </p:sp>
      <p:sp>
        <p:nvSpPr>
          <p:cNvPr id="3" name="Sous-titre 2"/>
          <p:cNvSpPr>
            <a:spLocks noGrp="1"/>
          </p:cNvSpPr>
          <p:nvPr>
            <p:ph type="subTitle" idx="1"/>
          </p:nvPr>
        </p:nvSpPr>
        <p:spPr>
          <a:xfrm>
            <a:off x="5857884" y="4714884"/>
            <a:ext cx="3100382" cy="568818"/>
          </a:xfrm>
        </p:spPr>
        <p:txBody>
          <a:bodyPr>
            <a:normAutofit fontScale="92500"/>
          </a:bodyPr>
          <a:lstStyle/>
          <a:p>
            <a:r>
              <a:rPr lang="fr-FR" dirty="0" smtClean="0"/>
              <a:t>Présenté par: Dr </a:t>
            </a:r>
            <a:r>
              <a:rPr lang="fr-FR" dirty="0" err="1" smtClean="0"/>
              <a:t>Merini.S</a:t>
            </a:r>
            <a:endParaRPr lang="fr-FR" dirty="0"/>
          </a:p>
        </p:txBody>
      </p:sp>
      <p:pic>
        <p:nvPicPr>
          <p:cNvPr id="5" name="Image 4"/>
          <p:cNvPicPr/>
          <p:nvPr/>
        </p:nvPicPr>
        <p:blipFill>
          <a:blip r:embed="rId3" cstate="print">
            <a:extLst>
              <a:ext uri="{28A0092B-C50C-407E-A947-70E740481C1C}">
                <a14:useLocalDpi xmlns:a14="http://schemas.microsoft.com/office/drawing/2010/main" xmlns="" val="0"/>
              </a:ext>
            </a:extLst>
          </a:blip>
          <a:stretch>
            <a:fillRect/>
          </a:stretch>
        </p:blipFill>
        <p:spPr>
          <a:xfrm>
            <a:off x="0" y="142852"/>
            <a:ext cx="1700755" cy="1134123"/>
          </a:xfrm>
          <a:prstGeom prst="rect">
            <a:avLst/>
          </a:prstGeom>
        </p:spPr>
      </p:pic>
      <p:graphicFrame>
        <p:nvGraphicFramePr>
          <p:cNvPr id="1028" name="Object 4"/>
          <p:cNvGraphicFramePr>
            <a:graphicFrameLocks noChangeAspect="1"/>
          </p:cNvGraphicFramePr>
          <p:nvPr/>
        </p:nvGraphicFramePr>
        <p:xfrm>
          <a:off x="7929586" y="0"/>
          <a:ext cx="1071570" cy="1195400"/>
        </p:xfrm>
        <a:graphic>
          <a:graphicData uri="http://schemas.openxmlformats.org/presentationml/2006/ole">
            <p:oleObj spid="_x0000_s1028" name="Picture" r:id="rId4" imgW="1097280" imgH="1792224" progId="Word.Picture.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7781956" cy="3082924"/>
          </a:xfrm>
        </p:spPr>
        <p:txBody>
          <a:bodyPr>
            <a:normAutofit/>
          </a:bodyPr>
          <a:lstStyle/>
          <a:p>
            <a:pPr algn="ctr"/>
            <a:r>
              <a:rPr lang="fr-FR" sz="4000" dirty="0" smtClean="0">
                <a:solidFill>
                  <a:srgbClr val="FF0000"/>
                </a:solidFill>
              </a:rPr>
              <a:t>Le tonus</a:t>
            </a:r>
            <a:endParaRPr lang="fr-FR" sz="4000" dirty="0">
              <a:solidFill>
                <a:srgbClr val="FF0000"/>
              </a:solidFill>
            </a:endParaRPr>
          </a:p>
        </p:txBody>
      </p:sp>
      <p:sp>
        <p:nvSpPr>
          <p:cNvPr id="3" name="Espace réservé du contenu 2"/>
          <p:cNvSpPr>
            <a:spLocks noGrp="1"/>
          </p:cNvSpPr>
          <p:nvPr>
            <p:ph sz="quarter" idx="1"/>
          </p:nvPr>
        </p:nvSpPr>
        <p:spPr/>
        <p:txBody>
          <a:bodyPr/>
          <a:lstStyle/>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rgbClr val="7030A0"/>
                </a:solidFill>
              </a:rPr>
              <a:t>definition</a:t>
            </a:r>
            <a:endParaRPr lang="fr-FR" dirty="0">
              <a:solidFill>
                <a:srgbClr val="7030A0"/>
              </a:solidFill>
            </a:endParaRPr>
          </a:p>
        </p:txBody>
      </p:sp>
      <p:sp>
        <p:nvSpPr>
          <p:cNvPr id="3" name="Espace réservé du contenu 2"/>
          <p:cNvSpPr>
            <a:spLocks noGrp="1"/>
          </p:cNvSpPr>
          <p:nvPr>
            <p:ph sz="quarter" idx="1"/>
          </p:nvPr>
        </p:nvSpPr>
        <p:spPr/>
        <p:txBody>
          <a:bodyPr/>
          <a:lstStyle/>
          <a:p>
            <a:r>
              <a:rPr lang="fr-FR" dirty="0" smtClean="0"/>
              <a:t>C’est un état de tension permanente du muscle </a:t>
            </a:r>
            <a:r>
              <a:rPr lang="fr-FR" dirty="0" err="1" smtClean="0"/>
              <a:t>strié,qui</a:t>
            </a:r>
            <a:r>
              <a:rPr lang="fr-FR" dirty="0" smtClean="0"/>
              <a:t> persiste lors de son </a:t>
            </a:r>
            <a:r>
              <a:rPr lang="fr-FR" dirty="0" err="1" smtClean="0"/>
              <a:t>relachement</a:t>
            </a:r>
            <a:r>
              <a:rPr lang="fr-FR" dirty="0" smtClean="0"/>
              <a:t> </a:t>
            </a:r>
            <a:r>
              <a:rPr lang="fr-FR" dirty="0" err="1" smtClean="0"/>
              <a:t>volentaire</a:t>
            </a:r>
            <a:r>
              <a:rPr lang="fr-FR" dirty="0" smtClean="0"/>
              <a:t>.</a:t>
            </a:r>
          </a:p>
          <a:p>
            <a:r>
              <a:rPr lang="fr-FR" dirty="0" smtClean="0"/>
              <a:t>Cliniquement c’est la résistance ressentie par l’examinateur lors de la mobilisation passive d’un segment d’un membre du patient.</a:t>
            </a:r>
          </a:p>
          <a:p>
            <a:r>
              <a:rPr lang="fr-FR" dirty="0" smtClean="0"/>
              <a:t>Il est sous la dépendance d’activité reflexe d’origine </a:t>
            </a:r>
            <a:r>
              <a:rPr lang="fr-FR" dirty="0" err="1" smtClean="0"/>
              <a:t>médulaire</a:t>
            </a:r>
            <a:r>
              <a:rPr lang="fr-FR" dirty="0" smtClean="0"/>
              <a:t> et subit des variations par control des centres supra </a:t>
            </a:r>
            <a:r>
              <a:rPr lang="fr-FR" dirty="0" err="1" smtClean="0"/>
              <a:t>segmantaires</a:t>
            </a:r>
            <a:r>
              <a:rPr lang="fr-FR" dirty="0" smtClean="0"/>
              <a:t>.</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sémiologie</a:t>
            </a:r>
            <a:endParaRPr lang="fr-FR" dirty="0">
              <a:solidFill>
                <a:srgbClr val="7030A0"/>
              </a:solidFill>
            </a:endParaRPr>
          </a:p>
        </p:txBody>
      </p:sp>
      <p:sp>
        <p:nvSpPr>
          <p:cNvPr id="3" name="Espace réservé du contenu 2"/>
          <p:cNvSpPr>
            <a:spLocks noGrp="1"/>
          </p:cNvSpPr>
          <p:nvPr>
            <p:ph sz="quarter" idx="1"/>
          </p:nvPr>
        </p:nvSpPr>
        <p:spPr/>
        <p:txBody>
          <a:bodyPr>
            <a:normAutofit/>
          </a:bodyPr>
          <a:lstStyle/>
          <a:p>
            <a:r>
              <a:rPr lang="fr-FR" dirty="0" smtClean="0">
                <a:solidFill>
                  <a:srgbClr val="FFFF00"/>
                </a:solidFill>
              </a:rPr>
              <a:t>Examen du tonus musculaire:</a:t>
            </a:r>
          </a:p>
          <a:p>
            <a:pPr>
              <a:buNone/>
            </a:pPr>
            <a:r>
              <a:rPr lang="fr-FR" dirty="0" smtClean="0"/>
              <a:t>On évalue la résistance passive : on évalue la résistance à la mobilisation passive des différents segments de membres ; la mobilisation est effectuée à vitesse moyenne puis à grande vitesse (</a:t>
            </a:r>
            <a:r>
              <a:rPr lang="fr-FR" dirty="0" err="1" smtClean="0"/>
              <a:t>manoeuvre</a:t>
            </a:r>
            <a:r>
              <a:rPr lang="fr-FR" dirty="0" smtClean="0"/>
              <a:t> sensibilisée). On étudie le ballant des articulations distales (cheville, poignet). Pour ce faire, on empoigne le segment proximal et on lui imprime des mouvements alternatifs.</a:t>
            </a: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6"/>
            <a:ext cx="7929618" cy="3046988"/>
          </a:xfrm>
          <a:prstGeom prst="rect">
            <a:avLst/>
          </a:prstGeom>
        </p:spPr>
        <p:txBody>
          <a:bodyPr wrap="square">
            <a:spAutoFit/>
          </a:bodyPr>
          <a:lstStyle/>
          <a:p>
            <a:r>
              <a:rPr lang="fr-FR" sz="2400" dirty="0" err="1" smtClean="0">
                <a:solidFill>
                  <a:srgbClr val="FFFF00"/>
                </a:solidFill>
              </a:rPr>
              <a:t>Différens</a:t>
            </a:r>
            <a:r>
              <a:rPr lang="fr-FR" sz="2400" dirty="0" smtClean="0">
                <a:solidFill>
                  <a:srgbClr val="FFFF00"/>
                </a:solidFill>
              </a:rPr>
              <a:t> types de tonus:</a:t>
            </a:r>
          </a:p>
          <a:p>
            <a:pPr>
              <a:buNone/>
            </a:pPr>
            <a:r>
              <a:rPr lang="fr-FR" sz="2400" dirty="0" smtClean="0"/>
              <a:t>-</a:t>
            </a:r>
            <a:r>
              <a:rPr lang="fr-FR" sz="2400" dirty="0" smtClean="0">
                <a:solidFill>
                  <a:srgbClr val="FFC000"/>
                </a:solidFill>
              </a:rPr>
              <a:t>tonus de repos</a:t>
            </a:r>
            <a:r>
              <a:rPr lang="fr-FR" sz="2400" dirty="0" smtClean="0"/>
              <a:t>: </a:t>
            </a:r>
          </a:p>
          <a:p>
            <a:pPr>
              <a:buNone/>
            </a:pPr>
            <a:r>
              <a:rPr lang="fr-FR" sz="2400" dirty="0" smtClean="0"/>
              <a:t>en absence de toute contraction </a:t>
            </a:r>
            <a:r>
              <a:rPr lang="fr-FR" sz="2400" dirty="0" err="1" smtClean="0"/>
              <a:t>volentaire</a:t>
            </a:r>
            <a:endParaRPr lang="fr-FR" sz="2400" dirty="0" smtClean="0"/>
          </a:p>
          <a:p>
            <a:pPr>
              <a:buNone/>
            </a:pPr>
            <a:r>
              <a:rPr lang="fr-FR" sz="2400" dirty="0" smtClean="0"/>
              <a:t>-</a:t>
            </a:r>
            <a:r>
              <a:rPr lang="fr-FR" sz="2400" dirty="0" smtClean="0">
                <a:solidFill>
                  <a:srgbClr val="FFC000"/>
                </a:solidFill>
              </a:rPr>
              <a:t>tonus de posture:</a:t>
            </a:r>
          </a:p>
          <a:p>
            <a:pPr>
              <a:buNone/>
            </a:pPr>
            <a:r>
              <a:rPr lang="fr-FR" sz="2400" dirty="0" smtClean="0"/>
              <a:t>lors</a:t>
            </a:r>
            <a:r>
              <a:rPr lang="fr-FR" sz="2400" dirty="0" smtClean="0">
                <a:solidFill>
                  <a:srgbClr val="FFC000"/>
                </a:solidFill>
              </a:rPr>
              <a:t> </a:t>
            </a:r>
            <a:r>
              <a:rPr lang="fr-FR" sz="2400" dirty="0" smtClean="0"/>
              <a:t>d’un maintient de position</a:t>
            </a:r>
          </a:p>
          <a:p>
            <a:pPr>
              <a:buNone/>
            </a:pPr>
            <a:r>
              <a:rPr lang="fr-FR" sz="2400" dirty="0" smtClean="0"/>
              <a:t>-</a:t>
            </a:r>
            <a:r>
              <a:rPr lang="fr-FR" sz="2400" dirty="0" smtClean="0">
                <a:solidFill>
                  <a:srgbClr val="FFC000"/>
                </a:solidFill>
              </a:rPr>
              <a:t>tonus d’action:</a:t>
            </a:r>
          </a:p>
          <a:p>
            <a:pPr>
              <a:buNone/>
            </a:pPr>
            <a:r>
              <a:rPr lang="fr-FR" sz="2400" dirty="0" err="1" smtClean="0"/>
              <a:t>aprécié</a:t>
            </a:r>
            <a:r>
              <a:rPr lang="fr-FR" sz="2400" dirty="0" smtClean="0"/>
              <a:t> lors de la réalisation d’un mouvement </a:t>
            </a:r>
            <a:r>
              <a:rPr lang="fr-FR" sz="2400" dirty="0" err="1" smtClean="0"/>
              <a:t>volentaire</a:t>
            </a:r>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Modifications cliniques du tonus</a:t>
            </a:r>
            <a:endParaRPr lang="fr-FR" dirty="0">
              <a:solidFill>
                <a:srgbClr val="7030A0"/>
              </a:solidFill>
            </a:endParaRPr>
          </a:p>
        </p:txBody>
      </p:sp>
      <p:sp>
        <p:nvSpPr>
          <p:cNvPr id="3" name="Espace réservé du contenu 2"/>
          <p:cNvSpPr>
            <a:spLocks noGrp="1"/>
          </p:cNvSpPr>
          <p:nvPr>
            <p:ph sz="quarter" idx="1"/>
          </p:nvPr>
        </p:nvSpPr>
        <p:spPr/>
        <p:txBody>
          <a:bodyPr>
            <a:normAutofit/>
          </a:bodyPr>
          <a:lstStyle/>
          <a:p>
            <a:r>
              <a:rPr lang="fr-FR" dirty="0" smtClean="0">
                <a:solidFill>
                  <a:srgbClr val="FF0000"/>
                </a:solidFill>
              </a:rPr>
              <a:t>1-hypertonie:</a:t>
            </a:r>
          </a:p>
          <a:p>
            <a:pPr>
              <a:buNone/>
            </a:pPr>
            <a:r>
              <a:rPr lang="fr-FR" dirty="0" smtClean="0">
                <a:solidFill>
                  <a:srgbClr val="92D050"/>
                </a:solidFill>
              </a:rPr>
              <a:t>A-spasticité:</a:t>
            </a:r>
          </a:p>
          <a:p>
            <a:pPr>
              <a:buNone/>
            </a:pPr>
            <a:r>
              <a:rPr lang="fr-FR" dirty="0" smtClean="0"/>
              <a:t>    c’est l’augmentation de la </a:t>
            </a:r>
            <a:r>
              <a:rPr lang="fr-FR" dirty="0" err="1" smtClean="0"/>
              <a:t>resistance</a:t>
            </a:r>
            <a:r>
              <a:rPr lang="fr-FR" dirty="0" smtClean="0"/>
              <a:t> lors de la mobilisation passive avec hyper </a:t>
            </a:r>
            <a:r>
              <a:rPr lang="fr-FR" dirty="0" err="1" smtClean="0"/>
              <a:t>exitabilité</a:t>
            </a:r>
            <a:r>
              <a:rPr lang="fr-FR" dirty="0" smtClean="0"/>
              <a:t> des ROTS.</a:t>
            </a:r>
          </a:p>
          <a:p>
            <a:pPr>
              <a:buNone/>
            </a:pPr>
            <a:r>
              <a:rPr lang="fr-FR" dirty="0" smtClean="0"/>
              <a:t>La résistance augmente à la poursuite de la manœuvre et le membre abandonné reprend sa position initiale.</a:t>
            </a:r>
          </a:p>
          <a:p>
            <a:pPr>
              <a:buNone/>
            </a:pPr>
            <a:r>
              <a:rPr lang="fr-FR" dirty="0" smtClean="0"/>
              <a:t>Elle témoigne de l’atteinte pyramidale dans sa forme chronique.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428604"/>
            <a:ext cx="7567642" cy="6045348"/>
          </a:xfrm>
        </p:spPr>
        <p:txBody>
          <a:bodyPr/>
          <a:lstStyle/>
          <a:p>
            <a:r>
              <a:rPr lang="fr-FR" dirty="0" smtClean="0"/>
              <a:t>La spasticité est influencée par :</a:t>
            </a:r>
          </a:p>
          <a:p>
            <a:r>
              <a:rPr lang="fr-FR" dirty="0" smtClean="0"/>
              <a:t>L’émotion,</a:t>
            </a:r>
          </a:p>
          <a:p>
            <a:r>
              <a:rPr lang="fr-FR" dirty="0" smtClean="0"/>
              <a:t>La position debout,</a:t>
            </a:r>
          </a:p>
          <a:p>
            <a:r>
              <a:rPr lang="fr-FR" dirty="0" smtClean="0"/>
              <a:t>Les mouvements </a:t>
            </a:r>
            <a:r>
              <a:rPr lang="fr-FR" dirty="0" err="1" smtClean="0"/>
              <a:t>volentaire</a:t>
            </a:r>
            <a:r>
              <a:rPr lang="fr-FR" dirty="0" smtClean="0"/>
              <a:t>,</a:t>
            </a:r>
          </a:p>
          <a:p>
            <a:r>
              <a:rPr lang="fr-FR" dirty="0" smtClean="0"/>
              <a:t>et à la marche</a:t>
            </a:r>
          </a:p>
          <a:p>
            <a:r>
              <a:rPr lang="fr-FR" dirty="0" smtClean="0"/>
              <a:t>(fauchage par hypertonie du quadriceps </a:t>
            </a:r>
            <a:r>
              <a:rPr lang="fr-FR" dirty="0" err="1" smtClean="0"/>
              <a:t>empechant</a:t>
            </a:r>
            <a:r>
              <a:rPr lang="fr-FR" dirty="0" smtClean="0"/>
              <a:t> la flexion du </a:t>
            </a:r>
            <a:r>
              <a:rPr lang="fr-FR" dirty="0" err="1" smtClean="0"/>
              <a:t>genou,mvmt</a:t>
            </a:r>
            <a:r>
              <a:rPr lang="fr-FR" dirty="0" smtClean="0"/>
              <a:t> de </a:t>
            </a:r>
            <a:r>
              <a:rPr lang="fr-FR" dirty="0" err="1" smtClean="0"/>
              <a:t>circumductum</a:t>
            </a:r>
            <a:r>
              <a:rPr lang="fr-FR" dirty="0" smtClean="0"/>
              <a:t> de la hanche par hypertonie des rotateurs externes de la hanche </a:t>
            </a:r>
          </a:p>
          <a:p>
            <a:r>
              <a:rPr lang="fr-FR" dirty="0" smtClean="0"/>
              <a:t>La pointe et le bord externe du pied frottent le sol par hypertonie du triceps sural.</a:t>
            </a:r>
          </a:p>
          <a:p>
            <a:r>
              <a:rPr lang="fr-FR" dirty="0" smtClean="0"/>
              <a:t>Si atteinte bilatéral démarche en canard de Gallinacé.</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714356"/>
            <a:ext cx="7567642" cy="5759596"/>
          </a:xfrm>
        </p:spPr>
        <p:txBody>
          <a:bodyPr/>
          <a:lstStyle/>
          <a:p>
            <a:pPr>
              <a:buNone/>
            </a:pPr>
            <a:r>
              <a:rPr lang="fr-FR" dirty="0" smtClean="0">
                <a:solidFill>
                  <a:srgbClr val="92D050"/>
                </a:solidFill>
              </a:rPr>
              <a:t>B-plasticité ou bien hypertonie extra pyramidale:</a:t>
            </a:r>
          </a:p>
          <a:p>
            <a:r>
              <a:rPr lang="fr-FR" dirty="0" smtClean="0"/>
              <a:t>La rigidité est avec la même intensité quelque soit l’angle de départ de l’articulation qu’on mobilise en tuyau de plomb, le membre ne revient pas à sa position initiale elle cède par à coup phénomène de roue dentée .</a:t>
            </a:r>
          </a:p>
          <a:p>
            <a:r>
              <a:rPr lang="fr-FR" dirty="0" smtClean="0"/>
              <a:t>Elle touche surtout les muscles fléchisseurs des membres.</a:t>
            </a:r>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pPr>
              <a:buNone/>
            </a:pPr>
            <a:r>
              <a:rPr lang="fr-FR" dirty="0" smtClean="0">
                <a:solidFill>
                  <a:srgbClr val="92D050"/>
                </a:solidFill>
              </a:rPr>
              <a:t>C-rigidité de décortication:</a:t>
            </a:r>
          </a:p>
          <a:p>
            <a:pPr>
              <a:buNone/>
            </a:pPr>
            <a:r>
              <a:rPr lang="fr-FR" dirty="0" smtClean="0"/>
              <a:t>  rencontrée lors des lésions sous-corticales (lésion hémisphérique ou capsulaire). </a:t>
            </a:r>
          </a:p>
          <a:p>
            <a:pPr>
              <a:buNone/>
            </a:pPr>
            <a:r>
              <a:rPr lang="fr-FR" dirty="0" smtClean="0"/>
              <a:t>   Elle se traduit cliniquement par une flexion des extrémités du membre supérieur et une flexion du tronc.</a:t>
            </a:r>
          </a:p>
          <a:p>
            <a:pPr>
              <a:buNone/>
            </a:pPr>
            <a:r>
              <a:rPr lang="fr-FR" dirty="0" smtClean="0"/>
              <a:t>    elle peut être accompagnée d'une extension des extrémités des membres inférieurs.</a:t>
            </a:r>
          </a:p>
          <a:p>
            <a:pPr>
              <a:buNone/>
            </a:pPr>
            <a:r>
              <a:rPr lang="fr-FR" dirty="0" smtClean="0">
                <a:solidFill>
                  <a:srgbClr val="92D050"/>
                </a:solidFill>
              </a:rPr>
              <a:t>D-rigidité de décérébration:</a:t>
            </a:r>
          </a:p>
          <a:p>
            <a:pPr>
              <a:buNone/>
            </a:pPr>
            <a:r>
              <a:rPr lang="fr-FR" dirty="0" smtClean="0"/>
              <a:t>   Due a une atteinte du tronc cérébral .</a:t>
            </a:r>
          </a:p>
          <a:p>
            <a:pPr>
              <a:buNone/>
            </a:pPr>
            <a:r>
              <a:rPr lang="fr-FR" dirty="0" smtClean="0"/>
              <a:t>   Cliniquement se traduit par hyper extension des 4 membres. Parfois de la tête.</a:t>
            </a:r>
          </a:p>
          <a:p>
            <a:pPr>
              <a:buNone/>
            </a:pPr>
            <a:endParaRPr lang="fr-FR" dirty="0" smtClean="0"/>
          </a:p>
          <a:p>
            <a:pPr>
              <a:buNone/>
            </a:pPr>
            <a:endParaRPr lang="fr-FR" b="1"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fficher l'image d'origine"/>
          <p:cNvPicPr>
            <a:picLocks noChangeAspect="1" noChangeArrowheads="1"/>
          </p:cNvPicPr>
          <p:nvPr/>
        </p:nvPicPr>
        <p:blipFill>
          <a:blip r:embed="rId2"/>
          <a:srcRect/>
          <a:stretch>
            <a:fillRect/>
          </a:stretch>
        </p:blipFill>
        <p:spPr bwMode="auto">
          <a:xfrm>
            <a:off x="785786" y="357166"/>
            <a:ext cx="7096834" cy="599288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dirty="0" smtClean="0">
                <a:solidFill>
                  <a:srgbClr val="92D050"/>
                </a:solidFill>
              </a:rPr>
              <a:t>E-raideur méningée:</a:t>
            </a:r>
          </a:p>
          <a:p>
            <a:r>
              <a:rPr lang="fr-FR" dirty="0" smtClean="0"/>
              <a:t>C’est des contractures reflexes antalgiques </a:t>
            </a:r>
            <a:r>
              <a:rPr lang="fr-FR" dirty="0" err="1" smtClean="0"/>
              <a:t>interessant</a:t>
            </a:r>
            <a:r>
              <a:rPr lang="fr-FR" dirty="0" smtClean="0"/>
              <a:t> les muscles du rachis (+++ la nuque)</a:t>
            </a:r>
          </a:p>
          <a:p>
            <a:r>
              <a:rPr lang="fr-FR" dirty="0" smtClean="0"/>
              <a:t>Attitude en chien de fusil.</a:t>
            </a:r>
          </a:p>
          <a:p>
            <a:r>
              <a:rPr lang="fr-FR" dirty="0" smtClean="0"/>
              <a:t>Signe de </a:t>
            </a:r>
            <a:r>
              <a:rPr lang="fr-FR" dirty="0" err="1" smtClean="0"/>
              <a:t>Kernig</a:t>
            </a:r>
            <a:r>
              <a:rPr lang="fr-FR" dirty="0" smtClean="0"/>
              <a:t> et de </a:t>
            </a:r>
            <a:r>
              <a:rPr lang="fr-FR" dirty="0" err="1" smtClean="0"/>
              <a:t>Brudzinski</a:t>
            </a:r>
            <a:r>
              <a:rPr lang="fr-FR" dirty="0" smtClean="0"/>
              <a:t> positifs</a:t>
            </a:r>
          </a:p>
          <a:p>
            <a:r>
              <a:rPr lang="fr-FR" dirty="0" smtClean="0"/>
              <a:t>Le </a:t>
            </a:r>
            <a:r>
              <a:rPr lang="fr-FR" dirty="0" err="1" smtClean="0"/>
              <a:t>Sg</a:t>
            </a:r>
            <a:r>
              <a:rPr lang="fr-FR" dirty="0" smtClean="0"/>
              <a:t> de  </a:t>
            </a:r>
            <a:r>
              <a:rPr lang="fr-FR" dirty="0" err="1" smtClean="0"/>
              <a:t>Kernig</a:t>
            </a:r>
            <a:r>
              <a:rPr lang="fr-FR" dirty="0" smtClean="0"/>
              <a:t> se recherche en pliant les cuisses sur le bassin, jambes étendues. Une douleur apparaît, s'opposant au maintien en extension des genoux et obligeant le patient à fléchir les jambes sur les cuisses. Une manière alternative de procéder est de demander au patient allongé de se redresser et de s'asseoir : on observe une flexion des jambes et cuisses sur le bassin.</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00000"/>
                </a:solidFill>
              </a:rPr>
              <a:t>1-Force musculaire</a:t>
            </a:r>
            <a:endParaRPr lang="fr-FR" dirty="0">
              <a:solidFill>
                <a:srgbClr val="C00000"/>
              </a:solidFill>
            </a:endParaRPr>
          </a:p>
        </p:txBody>
      </p:sp>
      <p:sp>
        <p:nvSpPr>
          <p:cNvPr id="3" name="Espace réservé du contenu 2"/>
          <p:cNvSpPr>
            <a:spLocks noGrp="1"/>
          </p:cNvSpPr>
          <p:nvPr>
            <p:ph sz="quarter" idx="1"/>
          </p:nvPr>
        </p:nvSpPr>
        <p:spPr/>
        <p:txBody>
          <a:bodyPr>
            <a:normAutofit fontScale="92500"/>
          </a:bodyPr>
          <a:lstStyle/>
          <a:p>
            <a:r>
              <a:rPr lang="fr-FR" dirty="0" smtClean="0">
                <a:solidFill>
                  <a:srgbClr val="92D050"/>
                </a:solidFill>
              </a:rPr>
              <a:t>Définition:</a:t>
            </a:r>
          </a:p>
          <a:p>
            <a:pPr>
              <a:buNone/>
            </a:pPr>
            <a:r>
              <a:rPr lang="fr-FR" dirty="0" smtClean="0"/>
              <a:t>   La force musculaire ou force physique est la capacité d’un muscle à exercer une force contre une </a:t>
            </a:r>
            <a:r>
              <a:rPr lang="fr-FR" dirty="0" err="1" smtClean="0"/>
              <a:t>résistence</a:t>
            </a:r>
            <a:r>
              <a:rPr lang="fr-FR" dirty="0" smtClean="0"/>
              <a:t>. </a:t>
            </a:r>
          </a:p>
          <a:p>
            <a:pPr>
              <a:buNone/>
            </a:pPr>
            <a:r>
              <a:rPr lang="fr-FR" dirty="0" smtClean="0"/>
              <a:t>   Selon le British </a:t>
            </a:r>
            <a:r>
              <a:rPr lang="fr-FR" dirty="0" err="1" smtClean="0"/>
              <a:t>medical</a:t>
            </a:r>
            <a:r>
              <a:rPr lang="fr-FR" dirty="0" smtClean="0"/>
              <a:t> </a:t>
            </a:r>
            <a:r>
              <a:rPr lang="fr-FR" dirty="0" err="1" smtClean="0"/>
              <a:t>research</a:t>
            </a:r>
            <a:r>
              <a:rPr lang="fr-FR" dirty="0" smtClean="0"/>
              <a:t> </a:t>
            </a:r>
            <a:r>
              <a:rPr lang="fr-FR" dirty="0" err="1" smtClean="0"/>
              <a:t>concil</a:t>
            </a:r>
            <a:r>
              <a:rPr lang="fr-FR" dirty="0" smtClean="0"/>
              <a:t> system</a:t>
            </a:r>
          </a:p>
          <a:p>
            <a:pPr>
              <a:buNone/>
            </a:pPr>
            <a:r>
              <a:rPr lang="fr-FR" dirty="0" smtClean="0"/>
              <a:t>   Cette force musculaire peut être évaluée sur une échelle normée de 0 à 5</a:t>
            </a:r>
          </a:p>
          <a:p>
            <a:pPr>
              <a:buNone/>
            </a:pPr>
            <a:r>
              <a:rPr lang="fr-FR" dirty="0" smtClean="0"/>
              <a:t>   0 : aucune contraction musculaire</a:t>
            </a:r>
          </a:p>
          <a:p>
            <a:pPr>
              <a:buNone/>
            </a:pPr>
            <a:r>
              <a:rPr lang="fr-FR" dirty="0" smtClean="0"/>
              <a:t>   1 : contraction musculaire </a:t>
            </a:r>
            <a:r>
              <a:rPr lang="fr-FR" dirty="0" smtClean="0">
                <a:solidFill>
                  <a:srgbClr val="FF0000"/>
                </a:solidFill>
              </a:rPr>
              <a:t>sans mouvement</a:t>
            </a:r>
          </a:p>
          <a:p>
            <a:pPr>
              <a:buNone/>
            </a:pPr>
            <a:r>
              <a:rPr lang="fr-FR" dirty="0" smtClean="0">
                <a:solidFill>
                  <a:srgbClr val="FF0000"/>
                </a:solidFill>
              </a:rPr>
              <a:t>   </a:t>
            </a:r>
            <a:r>
              <a:rPr lang="fr-FR" dirty="0" smtClean="0"/>
              <a:t>2 :mouvement dans le plan du lit</a:t>
            </a:r>
          </a:p>
          <a:p>
            <a:pPr>
              <a:buNone/>
            </a:pPr>
            <a:r>
              <a:rPr lang="fr-FR" dirty="0" smtClean="0">
                <a:solidFill>
                  <a:srgbClr val="FF0000"/>
                </a:solidFill>
              </a:rPr>
              <a:t>   </a:t>
            </a:r>
            <a:r>
              <a:rPr lang="fr-FR" dirty="0" smtClean="0"/>
              <a:t>3:mouvement contre </a:t>
            </a:r>
            <a:r>
              <a:rPr lang="fr-FR" dirty="0" smtClean="0">
                <a:solidFill>
                  <a:srgbClr val="FF0000"/>
                </a:solidFill>
              </a:rPr>
              <a:t>la gravité</a:t>
            </a:r>
          </a:p>
          <a:p>
            <a:pPr>
              <a:buNone/>
            </a:pPr>
            <a:r>
              <a:rPr lang="fr-FR" dirty="0" smtClean="0"/>
              <a:t>   4:mouvement contre résistance</a:t>
            </a:r>
          </a:p>
          <a:p>
            <a:pPr>
              <a:buNone/>
            </a:pPr>
            <a:r>
              <a:rPr lang="fr-FR" dirty="0" smtClean="0"/>
              <a:t>   5:force musculaire normale</a:t>
            </a:r>
          </a:p>
          <a:p>
            <a:pPr>
              <a:buNone/>
            </a:pPr>
            <a:endParaRPr lang="fr-FR" dirty="0" smtClean="0">
              <a:solidFill>
                <a:srgbClr val="FF0000"/>
              </a:solidFill>
            </a:endParaRP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t>
            </a:r>
            <a:r>
              <a:rPr lang="fr-FR" sz="2400" dirty="0" smtClean="0"/>
              <a:t>IGNE DE BRUDZINSKI</a:t>
            </a:r>
            <a:endParaRPr lang="fr-FR" sz="2400" dirty="0"/>
          </a:p>
        </p:txBody>
      </p:sp>
      <p:sp>
        <p:nvSpPr>
          <p:cNvPr id="3" name="Espace réservé du contenu 2"/>
          <p:cNvSpPr>
            <a:spLocks noGrp="1"/>
          </p:cNvSpPr>
          <p:nvPr>
            <p:ph sz="quarter" idx="1"/>
          </p:nvPr>
        </p:nvSpPr>
        <p:spPr/>
        <p:txBody>
          <a:bodyPr/>
          <a:lstStyle/>
          <a:p>
            <a:r>
              <a:rPr lang="fr-FR" dirty="0" smtClean="0"/>
              <a:t>La flexion de la nuque provoque la flexion des jambes:  sur un malade en décubitus dorsal, toute tentative de flexion du cou s'accompagne d'une flexion et d'une adduction automatique des cuisses .</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fficher l'image d'origine"/>
          <p:cNvPicPr>
            <a:picLocks noChangeAspect="1" noChangeArrowheads="1"/>
          </p:cNvPicPr>
          <p:nvPr/>
        </p:nvPicPr>
        <p:blipFill>
          <a:blip r:embed="rId2"/>
          <a:srcRect/>
          <a:stretch>
            <a:fillRect/>
          </a:stretch>
        </p:blipFill>
        <p:spPr bwMode="auto">
          <a:xfrm>
            <a:off x="1285852" y="1357298"/>
            <a:ext cx="5715000" cy="382905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F-hypertonie d’origine médullaire:</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Par atteinte de la corne antérieur </a:t>
            </a:r>
            <a:r>
              <a:rPr lang="fr-FR" dirty="0" err="1" smtClean="0"/>
              <a:t>ex:tm</a:t>
            </a:r>
            <a:r>
              <a:rPr lang="fr-FR" dirty="0" smtClean="0"/>
              <a:t> ,</a:t>
            </a:r>
            <a:r>
              <a:rPr lang="fr-FR" dirty="0" err="1" smtClean="0"/>
              <a:t>tetanos,syringomyelie</a:t>
            </a:r>
            <a:r>
              <a:rPr lang="fr-FR" dirty="0" smtClean="0"/>
              <a:t>.</a:t>
            </a:r>
          </a:p>
          <a:p>
            <a:pPr>
              <a:buNone/>
            </a:pPr>
            <a:r>
              <a:rPr lang="fr-FR" dirty="0" smtClean="0"/>
              <a:t>G-Autres :</a:t>
            </a:r>
          </a:p>
          <a:p>
            <a:r>
              <a:rPr lang="fr-FR" dirty="0" err="1" smtClean="0"/>
              <a:t>Sd</a:t>
            </a:r>
            <a:r>
              <a:rPr lang="fr-FR" dirty="0" smtClean="0"/>
              <a:t> de l’homme raide: auto immune (</a:t>
            </a:r>
            <a:r>
              <a:rPr lang="fr-FR" dirty="0" err="1" smtClean="0"/>
              <a:t>Ac</a:t>
            </a:r>
            <a:r>
              <a:rPr lang="fr-FR" dirty="0" smtClean="0"/>
              <a:t> anti acide glutamique décarboxylase)</a:t>
            </a:r>
          </a:p>
          <a:p>
            <a:r>
              <a:rPr lang="fr-FR" dirty="0" err="1" smtClean="0"/>
              <a:t>Sd</a:t>
            </a:r>
            <a:r>
              <a:rPr lang="fr-FR" dirty="0" smtClean="0"/>
              <a:t> d’</a:t>
            </a:r>
            <a:r>
              <a:rPr lang="fr-FR" dirty="0" err="1" smtClean="0"/>
              <a:t>isaac</a:t>
            </a:r>
            <a:r>
              <a:rPr lang="fr-FR" dirty="0" smtClean="0"/>
              <a:t>:</a:t>
            </a:r>
          </a:p>
          <a:p>
            <a:pPr>
              <a:buNone/>
            </a:pPr>
            <a:r>
              <a:rPr lang="fr-FR" dirty="0" smtClean="0"/>
              <a:t>    Auto immune( </a:t>
            </a:r>
            <a:r>
              <a:rPr lang="fr-FR" dirty="0" err="1" smtClean="0"/>
              <a:t>Ac</a:t>
            </a:r>
            <a:r>
              <a:rPr lang="fr-FR" dirty="0" smtClean="0"/>
              <a:t> </a:t>
            </a:r>
            <a:r>
              <a:rPr lang="fr-FR" dirty="0" err="1" smtClean="0"/>
              <a:t>ani</a:t>
            </a:r>
            <a:r>
              <a:rPr lang="fr-FR" dirty="0" smtClean="0"/>
              <a:t> </a:t>
            </a:r>
            <a:r>
              <a:rPr lang="fr-FR" dirty="0" err="1" smtClean="0"/>
              <a:t>cannaux</a:t>
            </a:r>
            <a:r>
              <a:rPr lang="fr-FR" dirty="0" smtClean="0"/>
              <a:t> potassique voltage </a:t>
            </a:r>
            <a:r>
              <a:rPr lang="fr-FR" dirty="0" err="1" smtClean="0"/>
              <a:t>dpdts</a:t>
            </a:r>
            <a:r>
              <a:rPr lang="fr-FR" dirty="0" smtClean="0"/>
              <a:t>). </a:t>
            </a:r>
            <a:r>
              <a:rPr lang="fr-FR" dirty="0" err="1" smtClean="0"/>
              <a:t>ctc</a:t>
            </a:r>
            <a:r>
              <a:rPr lang="fr-FR" dirty="0" smtClean="0"/>
              <a:t> musculaires permanentes +</a:t>
            </a:r>
            <a:r>
              <a:rPr lang="fr-FR" dirty="0" err="1" smtClean="0"/>
              <a:t>myokimies</a:t>
            </a:r>
            <a:r>
              <a:rPr lang="fr-FR" dirty="0" smtClean="0"/>
              <a:t>.</a:t>
            </a:r>
          </a:p>
          <a:p>
            <a:r>
              <a:rPr lang="fr-FR" dirty="0" smtClean="0"/>
              <a:t>Crampes: contractions musculaires douloureuses d’intensité maximale et d’évolution paroxystique.</a:t>
            </a:r>
          </a:p>
          <a:p>
            <a:r>
              <a:rPr lang="fr-FR" dirty="0" smtClean="0"/>
              <a:t>Contractions reflexes: dues aux attitudes antalgiques.</a:t>
            </a:r>
          </a:p>
          <a:p>
            <a:endParaRPr lang="fr-FR" dirty="0" smtClean="0"/>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H-la</a:t>
            </a:r>
            <a:r>
              <a:rPr lang="fr-FR" dirty="0" smtClean="0"/>
              <a:t> </a:t>
            </a:r>
            <a:r>
              <a:rPr lang="fr-FR" dirty="0" err="1" smtClean="0"/>
              <a:t>paratonie</a:t>
            </a:r>
            <a:r>
              <a:rPr lang="fr-FR" dirty="0" smtClean="0"/>
              <a:t>:</a:t>
            </a:r>
            <a:br>
              <a:rPr lang="fr-FR" dirty="0" smtClean="0"/>
            </a:br>
            <a:endParaRPr lang="fr-FR" dirty="0"/>
          </a:p>
        </p:txBody>
      </p:sp>
      <p:sp>
        <p:nvSpPr>
          <p:cNvPr id="3" name="Espace réservé du contenu 2"/>
          <p:cNvSpPr>
            <a:spLocks noGrp="1"/>
          </p:cNvSpPr>
          <p:nvPr>
            <p:ph sz="quarter" idx="1"/>
          </p:nvPr>
        </p:nvSpPr>
        <p:spPr/>
        <p:txBody>
          <a:bodyPr/>
          <a:lstStyle/>
          <a:p>
            <a:r>
              <a:rPr lang="fr-FR" dirty="0" err="1" smtClean="0"/>
              <a:t>Résitance</a:t>
            </a:r>
            <a:r>
              <a:rPr lang="fr-FR" dirty="0" smtClean="0"/>
              <a:t> perçue lors de la mobilisation passive liée à l’incapacité de </a:t>
            </a:r>
            <a:r>
              <a:rPr lang="fr-FR" dirty="0" err="1" smtClean="0"/>
              <a:t>relacher</a:t>
            </a:r>
            <a:r>
              <a:rPr lang="fr-FR" dirty="0" smtClean="0"/>
              <a:t> sur commande un groupe musculaire.</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2-les hypotonies</a:t>
            </a:r>
            <a:endParaRPr lang="fr-FR" dirty="0">
              <a:solidFill>
                <a:srgbClr val="FF0000"/>
              </a:solidFill>
            </a:endParaRPr>
          </a:p>
        </p:txBody>
      </p:sp>
      <p:sp>
        <p:nvSpPr>
          <p:cNvPr id="3" name="Espace réservé du contenu 2"/>
          <p:cNvSpPr>
            <a:spLocks noGrp="1"/>
          </p:cNvSpPr>
          <p:nvPr>
            <p:ph sz="quarter" idx="1"/>
          </p:nvPr>
        </p:nvSpPr>
        <p:spPr/>
        <p:txBody>
          <a:bodyPr>
            <a:normAutofit fontScale="92500" lnSpcReduction="20000"/>
          </a:bodyPr>
          <a:lstStyle/>
          <a:p>
            <a:r>
              <a:rPr lang="fr-FR" dirty="0" smtClean="0"/>
              <a:t>On retrouve l’hypotonie dans plusieurs situations elle est soit:</a:t>
            </a:r>
          </a:p>
          <a:p>
            <a:pPr>
              <a:buNone/>
            </a:pPr>
            <a:r>
              <a:rPr lang="fr-FR" dirty="0" smtClean="0"/>
              <a:t>Isolée:</a:t>
            </a:r>
          </a:p>
          <a:p>
            <a:pPr>
              <a:buNone/>
            </a:pPr>
            <a:r>
              <a:rPr lang="fr-FR" dirty="0" smtClean="0"/>
              <a:t>-dans l’état d’</a:t>
            </a:r>
            <a:r>
              <a:rPr lang="fr-FR" dirty="0" err="1" smtClean="0"/>
              <a:t>obnibulation,stupeur,coma</a:t>
            </a:r>
            <a:r>
              <a:rPr lang="fr-FR" dirty="0" smtClean="0"/>
              <a:t> ou sommeil</a:t>
            </a:r>
          </a:p>
          <a:p>
            <a:pPr>
              <a:buNone/>
            </a:pPr>
            <a:r>
              <a:rPr lang="fr-FR" dirty="0" smtClean="0"/>
              <a:t>Soit liée à une ataxie</a:t>
            </a:r>
          </a:p>
          <a:p>
            <a:pPr>
              <a:buNone/>
            </a:pPr>
            <a:r>
              <a:rPr lang="fr-FR" dirty="0" smtClean="0"/>
              <a:t>-</a:t>
            </a:r>
            <a:r>
              <a:rPr lang="fr-FR" dirty="0" err="1" smtClean="0"/>
              <a:t>Sd</a:t>
            </a:r>
            <a:r>
              <a:rPr lang="fr-FR" dirty="0" smtClean="0"/>
              <a:t> </a:t>
            </a:r>
            <a:r>
              <a:rPr lang="fr-FR" dirty="0" err="1" smtClean="0"/>
              <a:t>cérebelleux</a:t>
            </a:r>
            <a:r>
              <a:rPr lang="fr-FR" dirty="0" smtClean="0"/>
              <a:t> </a:t>
            </a:r>
          </a:p>
          <a:p>
            <a:pPr>
              <a:buNone/>
            </a:pPr>
            <a:r>
              <a:rPr lang="fr-FR" dirty="0" smtClean="0"/>
              <a:t>-atteinte proprioceptive</a:t>
            </a:r>
          </a:p>
          <a:p>
            <a:pPr>
              <a:buNone/>
            </a:pPr>
            <a:r>
              <a:rPr lang="fr-FR" dirty="0" smtClean="0"/>
              <a:t>-atteinte vestibulaire</a:t>
            </a:r>
          </a:p>
          <a:p>
            <a:pPr>
              <a:buNone/>
            </a:pPr>
            <a:r>
              <a:rPr lang="fr-FR" dirty="0" smtClean="0"/>
              <a:t>Soit liée à la parésie:</a:t>
            </a:r>
          </a:p>
          <a:p>
            <a:pPr>
              <a:buNone/>
            </a:pPr>
            <a:r>
              <a:rPr lang="fr-FR" dirty="0" smtClean="0"/>
              <a:t>-atteinte périphérique</a:t>
            </a:r>
          </a:p>
          <a:p>
            <a:pPr>
              <a:buNone/>
            </a:pPr>
            <a:r>
              <a:rPr lang="fr-FR" dirty="0" smtClean="0"/>
              <a:t>-centrale en phase aigue</a:t>
            </a:r>
          </a:p>
          <a:p>
            <a:pPr>
              <a:buNone/>
            </a:pPr>
            <a:r>
              <a:rPr lang="fr-FR" dirty="0" smtClean="0"/>
              <a:t>Liée aux mouvements anormaux;</a:t>
            </a:r>
          </a:p>
          <a:p>
            <a:pPr>
              <a:buNone/>
            </a:pPr>
            <a:r>
              <a:rPr lang="fr-FR" dirty="0" smtClean="0"/>
              <a:t>Chorée de </a:t>
            </a:r>
            <a:r>
              <a:rPr lang="fr-FR" dirty="0" err="1" smtClean="0"/>
              <a:t>huntington,sydenham,hémiballisme</a:t>
            </a:r>
            <a:r>
              <a:rPr lang="fr-FR" dirty="0" smtClean="0"/>
              <a:t> athétose</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3-la dystonie</a:t>
            </a:r>
            <a:endParaRPr lang="fr-FR" dirty="0">
              <a:solidFill>
                <a:srgbClr val="FF0000"/>
              </a:solidFill>
            </a:endParaRPr>
          </a:p>
        </p:txBody>
      </p:sp>
      <p:sp>
        <p:nvSpPr>
          <p:cNvPr id="3" name="Espace réservé du contenu 2"/>
          <p:cNvSpPr>
            <a:spLocks noGrp="1"/>
          </p:cNvSpPr>
          <p:nvPr>
            <p:ph sz="quarter" idx="1"/>
          </p:nvPr>
        </p:nvSpPr>
        <p:spPr/>
        <p:txBody>
          <a:bodyPr/>
          <a:lstStyle/>
          <a:p>
            <a:r>
              <a:rPr lang="fr-FR" dirty="0" smtClean="0"/>
              <a:t>se manifeste par des contractions </a:t>
            </a:r>
            <a:r>
              <a:rPr lang="fr-FR" dirty="0" smtClean="0">
                <a:hlinkClick r:id="rId2"/>
              </a:rPr>
              <a:t>musculaires</a:t>
            </a:r>
            <a:r>
              <a:rPr lang="fr-FR" dirty="0" smtClean="0"/>
              <a:t> involontaires et prolongées engendrant des attitudes anormales. Ce symptôme n'apparaît pas au repos, mais survient lors des mouvements volontaires. Les causes de cette pathologie sont essentiellement héréditaires. Il existe plusieurs types de dystonie : la dystonie peut être primaire, dont l'origine est </a:t>
            </a:r>
            <a:r>
              <a:rPr lang="fr-FR" dirty="0" smtClean="0">
                <a:hlinkClick r:id="rId3"/>
              </a:rPr>
              <a:t>génétique</a:t>
            </a:r>
            <a:r>
              <a:rPr lang="fr-FR" dirty="0" smtClean="0"/>
              <a:t> ou sans cause retrouvée, ou secondaire à une autre pathologie comme un </a:t>
            </a:r>
            <a:r>
              <a:rPr lang="fr-FR" dirty="0" smtClean="0">
                <a:hlinkClick r:id="rId4"/>
              </a:rPr>
              <a:t>AVC</a:t>
            </a:r>
            <a:r>
              <a:rPr lang="fr-FR" dirty="0" smtClean="0"/>
              <a:t> ou un </a:t>
            </a:r>
            <a:r>
              <a:rPr lang="fr-FR" dirty="0" smtClean="0">
                <a:hlinkClick r:id="rId5"/>
              </a:rPr>
              <a:t>traumatisme</a:t>
            </a:r>
            <a:r>
              <a:rPr lang="fr-FR" dirty="0" smtClean="0"/>
              <a:t> cérébral.</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00000"/>
                </a:solidFill>
              </a:rPr>
              <a:t>3-la sensibilité</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dirty="0" smtClean="0"/>
              <a:t>La sensibilité ou somesthésie regroupe les mécanismes nerveux responsables de recueillir l’information sensorielle du corps ,elle renseigne le cortex sur le monde externe et sur l’état des viscères et ce qui ne peut se faire que par l’</a:t>
            </a:r>
            <a:r>
              <a:rPr lang="fr-FR" dirty="0" err="1" smtClean="0"/>
              <a:t>inegrité</a:t>
            </a:r>
            <a:r>
              <a:rPr lang="fr-FR" dirty="0" smtClean="0"/>
              <a:t> de </a:t>
            </a:r>
          </a:p>
          <a:p>
            <a:r>
              <a:rPr lang="fr-FR" dirty="0" smtClean="0"/>
              <a:t>La réception: récepteurs sensoriels</a:t>
            </a:r>
          </a:p>
          <a:p>
            <a:r>
              <a:rPr lang="fr-FR" dirty="0" smtClean="0"/>
              <a:t>La transmission: </a:t>
            </a:r>
            <a:r>
              <a:rPr lang="fr-FR" dirty="0" err="1" smtClean="0"/>
              <a:t>msg</a:t>
            </a:r>
            <a:r>
              <a:rPr lang="fr-FR" dirty="0" smtClean="0"/>
              <a:t> afférant de la périphérie-ME-TC-thalamus-cortex</a:t>
            </a:r>
          </a:p>
          <a:p>
            <a:r>
              <a:rPr lang="fr-FR" dirty="0" smtClean="0"/>
              <a:t>La perception: cortex pariétal</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On distingue trois modes de sensibilité</a:t>
            </a:r>
            <a:endParaRPr lang="fr-FR" dirty="0"/>
          </a:p>
        </p:txBody>
      </p:sp>
      <p:sp>
        <p:nvSpPr>
          <p:cNvPr id="3" name="Espace réservé du contenu 2"/>
          <p:cNvSpPr>
            <a:spLocks noGrp="1"/>
          </p:cNvSpPr>
          <p:nvPr>
            <p:ph sz="quarter" idx="1"/>
          </p:nvPr>
        </p:nvSpPr>
        <p:spPr>
          <a:xfrm>
            <a:off x="500034" y="1500174"/>
            <a:ext cx="7467600" cy="4873752"/>
          </a:xfrm>
        </p:spPr>
        <p:txBody>
          <a:bodyPr/>
          <a:lstStyle/>
          <a:p>
            <a:pPr>
              <a:buNone/>
            </a:pPr>
            <a:r>
              <a:rPr lang="fr-FR" dirty="0" smtClean="0"/>
              <a:t>1-Sensibilité extéroceptive:</a:t>
            </a:r>
          </a:p>
          <a:p>
            <a:pPr>
              <a:buNone/>
            </a:pPr>
            <a:r>
              <a:rPr lang="fr-FR" dirty="0" smtClean="0"/>
              <a:t>  </a:t>
            </a:r>
            <a:r>
              <a:rPr lang="fr-FR" dirty="0" err="1" smtClean="0"/>
              <a:t>assuure</a:t>
            </a:r>
            <a:r>
              <a:rPr lang="fr-FR" dirty="0" smtClean="0"/>
              <a:t> la relation avec le monde </a:t>
            </a:r>
            <a:r>
              <a:rPr lang="fr-FR" dirty="0" err="1" smtClean="0"/>
              <a:t>exterieur</a:t>
            </a:r>
            <a:r>
              <a:rPr lang="fr-FR" dirty="0" smtClean="0"/>
              <a:t> </a:t>
            </a:r>
          </a:p>
          <a:p>
            <a:pPr>
              <a:buNone/>
            </a:pPr>
            <a:r>
              <a:rPr lang="fr-FR" dirty="0" smtClean="0"/>
              <a:t>*Sensibilité cutanée:</a:t>
            </a:r>
          </a:p>
          <a:p>
            <a:pPr>
              <a:buNone/>
            </a:pPr>
            <a:r>
              <a:rPr lang="fr-FR" dirty="0" smtClean="0"/>
              <a:t> </a:t>
            </a:r>
            <a:r>
              <a:rPr lang="fr-FR" dirty="0" err="1" smtClean="0"/>
              <a:t>somaique</a:t>
            </a:r>
            <a:r>
              <a:rPr lang="fr-FR" dirty="0" smtClean="0"/>
              <a:t> th-</a:t>
            </a:r>
            <a:r>
              <a:rPr lang="fr-FR" dirty="0" err="1" smtClean="0"/>
              <a:t>alg</a:t>
            </a:r>
            <a:r>
              <a:rPr lang="fr-FR" dirty="0" smtClean="0"/>
              <a:t>/tactile E.P</a:t>
            </a:r>
          </a:p>
          <a:p>
            <a:pPr>
              <a:buNone/>
            </a:pPr>
            <a:r>
              <a:rPr lang="fr-FR" dirty="0" smtClean="0"/>
              <a:t>*Sensibilité spéciale:</a:t>
            </a:r>
          </a:p>
          <a:p>
            <a:pPr>
              <a:buNone/>
            </a:pPr>
            <a:r>
              <a:rPr lang="fr-FR" dirty="0" smtClean="0"/>
              <a:t>  </a:t>
            </a:r>
            <a:r>
              <a:rPr lang="fr-FR" dirty="0" err="1" smtClean="0"/>
              <a:t>sensorielle:V</a:t>
            </a:r>
            <a:r>
              <a:rPr lang="fr-FR" dirty="0" smtClean="0"/>
              <a:t>/A/O</a:t>
            </a:r>
          </a:p>
          <a:p>
            <a:pPr>
              <a:buNone/>
            </a:pPr>
            <a:r>
              <a:rPr lang="fr-FR" dirty="0" smtClean="0"/>
              <a:t>2-Sensibilité proprioceptive:</a:t>
            </a:r>
          </a:p>
          <a:p>
            <a:pPr>
              <a:buNone/>
            </a:pPr>
            <a:r>
              <a:rPr lang="fr-FR" dirty="0" smtClean="0"/>
              <a:t>Renseigne sur l’état de position et de contraction musculaire</a:t>
            </a:r>
          </a:p>
          <a:p>
            <a:pPr>
              <a:buNone/>
            </a:pPr>
            <a:r>
              <a:rPr lang="fr-FR" dirty="0" smtClean="0"/>
              <a:t>*</a:t>
            </a:r>
            <a:r>
              <a:rPr lang="fr-FR" dirty="0" err="1" smtClean="0"/>
              <a:t>consciente:renseigne</a:t>
            </a:r>
            <a:r>
              <a:rPr lang="fr-FR" dirty="0" smtClean="0"/>
              <a:t> sur la position et les mouvements du corps dans l’</a:t>
            </a:r>
            <a:r>
              <a:rPr lang="fr-FR" dirty="0" err="1" smtClean="0"/>
              <a:t>éspace</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buNone/>
            </a:pPr>
            <a:r>
              <a:rPr lang="fr-FR" dirty="0" smtClean="0"/>
              <a:t>*inconsciente:</a:t>
            </a:r>
          </a:p>
          <a:p>
            <a:pPr>
              <a:buNone/>
            </a:pPr>
            <a:r>
              <a:rPr lang="fr-FR" dirty="0" smtClean="0"/>
              <a:t>Contraction musculaire reflexe </a:t>
            </a:r>
          </a:p>
          <a:p>
            <a:pPr>
              <a:buNone/>
            </a:pPr>
            <a:r>
              <a:rPr lang="fr-FR" smtClean="0"/>
              <a:t>3-Sensibilité </a:t>
            </a:r>
            <a:r>
              <a:rPr lang="fr-FR" dirty="0" smtClean="0"/>
              <a:t>intéroceptive:</a:t>
            </a:r>
          </a:p>
          <a:p>
            <a:pPr>
              <a:buNone/>
            </a:pPr>
            <a:r>
              <a:rPr lang="fr-FR" dirty="0" smtClean="0"/>
              <a:t>Relation intérieure de l’</a:t>
            </a:r>
            <a:r>
              <a:rPr lang="fr-FR" dirty="0" err="1" smtClean="0"/>
              <a:t>organisme:réponse</a:t>
            </a:r>
            <a:r>
              <a:rPr lang="fr-FR" dirty="0" smtClean="0"/>
              <a:t> des viscères suite à certains stimuli internes.</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Afficher l'image d'origine"/>
          <p:cNvPicPr>
            <a:picLocks noChangeAspect="1" noChangeArrowheads="1"/>
          </p:cNvPicPr>
          <p:nvPr/>
        </p:nvPicPr>
        <p:blipFill>
          <a:blip r:embed="rId2"/>
          <a:srcRect/>
          <a:stretch>
            <a:fillRect/>
          </a:stretch>
        </p:blipFill>
        <p:spPr bwMode="auto">
          <a:xfrm>
            <a:off x="1285853" y="655526"/>
            <a:ext cx="6324616" cy="34878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rgbClr val="92D050"/>
                </a:solidFill>
              </a:rPr>
              <a:t>Sémiologie de la motricité</a:t>
            </a:r>
            <a:endParaRPr lang="fr-FR" sz="2400" dirty="0">
              <a:solidFill>
                <a:srgbClr val="92D050"/>
              </a:solidFill>
            </a:endParaRPr>
          </a:p>
        </p:txBody>
      </p:sp>
      <p:sp>
        <p:nvSpPr>
          <p:cNvPr id="3" name="Espace réservé du contenu 2"/>
          <p:cNvSpPr>
            <a:spLocks noGrp="1"/>
          </p:cNvSpPr>
          <p:nvPr>
            <p:ph sz="quarter" idx="1"/>
          </p:nvPr>
        </p:nvSpPr>
        <p:spPr/>
        <p:txBody>
          <a:bodyPr/>
          <a:lstStyle/>
          <a:p>
            <a:r>
              <a:rPr lang="fr-FR" dirty="0" smtClean="0"/>
              <a:t>La fonction motrice est liée à la contraction musculaire effectuée par les muscles striés.</a:t>
            </a:r>
          </a:p>
          <a:p>
            <a:r>
              <a:rPr lang="fr-FR" dirty="0" smtClean="0"/>
              <a:t>Chaque mouvement nécessite une série de conditions:</a:t>
            </a:r>
          </a:p>
          <a:p>
            <a:pPr>
              <a:buNone/>
            </a:pPr>
            <a:r>
              <a:rPr lang="fr-FR" dirty="0" smtClean="0"/>
              <a:t>Une force musculaire suffisante.</a:t>
            </a:r>
          </a:p>
          <a:p>
            <a:pPr>
              <a:buNone/>
            </a:pPr>
            <a:r>
              <a:rPr lang="fr-FR" dirty="0" smtClean="0"/>
              <a:t>Un tonus musculaire normal.</a:t>
            </a:r>
          </a:p>
          <a:p>
            <a:pPr>
              <a:buNone/>
            </a:pPr>
            <a:r>
              <a:rPr lang="fr-FR" dirty="0" smtClean="0"/>
              <a:t>Une coordination correcte des différents muscles.</a:t>
            </a:r>
          </a:p>
          <a:p>
            <a:pPr>
              <a:buNone/>
            </a:pPr>
            <a:r>
              <a:rPr lang="fr-FR" dirty="0" smtClean="0"/>
              <a:t>Une programmation et une organisation qui dépend des structures nerveuses allant du cortex frontal jusqu’à la moelle épinière.</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74638"/>
            <a:ext cx="7281890" cy="3511552"/>
          </a:xfrm>
        </p:spPr>
        <p:txBody>
          <a:bodyPr/>
          <a:lstStyle/>
          <a:p>
            <a:pPr algn="ctr"/>
            <a:r>
              <a:rPr lang="fr-FR" dirty="0" smtClean="0"/>
              <a:t>Voies de la sensibilité</a:t>
            </a:r>
            <a:endParaRPr lang="fr-FR" dirty="0"/>
          </a:p>
        </p:txBody>
      </p:sp>
      <p:sp>
        <p:nvSpPr>
          <p:cNvPr id="3" name="Espace réservé du contenu 2"/>
          <p:cNvSpPr>
            <a:spLocks noGrp="1"/>
          </p:cNvSpPr>
          <p:nvPr>
            <p:ph sz="quarter" idx="1"/>
          </p:nvPr>
        </p:nvSpPr>
        <p:spPr>
          <a:xfrm>
            <a:off x="857224" y="714356"/>
            <a:ext cx="7067576" cy="1857388"/>
          </a:xfrm>
        </p:spPr>
        <p:txBody>
          <a:bodyPr/>
          <a:lstStyle/>
          <a:p>
            <a:pPr>
              <a:buNone/>
            </a:pP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On distingue:</a:t>
            </a:r>
          </a:p>
          <a:p>
            <a:r>
              <a:rPr lang="fr-FR" dirty="0" smtClean="0"/>
              <a:t>La voie </a:t>
            </a:r>
            <a:r>
              <a:rPr lang="fr-FR" dirty="0" err="1" smtClean="0"/>
              <a:t>lemniscale:S.profonde</a:t>
            </a:r>
            <a:r>
              <a:rPr lang="fr-FR" dirty="0" smtClean="0"/>
              <a:t> consciente et tact </a:t>
            </a:r>
            <a:r>
              <a:rPr lang="fr-FR" dirty="0" err="1" smtClean="0"/>
              <a:t>epicritique</a:t>
            </a:r>
            <a:endParaRPr lang="fr-FR" dirty="0" smtClean="0"/>
          </a:p>
          <a:p>
            <a:r>
              <a:rPr lang="fr-FR" dirty="0" smtClean="0"/>
              <a:t>La voie extra </a:t>
            </a:r>
            <a:r>
              <a:rPr lang="fr-FR" dirty="0" err="1" smtClean="0"/>
              <a:t>lemniscale</a:t>
            </a:r>
            <a:r>
              <a:rPr lang="fr-FR" dirty="0" smtClean="0"/>
              <a:t> ou </a:t>
            </a:r>
            <a:r>
              <a:rPr lang="fr-FR" dirty="0" err="1" smtClean="0"/>
              <a:t>spino</a:t>
            </a:r>
            <a:r>
              <a:rPr lang="fr-FR" dirty="0" smtClean="0"/>
              <a:t> </a:t>
            </a:r>
            <a:r>
              <a:rPr lang="fr-FR" dirty="0" err="1" smtClean="0"/>
              <a:t>thalamique:tact</a:t>
            </a:r>
            <a:r>
              <a:rPr lang="fr-FR" dirty="0" smtClean="0"/>
              <a:t> </a:t>
            </a:r>
            <a:r>
              <a:rPr lang="fr-FR" dirty="0" err="1" smtClean="0"/>
              <a:t>protopathique</a:t>
            </a:r>
            <a:r>
              <a:rPr lang="fr-FR" dirty="0" smtClean="0"/>
              <a:t> et thermo </a:t>
            </a:r>
            <a:r>
              <a:rPr lang="fr-FR" dirty="0" err="1" smtClean="0"/>
              <a:t>algesie</a:t>
            </a:r>
            <a:endParaRPr lang="fr-FR" dirty="0" smtClean="0"/>
          </a:p>
          <a:p>
            <a:r>
              <a:rPr lang="fr-FR" dirty="0" smtClean="0"/>
              <a:t>Voie </a:t>
            </a:r>
            <a:r>
              <a:rPr lang="fr-FR" dirty="0" err="1" smtClean="0"/>
              <a:t>spino</a:t>
            </a:r>
            <a:r>
              <a:rPr lang="fr-FR" dirty="0" smtClean="0"/>
              <a:t> </a:t>
            </a:r>
            <a:r>
              <a:rPr lang="fr-FR" dirty="0" err="1" smtClean="0"/>
              <a:t>cérebelleuse:profonde</a:t>
            </a:r>
            <a:r>
              <a:rPr lang="fr-FR" dirty="0" smtClean="0"/>
              <a:t> inconsciente</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Afficher l'image d'origine"/>
          <p:cNvPicPr>
            <a:picLocks noChangeAspect="1" noChangeArrowheads="1"/>
          </p:cNvPicPr>
          <p:nvPr/>
        </p:nvPicPr>
        <p:blipFill>
          <a:blip r:embed="rId2"/>
          <a:srcRect/>
          <a:stretch>
            <a:fillRect/>
          </a:stretch>
        </p:blipFill>
        <p:spPr bwMode="auto">
          <a:xfrm>
            <a:off x="428596" y="858646"/>
            <a:ext cx="8217678" cy="449918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Examen de la sensibilité</a:t>
            </a:r>
            <a:endParaRPr lang="fr-FR" dirty="0"/>
          </a:p>
        </p:txBody>
      </p:sp>
      <p:sp>
        <p:nvSpPr>
          <p:cNvPr id="3" name="Espace réservé du contenu 2"/>
          <p:cNvSpPr>
            <a:spLocks noGrp="1"/>
          </p:cNvSpPr>
          <p:nvPr>
            <p:ph sz="quarter" idx="1"/>
          </p:nvPr>
        </p:nvSpPr>
        <p:spPr/>
        <p:txBody>
          <a:bodyPr/>
          <a:lstStyle/>
          <a:p>
            <a:r>
              <a:rPr lang="fr-FR" dirty="0" smtClean="0"/>
              <a:t>On distingue</a:t>
            </a:r>
          </a:p>
          <a:p>
            <a:pPr>
              <a:buNone/>
            </a:pPr>
            <a:r>
              <a:rPr lang="fr-FR" dirty="0" smtClean="0">
                <a:solidFill>
                  <a:srgbClr val="FF0000"/>
                </a:solidFill>
              </a:rPr>
              <a:t>*une sensibilité subjective:</a:t>
            </a:r>
          </a:p>
          <a:p>
            <a:r>
              <a:rPr lang="fr-FR" dirty="0" smtClean="0"/>
              <a:t>Rapportée par le malade à type de </a:t>
            </a:r>
          </a:p>
          <a:p>
            <a:r>
              <a:rPr lang="fr-FR" dirty="0" smtClean="0"/>
              <a:t>Paresthésies  </a:t>
            </a:r>
          </a:p>
          <a:p>
            <a:pPr>
              <a:buNone/>
            </a:pPr>
            <a:r>
              <a:rPr lang="fr-FR" dirty="0" err="1" smtClean="0"/>
              <a:t>deagreables</a:t>
            </a:r>
            <a:r>
              <a:rPr lang="fr-FR" dirty="0" smtClean="0"/>
              <a:t> mais non douloureuses</a:t>
            </a:r>
          </a:p>
          <a:p>
            <a:pPr>
              <a:buNone/>
            </a:pPr>
            <a:r>
              <a:rPr lang="fr-FR" dirty="0" err="1" smtClean="0"/>
              <a:t>fourmillements,picotements</a:t>
            </a:r>
            <a:r>
              <a:rPr lang="fr-FR" dirty="0" smtClean="0"/>
              <a:t>,engourdissement</a:t>
            </a:r>
          </a:p>
          <a:p>
            <a:r>
              <a:rPr lang="fr-FR" dirty="0" smtClean="0"/>
              <a:t>Douleurs</a:t>
            </a:r>
          </a:p>
          <a:p>
            <a:r>
              <a:rPr lang="fr-FR" dirty="0" err="1" smtClean="0"/>
              <a:t>Allodynies:douleurs</a:t>
            </a:r>
            <a:r>
              <a:rPr lang="fr-FR" dirty="0" smtClean="0"/>
              <a:t> provoqués par des stimuli normalement indolores</a:t>
            </a:r>
          </a:p>
          <a:p>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*Une sensibilité objective</a:t>
            </a:r>
            <a:endParaRPr lang="fr-FR" dirty="0">
              <a:solidFill>
                <a:srgbClr val="FF0000"/>
              </a:solidFill>
            </a:endParaRPr>
          </a:p>
        </p:txBody>
      </p:sp>
      <p:sp>
        <p:nvSpPr>
          <p:cNvPr id="3" name="Espace réservé du contenu 2"/>
          <p:cNvSpPr>
            <a:spLocks noGrp="1"/>
          </p:cNvSpPr>
          <p:nvPr>
            <p:ph sz="quarter" idx="1"/>
          </p:nvPr>
        </p:nvSpPr>
        <p:spPr/>
        <p:txBody>
          <a:bodyPr/>
          <a:lstStyle/>
          <a:p>
            <a:r>
              <a:rPr lang="fr-FR" dirty="0" smtClean="0"/>
              <a:t>Constatée par le médecin toujours les yeux fermés</a:t>
            </a:r>
          </a:p>
          <a:p>
            <a:r>
              <a:rPr lang="fr-FR" dirty="0" smtClean="0"/>
              <a:t>1-superficielle:</a:t>
            </a:r>
          </a:p>
          <a:p>
            <a:r>
              <a:rPr lang="fr-FR" dirty="0" smtClean="0"/>
              <a:t>Tactile et </a:t>
            </a:r>
            <a:r>
              <a:rPr lang="fr-FR" dirty="0" err="1" smtClean="0"/>
              <a:t>termo</a:t>
            </a:r>
            <a:r>
              <a:rPr lang="fr-FR" dirty="0" smtClean="0"/>
              <a:t> algique:</a:t>
            </a:r>
          </a:p>
          <a:p>
            <a:pPr>
              <a:buNone/>
            </a:pPr>
            <a:r>
              <a:rPr lang="fr-FR" dirty="0" smtClean="0"/>
              <a:t> on explore La sensibilité au tact au doigt ou à l'aide d'un coton qu'on promène sur la peau</a:t>
            </a:r>
          </a:p>
          <a:p>
            <a:pPr>
              <a:buNone/>
            </a:pPr>
            <a:r>
              <a:rPr lang="fr-FR" dirty="0" smtClean="0"/>
              <a:t>On examine la sensibilité à la douleur avec une épingle et la sensibilité thermique en utilisant des tubes remplis d'eau chaude ou de glace fondue.</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2-sensibilité profonde</a:t>
            </a:r>
            <a:endParaRPr lang="fr-FR" dirty="0"/>
          </a:p>
        </p:txBody>
      </p:sp>
      <p:sp>
        <p:nvSpPr>
          <p:cNvPr id="3" name="Espace réservé du contenu 2"/>
          <p:cNvSpPr>
            <a:spLocks noGrp="1"/>
          </p:cNvSpPr>
          <p:nvPr>
            <p:ph sz="quarter" idx="1"/>
          </p:nvPr>
        </p:nvSpPr>
        <p:spPr/>
        <p:txBody>
          <a:bodyPr/>
          <a:lstStyle/>
          <a:p>
            <a:r>
              <a:rPr lang="fr-FR" dirty="0" smtClean="0"/>
              <a:t>La sensibilité profonde, ou proprioceptive explore. le sens de position d'un segment de membre (</a:t>
            </a:r>
            <a:r>
              <a:rPr lang="fr-FR" dirty="0" err="1" smtClean="0"/>
              <a:t>arthrokinesthésie</a:t>
            </a:r>
            <a:r>
              <a:rPr lang="fr-FR" dirty="0" smtClean="0"/>
              <a:t>), </a:t>
            </a:r>
          </a:p>
          <a:p>
            <a:r>
              <a:rPr lang="fr-FR" dirty="0" smtClean="0"/>
              <a:t>le malade ayant les yeux fermés : on recherche des erreurs au sens de position du gros orteil  ou des doigts de la main. Lors de l'épreuve de préhension aveugle du pouce, le sujet doit aller prendre son pouce avec sa main </a:t>
            </a:r>
            <a:r>
              <a:rPr lang="fr-FR" dirty="0" err="1" smtClean="0"/>
              <a:t>contralatérale</a:t>
            </a:r>
            <a:r>
              <a:rPr lang="fr-FR" dirty="0" smtClean="0"/>
              <a:t>. </a:t>
            </a:r>
          </a:p>
          <a:p>
            <a:r>
              <a:rPr lang="fr-FR" dirty="0" smtClean="0"/>
              <a:t>le sens vibratoire (</a:t>
            </a:r>
            <a:r>
              <a:rPr lang="fr-FR" dirty="0" err="1" smtClean="0"/>
              <a:t>pallesthésie</a:t>
            </a:r>
            <a:r>
              <a:rPr lang="fr-FR" dirty="0" smtClean="0"/>
              <a:t>) à l'aide d'un diapason que l'on fait vibrer et que l'on pose sur les surfaces osseuses sous-cutanées </a:t>
            </a:r>
          </a:p>
          <a:p>
            <a:r>
              <a:rPr lang="fr-FR" dirty="0" smtClean="0"/>
              <a:t>En fin l’épreuve de </a:t>
            </a:r>
            <a:r>
              <a:rPr lang="fr-FR" dirty="0" err="1" smtClean="0"/>
              <a:t>roomberg</a:t>
            </a:r>
            <a:r>
              <a:rPr lang="fr-FR" dirty="0" smtClean="0"/>
              <a:t> et la marche.</a:t>
            </a:r>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500034" y="2714620"/>
            <a:ext cx="7424766" cy="3759332"/>
          </a:xfrm>
        </p:spPr>
        <p:txBody>
          <a:bodyPr>
            <a:normAutofit/>
          </a:bodyPr>
          <a:lstStyle/>
          <a:p>
            <a:r>
              <a:rPr lang="fr-FR" sz="3200" dirty="0" smtClean="0"/>
              <a:t>            Merci de votre attention</a:t>
            </a:r>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400" dirty="0" smtClean="0">
                <a:solidFill>
                  <a:srgbClr val="92D050"/>
                </a:solidFill>
              </a:rPr>
              <a:t>Les types de mouvements:</a:t>
            </a:r>
            <a:r>
              <a:rPr lang="fr-FR" sz="2400" dirty="0" smtClean="0"/>
              <a:t/>
            </a:r>
            <a:br>
              <a:rPr lang="fr-FR" sz="2400" dirty="0" smtClean="0"/>
            </a:br>
            <a:r>
              <a:rPr lang="fr-FR" sz="2400" dirty="0" smtClean="0"/>
              <a:t/>
            </a:r>
            <a:br>
              <a:rPr lang="fr-FR" sz="2400" dirty="0" smtClean="0"/>
            </a:br>
            <a:endParaRPr lang="fr-FR" sz="2400" dirty="0"/>
          </a:p>
        </p:txBody>
      </p:sp>
      <p:sp>
        <p:nvSpPr>
          <p:cNvPr id="3" name="Espace réservé du contenu 2"/>
          <p:cNvSpPr>
            <a:spLocks noGrp="1"/>
          </p:cNvSpPr>
          <p:nvPr>
            <p:ph sz="quarter" idx="1"/>
          </p:nvPr>
        </p:nvSpPr>
        <p:spPr>
          <a:xfrm>
            <a:off x="357158" y="1000108"/>
            <a:ext cx="7567642" cy="5473844"/>
          </a:xfrm>
        </p:spPr>
        <p:txBody>
          <a:bodyPr>
            <a:normAutofit fontScale="92500" lnSpcReduction="20000"/>
          </a:bodyPr>
          <a:lstStyle/>
          <a:p>
            <a:r>
              <a:rPr lang="fr-FR" dirty="0" smtClean="0"/>
              <a:t>On distingue 3 types de mouvements selon leur niveau d’</a:t>
            </a:r>
            <a:r>
              <a:rPr lang="fr-FR" dirty="0" err="1" smtClean="0"/>
              <a:t>integration</a:t>
            </a:r>
            <a:r>
              <a:rPr lang="fr-FR" dirty="0" smtClean="0"/>
              <a:t>:</a:t>
            </a:r>
          </a:p>
          <a:p>
            <a:endParaRPr lang="fr-FR" dirty="0" smtClean="0"/>
          </a:p>
          <a:p>
            <a:r>
              <a:rPr lang="fr-FR" dirty="0" smtClean="0">
                <a:solidFill>
                  <a:srgbClr val="00B0F0"/>
                </a:solidFill>
              </a:rPr>
              <a:t>Les mouvements reflexes:</a:t>
            </a:r>
          </a:p>
          <a:p>
            <a:r>
              <a:rPr lang="fr-FR" dirty="0" smtClean="0"/>
              <a:t>Ils sont </a:t>
            </a:r>
            <a:r>
              <a:rPr lang="fr-FR" dirty="0" err="1" smtClean="0"/>
              <a:t>stereotypés</a:t>
            </a:r>
            <a:r>
              <a:rPr lang="fr-FR" dirty="0" smtClean="0"/>
              <a:t>(une </a:t>
            </a:r>
            <a:r>
              <a:rPr lang="fr-FR" dirty="0" err="1" smtClean="0"/>
              <a:t>meme</a:t>
            </a:r>
            <a:r>
              <a:rPr lang="fr-FR" dirty="0" smtClean="0"/>
              <a:t> stimulation provoque toujours la </a:t>
            </a:r>
            <a:r>
              <a:rPr lang="fr-FR" dirty="0" err="1" smtClean="0"/>
              <a:t>meme</a:t>
            </a:r>
            <a:r>
              <a:rPr lang="fr-FR" dirty="0" smtClean="0"/>
              <a:t> réponse)</a:t>
            </a:r>
          </a:p>
          <a:p>
            <a:r>
              <a:rPr lang="fr-FR" dirty="0" smtClean="0"/>
              <a:t>Le centre reflexe est la </a:t>
            </a:r>
            <a:r>
              <a:rPr lang="fr-FR" dirty="0" err="1" smtClean="0"/>
              <a:t>moelle,ou</a:t>
            </a:r>
            <a:r>
              <a:rPr lang="fr-FR" dirty="0" smtClean="0"/>
              <a:t> l’effecteur est le motoneurone </a:t>
            </a:r>
            <a:r>
              <a:rPr lang="fr-FR" dirty="0" err="1" smtClean="0"/>
              <a:t>alpha,et</a:t>
            </a:r>
            <a:r>
              <a:rPr lang="fr-FR" dirty="0" smtClean="0"/>
              <a:t> au niveau du tronc c’est les noyaux des nerfs </a:t>
            </a:r>
            <a:r>
              <a:rPr lang="fr-FR" dirty="0" err="1" smtClean="0"/>
              <a:t>craniens</a:t>
            </a:r>
            <a:r>
              <a:rPr lang="fr-FR" dirty="0" smtClean="0"/>
              <a:t>.</a:t>
            </a:r>
          </a:p>
          <a:p>
            <a:r>
              <a:rPr lang="fr-FR" dirty="0" smtClean="0">
                <a:solidFill>
                  <a:srgbClr val="00B0F0"/>
                </a:solidFill>
              </a:rPr>
              <a:t>Les mouvements automatiques:</a:t>
            </a:r>
          </a:p>
          <a:p>
            <a:pPr>
              <a:buNone/>
            </a:pPr>
            <a:r>
              <a:rPr lang="fr-FR" dirty="0" smtClean="0"/>
              <a:t>   permettent au corps une adaptation du corps aux </a:t>
            </a:r>
            <a:r>
              <a:rPr lang="fr-FR" dirty="0" err="1" smtClean="0"/>
              <a:t>stimulis</a:t>
            </a:r>
            <a:r>
              <a:rPr lang="fr-FR" dirty="0" smtClean="0"/>
              <a:t> </a:t>
            </a:r>
            <a:r>
              <a:rPr lang="fr-FR" dirty="0" err="1" smtClean="0"/>
              <a:t>exterieurs.permettent</a:t>
            </a:r>
            <a:r>
              <a:rPr lang="fr-FR" dirty="0" smtClean="0"/>
              <a:t> le tonus musculaire et la coordination.</a:t>
            </a:r>
          </a:p>
          <a:p>
            <a:pPr>
              <a:buNone/>
            </a:pPr>
            <a:r>
              <a:rPr lang="fr-FR" dirty="0" smtClean="0"/>
              <a:t>   Centres de commande :- tronc cérébral</a:t>
            </a:r>
          </a:p>
          <a:p>
            <a:pPr>
              <a:buNone/>
            </a:pPr>
            <a:r>
              <a:rPr lang="fr-FR" dirty="0" smtClean="0"/>
              <a:t>                                           -noyaux de la base</a:t>
            </a:r>
          </a:p>
          <a:p>
            <a:pPr>
              <a:buNone/>
            </a:pPr>
            <a:r>
              <a:rPr lang="fr-FR" dirty="0" smtClean="0"/>
              <a:t>                                        </a:t>
            </a:r>
          </a:p>
          <a:p>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1142984"/>
            <a:ext cx="7424766" cy="5330968"/>
          </a:xfrm>
        </p:spPr>
        <p:txBody>
          <a:bodyPr>
            <a:normAutofit/>
          </a:bodyPr>
          <a:lstStyle/>
          <a:p>
            <a:r>
              <a:rPr lang="fr-FR" dirty="0" smtClean="0">
                <a:solidFill>
                  <a:srgbClr val="00B0F0"/>
                </a:solidFill>
              </a:rPr>
              <a:t>Mouvements </a:t>
            </a:r>
            <a:r>
              <a:rPr lang="fr-FR" dirty="0" err="1" smtClean="0">
                <a:solidFill>
                  <a:srgbClr val="00B0F0"/>
                </a:solidFill>
              </a:rPr>
              <a:t>volentaire</a:t>
            </a:r>
            <a:r>
              <a:rPr lang="fr-FR" dirty="0" smtClean="0">
                <a:solidFill>
                  <a:srgbClr val="00B0F0"/>
                </a:solidFill>
              </a:rPr>
              <a:t>:</a:t>
            </a:r>
          </a:p>
          <a:p>
            <a:pPr>
              <a:buNone/>
            </a:pPr>
            <a:r>
              <a:rPr lang="fr-FR" dirty="0" smtClean="0"/>
              <a:t>   Réalisés par l’individu sur ordre de sa propre initiative</a:t>
            </a:r>
          </a:p>
          <a:p>
            <a:pPr>
              <a:buNone/>
            </a:pPr>
            <a:r>
              <a:rPr lang="fr-FR" dirty="0" smtClean="0"/>
              <a:t>   Le support anatomique des mouvements </a:t>
            </a:r>
            <a:r>
              <a:rPr lang="fr-FR" dirty="0" err="1" smtClean="0"/>
              <a:t>volentaires</a:t>
            </a:r>
            <a:r>
              <a:rPr lang="fr-FR" smtClean="0"/>
              <a:t> </a:t>
            </a:r>
            <a:r>
              <a:rPr lang="fr-FR" smtClean="0"/>
              <a:t>est </a:t>
            </a:r>
            <a:r>
              <a:rPr lang="fr-FR" dirty="0" smtClean="0"/>
              <a:t>le faisceau pyramidal qui nait de l’aire 4 de </a:t>
            </a:r>
            <a:r>
              <a:rPr lang="fr-FR" dirty="0" err="1" smtClean="0"/>
              <a:t>Brodmann</a:t>
            </a:r>
            <a:r>
              <a:rPr lang="fr-FR" dirty="0" smtClean="0"/>
              <a:t> au niveau de la circonvolution frontale </a:t>
            </a:r>
            <a:r>
              <a:rPr lang="fr-FR" dirty="0" err="1" smtClean="0"/>
              <a:t>asendante</a:t>
            </a:r>
            <a:r>
              <a:rPr lang="fr-FR" dirty="0" smtClean="0"/>
              <a:t>.</a:t>
            </a:r>
          </a:p>
          <a:p>
            <a:pPr>
              <a:buNone/>
            </a:pPr>
            <a:r>
              <a:rPr lang="fr-FR" dirty="0" smtClean="0"/>
              <a:t>   La </a:t>
            </a:r>
            <a:r>
              <a:rPr lang="fr-FR" dirty="0" err="1" smtClean="0"/>
              <a:t>programation</a:t>
            </a:r>
            <a:r>
              <a:rPr lang="fr-FR" dirty="0" smtClean="0"/>
              <a:t> du mouvement est </a:t>
            </a:r>
            <a:r>
              <a:rPr lang="fr-FR" dirty="0" err="1" smtClean="0"/>
              <a:t>necessaire</a:t>
            </a:r>
            <a:r>
              <a:rPr lang="fr-FR" dirty="0" smtClean="0"/>
              <a:t> au niveau du cortex </a:t>
            </a:r>
            <a:r>
              <a:rPr lang="fr-FR" dirty="0" err="1" smtClean="0"/>
              <a:t>prémoteur</a:t>
            </a:r>
            <a:r>
              <a:rPr lang="fr-FR" dirty="0" smtClean="0"/>
              <a:t> aire 6.</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Afficher l'image d'origine"/>
          <p:cNvPicPr>
            <a:picLocks noChangeAspect="1" noChangeArrowheads="1"/>
          </p:cNvPicPr>
          <p:nvPr/>
        </p:nvPicPr>
        <p:blipFill>
          <a:blip r:embed="rId2"/>
          <a:srcRect/>
          <a:stretch>
            <a:fillRect/>
          </a:stretch>
        </p:blipFill>
        <p:spPr bwMode="auto">
          <a:xfrm>
            <a:off x="571472" y="158066"/>
            <a:ext cx="3551201" cy="6699934"/>
          </a:xfrm>
          <a:prstGeom prst="rect">
            <a:avLst/>
          </a:prstGeom>
          <a:noFill/>
        </p:spPr>
      </p:pic>
      <p:pic>
        <p:nvPicPr>
          <p:cNvPr id="29698" name="Picture 2" descr="Afficher l'image d'origine"/>
          <p:cNvPicPr>
            <a:picLocks noChangeAspect="1" noChangeArrowheads="1"/>
          </p:cNvPicPr>
          <p:nvPr/>
        </p:nvPicPr>
        <p:blipFill>
          <a:blip r:embed="rId3"/>
          <a:srcRect/>
          <a:stretch>
            <a:fillRect/>
          </a:stretch>
        </p:blipFill>
        <p:spPr bwMode="auto">
          <a:xfrm>
            <a:off x="4286248" y="2714620"/>
            <a:ext cx="4151903" cy="218122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Examen de la force musculaire</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lstStyle/>
          <a:p>
            <a:r>
              <a:rPr lang="fr-FR" dirty="0" smtClean="0"/>
              <a:t>1-force musculaire globale:</a:t>
            </a:r>
          </a:p>
          <a:p>
            <a:r>
              <a:rPr lang="fr-FR" dirty="0" smtClean="0"/>
              <a:t>Au membres supérieurs: par l’épreuve de barré</a:t>
            </a:r>
          </a:p>
          <a:p>
            <a:r>
              <a:rPr lang="fr-FR" dirty="0" smtClean="0"/>
              <a:t>Au membres inferieurs: par l’épreuve de </a:t>
            </a:r>
            <a:r>
              <a:rPr lang="fr-FR" dirty="0" err="1" smtClean="0"/>
              <a:t>mingazzini</a:t>
            </a:r>
            <a:r>
              <a:rPr lang="fr-FR" dirty="0" smtClean="0"/>
              <a:t> ou de barré.</a:t>
            </a:r>
          </a:p>
          <a:p>
            <a:r>
              <a:rPr lang="fr-FR" dirty="0" smtClean="0"/>
              <a:t>2-force musculaire segmentaire:</a:t>
            </a:r>
          </a:p>
          <a:p>
            <a:r>
              <a:rPr lang="fr-FR" dirty="0" smtClean="0"/>
              <a:t>Évaluée par le </a:t>
            </a:r>
            <a:r>
              <a:rPr lang="fr-FR" dirty="0" err="1" smtClean="0"/>
              <a:t>testing</a:t>
            </a:r>
            <a:r>
              <a:rPr lang="fr-FR" dirty="0" smtClean="0"/>
              <a:t> musculaire</a:t>
            </a:r>
          </a:p>
          <a:p>
            <a:r>
              <a:rPr lang="fr-FR" dirty="0" smtClean="0"/>
              <a:t>Le déficit moteur peut aller de la simple parésie à la paralysie totale avec impotence totale.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descr="Résultat de recherche d'images pour &quot;manoeuvre de barr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9700" name="Picture 4" descr="Afficher l'image d'origine"/>
          <p:cNvPicPr>
            <a:picLocks noChangeAspect="1" noChangeArrowheads="1"/>
          </p:cNvPicPr>
          <p:nvPr/>
        </p:nvPicPr>
        <p:blipFill>
          <a:blip r:embed="rId2"/>
          <a:srcRect/>
          <a:stretch>
            <a:fillRect/>
          </a:stretch>
        </p:blipFill>
        <p:spPr bwMode="auto">
          <a:xfrm>
            <a:off x="1643042" y="428604"/>
            <a:ext cx="4191028" cy="1500389"/>
          </a:xfrm>
          <a:prstGeom prst="rect">
            <a:avLst/>
          </a:prstGeom>
          <a:noFill/>
        </p:spPr>
      </p:pic>
      <p:pic>
        <p:nvPicPr>
          <p:cNvPr id="29702" name="Picture 6" descr="Afficher l'image d'origine"/>
          <p:cNvPicPr>
            <a:picLocks noChangeAspect="1" noChangeArrowheads="1"/>
          </p:cNvPicPr>
          <p:nvPr/>
        </p:nvPicPr>
        <p:blipFill>
          <a:blip r:embed="rId3"/>
          <a:srcRect/>
          <a:stretch>
            <a:fillRect/>
          </a:stretch>
        </p:blipFill>
        <p:spPr bwMode="auto">
          <a:xfrm>
            <a:off x="571472" y="2857496"/>
            <a:ext cx="2357454" cy="2476317"/>
          </a:xfrm>
          <a:prstGeom prst="rect">
            <a:avLst/>
          </a:prstGeom>
          <a:noFill/>
        </p:spPr>
      </p:pic>
      <p:pic>
        <p:nvPicPr>
          <p:cNvPr id="29704" name="Picture 8" descr="Afficher l'image d'origine"/>
          <p:cNvPicPr>
            <a:picLocks noChangeAspect="1" noChangeArrowheads="1"/>
          </p:cNvPicPr>
          <p:nvPr/>
        </p:nvPicPr>
        <p:blipFill>
          <a:blip r:embed="rId4"/>
          <a:srcRect/>
          <a:stretch>
            <a:fillRect/>
          </a:stretch>
        </p:blipFill>
        <p:spPr bwMode="auto">
          <a:xfrm>
            <a:off x="4714876" y="2928934"/>
            <a:ext cx="3524242" cy="264318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92D050"/>
                </a:solidFill>
              </a:rPr>
              <a:t>Topographie du déficit moteur</a:t>
            </a:r>
            <a:endParaRPr lang="fr-FR" dirty="0">
              <a:solidFill>
                <a:srgbClr val="92D050"/>
              </a:solidFill>
            </a:endParaRPr>
          </a:p>
        </p:txBody>
      </p:sp>
      <p:sp>
        <p:nvSpPr>
          <p:cNvPr id="3" name="Espace réservé du contenu 2"/>
          <p:cNvSpPr>
            <a:spLocks noGrp="1"/>
          </p:cNvSpPr>
          <p:nvPr>
            <p:ph sz="quarter" idx="1"/>
          </p:nvPr>
        </p:nvSpPr>
        <p:spPr/>
        <p:txBody>
          <a:bodyPr>
            <a:normAutofit fontScale="70000" lnSpcReduction="20000"/>
          </a:bodyPr>
          <a:lstStyle/>
          <a:p>
            <a:r>
              <a:rPr lang="fr-FR" dirty="0" smtClean="0"/>
              <a:t>Elle peut être :</a:t>
            </a:r>
          </a:p>
          <a:p>
            <a:r>
              <a:rPr lang="fr-FR" dirty="0" smtClean="0"/>
              <a:t>-</a:t>
            </a:r>
            <a:r>
              <a:rPr lang="fr-FR" dirty="0" smtClean="0">
                <a:solidFill>
                  <a:srgbClr val="FFC000"/>
                </a:solidFill>
              </a:rPr>
              <a:t>radiculaire</a:t>
            </a:r>
            <a:r>
              <a:rPr lang="fr-FR" dirty="0" smtClean="0"/>
              <a:t>:</a:t>
            </a:r>
          </a:p>
          <a:p>
            <a:r>
              <a:rPr lang="fr-FR" dirty="0" smtClean="0"/>
              <a:t>tous  les muscles innervés par une ou plusieurs racines sont atteints.</a:t>
            </a:r>
          </a:p>
          <a:p>
            <a:r>
              <a:rPr lang="fr-FR" dirty="0" smtClean="0">
                <a:solidFill>
                  <a:srgbClr val="FFC000"/>
                </a:solidFill>
              </a:rPr>
              <a:t>-tronculaire:</a:t>
            </a:r>
          </a:p>
          <a:p>
            <a:r>
              <a:rPr lang="fr-FR" dirty="0" smtClean="0"/>
              <a:t>Tous les muscles innervés par le </a:t>
            </a:r>
            <a:r>
              <a:rPr lang="fr-FR" dirty="0" err="1" smtClean="0"/>
              <a:t>meme</a:t>
            </a:r>
            <a:r>
              <a:rPr lang="fr-FR" dirty="0" smtClean="0"/>
              <a:t> tronc nerveux sont atteints.</a:t>
            </a:r>
          </a:p>
          <a:p>
            <a:r>
              <a:rPr lang="fr-FR" dirty="0" smtClean="0">
                <a:solidFill>
                  <a:srgbClr val="FFC000"/>
                </a:solidFill>
              </a:rPr>
              <a:t>-</a:t>
            </a:r>
            <a:r>
              <a:rPr lang="fr-FR" dirty="0" err="1" smtClean="0">
                <a:solidFill>
                  <a:srgbClr val="FFC000"/>
                </a:solidFill>
              </a:rPr>
              <a:t>Monoplégique</a:t>
            </a:r>
            <a:r>
              <a:rPr lang="fr-FR" dirty="0" smtClean="0">
                <a:solidFill>
                  <a:srgbClr val="FFC000"/>
                </a:solidFill>
              </a:rPr>
              <a:t> ou </a:t>
            </a:r>
            <a:r>
              <a:rPr lang="fr-FR" dirty="0" err="1" smtClean="0">
                <a:solidFill>
                  <a:srgbClr val="FFC000"/>
                </a:solidFill>
              </a:rPr>
              <a:t>monomélique</a:t>
            </a:r>
            <a:r>
              <a:rPr lang="fr-FR" dirty="0" smtClean="0">
                <a:solidFill>
                  <a:srgbClr val="FFC000"/>
                </a:solidFill>
              </a:rPr>
              <a:t>:</a:t>
            </a:r>
          </a:p>
          <a:p>
            <a:r>
              <a:rPr lang="fr-FR" dirty="0" smtClean="0"/>
              <a:t>Atteinte de tous les muscles d’un </a:t>
            </a:r>
            <a:r>
              <a:rPr lang="fr-FR" dirty="0" err="1" smtClean="0"/>
              <a:t>memebre</a:t>
            </a:r>
            <a:endParaRPr lang="fr-FR" dirty="0" smtClean="0"/>
          </a:p>
          <a:p>
            <a:r>
              <a:rPr lang="fr-FR" dirty="0" smtClean="0">
                <a:solidFill>
                  <a:srgbClr val="FFC000"/>
                </a:solidFill>
              </a:rPr>
              <a:t>-paraplégique:</a:t>
            </a:r>
          </a:p>
          <a:p>
            <a:r>
              <a:rPr lang="fr-FR" dirty="0" smtClean="0"/>
              <a:t>atteinte symétrique de deux membres inferieurs.</a:t>
            </a:r>
          </a:p>
          <a:p>
            <a:r>
              <a:rPr lang="fr-FR" dirty="0" smtClean="0">
                <a:solidFill>
                  <a:srgbClr val="FFC000"/>
                </a:solidFill>
              </a:rPr>
              <a:t>-</a:t>
            </a:r>
            <a:r>
              <a:rPr lang="fr-FR" dirty="0" err="1" smtClean="0">
                <a:solidFill>
                  <a:srgbClr val="FFC000"/>
                </a:solidFill>
              </a:rPr>
              <a:t>Hémiplégique:paralysie</a:t>
            </a:r>
            <a:r>
              <a:rPr lang="fr-FR" dirty="0" smtClean="0">
                <a:solidFill>
                  <a:srgbClr val="FFC000"/>
                </a:solidFill>
              </a:rPr>
              <a:t> </a:t>
            </a:r>
            <a:r>
              <a:rPr lang="fr-FR" dirty="0" smtClean="0"/>
              <a:t>d’un hémicorps.</a:t>
            </a:r>
          </a:p>
          <a:p>
            <a:r>
              <a:rPr lang="fr-FR" dirty="0" smtClean="0">
                <a:solidFill>
                  <a:srgbClr val="FFC000"/>
                </a:solidFill>
              </a:rPr>
              <a:t>-Tétraplégie ou quadriplégie:</a:t>
            </a:r>
          </a:p>
          <a:p>
            <a:r>
              <a:rPr lang="fr-FR" dirty="0" smtClean="0"/>
              <a:t>paralysie des 4 membres </a:t>
            </a:r>
          </a:p>
          <a:p>
            <a:r>
              <a:rPr lang="fr-FR" dirty="0" smtClean="0"/>
              <a:t>Parfois le déficit atteint la partie distale des 4 membres </a:t>
            </a:r>
          </a:p>
          <a:p>
            <a:r>
              <a:rPr lang="fr-FR" dirty="0" smtClean="0"/>
              <a:t>Parfois il peut intéresser un seul groupe musculaire ou plusieurs  de topographie différente.</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432</TotalTime>
  <Words>1557</Words>
  <Application>Microsoft Office PowerPoint</Application>
  <PresentationFormat>Affichage à l'écran (4:3)</PresentationFormat>
  <Paragraphs>181</Paragraphs>
  <Slides>36</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36</vt:i4>
      </vt:variant>
    </vt:vector>
  </HeadingPairs>
  <TitlesOfParts>
    <vt:vector size="38" baseType="lpstr">
      <vt:lpstr>Oriel</vt:lpstr>
      <vt:lpstr>Picture</vt:lpstr>
      <vt:lpstr>    UNIVERSITÉ ABOU BEKR BELKAID –TLEMCEN Faculté de médecine         Force musculaire tonus sensibilité</vt:lpstr>
      <vt:lpstr>1-Force musculaire</vt:lpstr>
      <vt:lpstr>Sémiologie de la motricité</vt:lpstr>
      <vt:lpstr>Les types de mouvements:  </vt:lpstr>
      <vt:lpstr>Diapositive 5</vt:lpstr>
      <vt:lpstr>Diapositive 6</vt:lpstr>
      <vt:lpstr>Examen de la force musculaire </vt:lpstr>
      <vt:lpstr>Diapositive 8</vt:lpstr>
      <vt:lpstr>Topographie du déficit moteur</vt:lpstr>
      <vt:lpstr>Le tonus</vt:lpstr>
      <vt:lpstr>definition</vt:lpstr>
      <vt:lpstr>sémiologie</vt:lpstr>
      <vt:lpstr>Diapositive 13</vt:lpstr>
      <vt:lpstr>Modifications cliniques du tonus</vt:lpstr>
      <vt:lpstr>Diapositive 15</vt:lpstr>
      <vt:lpstr>Diapositive 16</vt:lpstr>
      <vt:lpstr>Diapositive 17</vt:lpstr>
      <vt:lpstr>Diapositive 18</vt:lpstr>
      <vt:lpstr>Diapositive 19</vt:lpstr>
      <vt:lpstr>SIGNE DE BRUDZINSKI</vt:lpstr>
      <vt:lpstr>Diapositive 21</vt:lpstr>
      <vt:lpstr>F-hypertonie d’origine médullaire:</vt:lpstr>
      <vt:lpstr>H-la paratonie: </vt:lpstr>
      <vt:lpstr>2-les hypotonies</vt:lpstr>
      <vt:lpstr>3-la dystonie</vt:lpstr>
      <vt:lpstr>3-la sensibilité</vt:lpstr>
      <vt:lpstr>On distingue trois modes de sensibilité</vt:lpstr>
      <vt:lpstr>Diapositive 28</vt:lpstr>
      <vt:lpstr>Diapositive 29</vt:lpstr>
      <vt:lpstr>Voies de la sensibilité</vt:lpstr>
      <vt:lpstr>Diapositive 31</vt:lpstr>
      <vt:lpstr>Diapositive 32</vt:lpstr>
      <vt:lpstr>Examen de la sensibilité</vt:lpstr>
      <vt:lpstr>*Une sensibilité objective</vt:lpstr>
      <vt:lpstr>2-sensibilité profonde</vt:lpstr>
      <vt:lpstr>Diapositive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UNIVERSITÉ ABOU BEKR BELKAID –TLEMCEN Faculté de médecine         Force musculaire tonus sensibilité</dc:title>
  <dc:creator>Se7en</dc:creator>
  <cp:lastModifiedBy>Se7en</cp:lastModifiedBy>
  <cp:revision>9</cp:revision>
  <dcterms:created xsi:type="dcterms:W3CDTF">2016-09-19T10:32:00Z</dcterms:created>
  <dcterms:modified xsi:type="dcterms:W3CDTF">2016-09-20T07:19:32Z</dcterms:modified>
</cp:coreProperties>
</file>