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00" r:id="rId2"/>
    <p:sldId id="256" r:id="rId3"/>
    <p:sldId id="257" r:id="rId4"/>
    <p:sldId id="258" r:id="rId5"/>
    <p:sldId id="259" r:id="rId6"/>
    <p:sldId id="260" r:id="rId7"/>
    <p:sldId id="261" r:id="rId8"/>
    <p:sldId id="262" r:id="rId9"/>
    <p:sldId id="263" r:id="rId10"/>
    <p:sldId id="264" r:id="rId11"/>
    <p:sldId id="265" r:id="rId12"/>
    <p:sldId id="266" r:id="rId13"/>
    <p:sldId id="287" r:id="rId14"/>
    <p:sldId id="270" r:id="rId15"/>
    <p:sldId id="269" r:id="rId16"/>
    <p:sldId id="271" r:id="rId17"/>
    <p:sldId id="295" r:id="rId18"/>
    <p:sldId id="296"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99" r:id="rId33"/>
    <p:sldId id="285" r:id="rId34"/>
    <p:sldId id="286" r:id="rId35"/>
    <p:sldId id="288" r:id="rId36"/>
    <p:sldId id="289" r:id="rId37"/>
    <p:sldId id="290" r:id="rId38"/>
    <p:sldId id="297" r:id="rId39"/>
    <p:sldId id="298" r:id="rId40"/>
    <p:sldId id="291" r:id="rId41"/>
    <p:sldId id="292" r:id="rId42"/>
    <p:sldId id="293" r:id="rId43"/>
    <p:sldId id="294" r:id="rId44"/>
    <p:sldId id="301" r:id="rId4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C04AD535-C5F3-4590-BC7B-481D35E7BA9B}">
          <p14:sldIdLst>
            <p14:sldId id="300"/>
            <p14:sldId id="256"/>
            <p14:sldId id="257"/>
          </p14:sldIdLst>
        </p14:section>
        <p14:section name="Section sans titre" id="{02BD1DFC-37CC-43D2-826B-BB6416486009}">
          <p14:sldIdLst>
            <p14:sldId id="258"/>
            <p14:sldId id="259"/>
          </p14:sldIdLst>
        </p14:section>
        <p14:section name="Section sans titre" id="{AA1F9954-08B6-425E-8F32-D287648A0A89}">
          <p14:sldIdLst>
            <p14:sldId id="260"/>
            <p14:sldId id="261"/>
            <p14:sldId id="262"/>
            <p14:sldId id="263"/>
            <p14:sldId id="264"/>
            <p14:sldId id="265"/>
            <p14:sldId id="266"/>
            <p14:sldId id="287"/>
            <p14:sldId id="270"/>
            <p14:sldId id="269"/>
            <p14:sldId id="271"/>
            <p14:sldId id="295"/>
            <p14:sldId id="296"/>
            <p14:sldId id="272"/>
            <p14:sldId id="273"/>
            <p14:sldId id="274"/>
            <p14:sldId id="275"/>
            <p14:sldId id="276"/>
            <p14:sldId id="277"/>
            <p14:sldId id="278"/>
            <p14:sldId id="279"/>
            <p14:sldId id="280"/>
            <p14:sldId id="281"/>
            <p14:sldId id="282"/>
            <p14:sldId id="283"/>
            <p14:sldId id="284"/>
            <p14:sldId id="299"/>
            <p14:sldId id="285"/>
            <p14:sldId id="286"/>
            <p14:sldId id="288"/>
            <p14:sldId id="289"/>
            <p14:sldId id="290"/>
            <p14:sldId id="297"/>
            <p14:sldId id="298"/>
            <p14:sldId id="291"/>
            <p14:sldId id="292"/>
            <p14:sldId id="293"/>
            <p14:sldId id="294"/>
            <p14:sldId id="30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fr-FR" smtClean="0"/>
              <a:t>Modifiez le style du titre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27B7CF4E-6187-4341-87C2-E61A437D16DE}" type="datetimeFigureOut">
              <a:rPr lang="fr-FR" smtClean="0"/>
              <a:t>11/03/2017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2A1C8F4-6BCE-4379-8C11-BAF912CC722E}" type="slidenum">
              <a:rPr lang="fr-FR" smtClean="0"/>
              <a:t>‹N°›</a:t>
            </a:fld>
            <a:endParaRPr lang="fr-FR"/>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361639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Date Placeholder 2"/>
          <p:cNvSpPr>
            <a:spLocks noGrp="1"/>
          </p:cNvSpPr>
          <p:nvPr>
            <p:ph type="dt" sz="half" idx="10"/>
          </p:nvPr>
        </p:nvSpPr>
        <p:spPr/>
        <p:txBody>
          <a:bodyPr/>
          <a:lstStyle/>
          <a:p>
            <a:fld id="{27B7CF4E-6187-4341-87C2-E61A437D16DE}" type="datetimeFigureOut">
              <a:rPr lang="fr-FR" smtClean="0"/>
              <a:t>11/03/2017</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22A1C8F4-6BCE-4379-8C11-BAF912CC722E}" type="slidenum">
              <a:rPr lang="fr-FR" smtClean="0"/>
              <a:t>‹N°›</a:t>
            </a:fld>
            <a:endParaRPr lang="fr-FR"/>
          </a:p>
        </p:txBody>
      </p:sp>
    </p:spTree>
    <p:extLst>
      <p:ext uri="{BB962C8B-B14F-4D97-AF65-F5344CB8AC3E}">
        <p14:creationId xmlns:p14="http://schemas.microsoft.com/office/powerpoint/2010/main" val="3695241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fr-FR" smtClean="0"/>
              <a:t>Modifiez le style du titre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27B7CF4E-6187-4341-87C2-E61A437D16DE}" type="datetimeFigureOut">
              <a:rPr lang="fr-FR" smtClean="0"/>
              <a:t>11/03/2017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2A1C8F4-6BCE-4379-8C11-BAF912CC722E}" type="slidenum">
              <a:rPr lang="fr-FR" smtClean="0"/>
              <a:t>‹N°›</a:t>
            </a:fld>
            <a:endParaRPr lang="fr-FR"/>
          </a:p>
        </p:txBody>
      </p:sp>
    </p:spTree>
    <p:extLst>
      <p:ext uri="{BB962C8B-B14F-4D97-AF65-F5344CB8AC3E}">
        <p14:creationId xmlns:p14="http://schemas.microsoft.com/office/powerpoint/2010/main" val="18822328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fr-FR" smtClean="0"/>
              <a:t>Modifiez le style du titre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27B7CF4E-6187-4341-87C2-E61A437D16DE}" type="datetimeFigureOut">
              <a:rPr lang="fr-FR" smtClean="0"/>
              <a:t>11/03/2017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2A1C8F4-6BCE-4379-8C11-BAF912CC722E}" type="slidenum">
              <a:rPr lang="fr-FR" smtClean="0"/>
              <a:t>‹N°›</a:t>
            </a:fld>
            <a:endParaRPr lang="fr-FR"/>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9318077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fr-FR" smtClean="0"/>
              <a:t>Modifiez le style du titre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27B7CF4E-6187-4341-87C2-E61A437D16DE}" type="datetimeFigureOut">
              <a:rPr lang="fr-FR" smtClean="0"/>
              <a:t>11/03/2017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2A1C8F4-6BCE-4379-8C11-BAF912CC722E}" type="slidenum">
              <a:rPr lang="fr-FR" smtClean="0"/>
              <a:t>‹N°›</a:t>
            </a:fld>
            <a:endParaRPr lang="fr-FR"/>
          </a:p>
        </p:txBody>
      </p:sp>
    </p:spTree>
    <p:extLst>
      <p:ext uri="{BB962C8B-B14F-4D97-AF65-F5344CB8AC3E}">
        <p14:creationId xmlns:p14="http://schemas.microsoft.com/office/powerpoint/2010/main" val="28145185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fr-FR" smtClean="0"/>
              <a:t>Modifiez le style du titre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fr-FR" smtClean="0"/>
              <a:t>Modifiez les styles du texte du masque</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27B7CF4E-6187-4341-87C2-E61A437D16DE}" type="datetimeFigureOut">
              <a:rPr lang="fr-FR" smtClean="0"/>
              <a:t>11/03/2017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2A1C8F4-6BCE-4379-8C11-BAF912CC722E}" type="slidenum">
              <a:rPr lang="fr-FR" smtClean="0"/>
              <a:t>‹N°›</a:t>
            </a:fld>
            <a:endParaRPr lang="fr-FR"/>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9427235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fr-FR" smtClean="0"/>
              <a:t>Modifiez le style du titre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fr-FR" smtClean="0"/>
              <a:t>Modifiez les styles du texte du masque</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27B7CF4E-6187-4341-87C2-E61A437D16DE}" type="datetimeFigureOut">
              <a:rPr lang="fr-FR" smtClean="0"/>
              <a:t>11/03/2017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2A1C8F4-6BCE-4379-8C11-BAF912CC722E}" type="slidenum">
              <a:rPr lang="fr-FR" smtClean="0"/>
              <a:t>‹N°›</a:t>
            </a:fld>
            <a:endParaRPr lang="fr-FR"/>
          </a:p>
        </p:txBody>
      </p:sp>
    </p:spTree>
    <p:extLst>
      <p:ext uri="{BB962C8B-B14F-4D97-AF65-F5344CB8AC3E}">
        <p14:creationId xmlns:p14="http://schemas.microsoft.com/office/powerpoint/2010/main" val="27632299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27B7CF4E-6187-4341-87C2-E61A437D16DE}" type="datetimeFigureOut">
              <a:rPr lang="fr-FR" smtClean="0"/>
              <a:t>11/03/2017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2A1C8F4-6BCE-4379-8C11-BAF912CC722E}" type="slidenum">
              <a:rPr lang="fr-FR" smtClean="0"/>
              <a:t>‹N°›</a:t>
            </a:fld>
            <a:endParaRPr lang="fr-FR"/>
          </a:p>
        </p:txBody>
      </p:sp>
    </p:spTree>
    <p:extLst>
      <p:ext uri="{BB962C8B-B14F-4D97-AF65-F5344CB8AC3E}">
        <p14:creationId xmlns:p14="http://schemas.microsoft.com/office/powerpoint/2010/main" val="5172900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27B7CF4E-6187-4341-87C2-E61A437D16DE}" type="datetimeFigureOut">
              <a:rPr lang="fr-FR" smtClean="0"/>
              <a:t>11/03/2017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2A1C8F4-6BCE-4379-8C11-BAF912CC722E}" type="slidenum">
              <a:rPr lang="fr-FR" smtClean="0"/>
              <a:t>‹N°›</a:t>
            </a:fld>
            <a:endParaRPr lang="fr-FR"/>
          </a:p>
        </p:txBody>
      </p:sp>
    </p:spTree>
    <p:extLst>
      <p:ext uri="{BB962C8B-B14F-4D97-AF65-F5344CB8AC3E}">
        <p14:creationId xmlns:p14="http://schemas.microsoft.com/office/powerpoint/2010/main" val="2923600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nchor="ct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27B7CF4E-6187-4341-87C2-E61A437D16DE}" type="datetimeFigureOut">
              <a:rPr lang="fr-FR" smtClean="0"/>
              <a:t>11/03/2017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2A1C8F4-6BCE-4379-8C11-BAF912CC722E}" type="slidenum">
              <a:rPr lang="fr-FR" smtClean="0"/>
              <a:t>‹N°›</a:t>
            </a:fld>
            <a:endParaRPr lang="fr-FR"/>
          </a:p>
        </p:txBody>
      </p:sp>
    </p:spTree>
    <p:extLst>
      <p:ext uri="{BB962C8B-B14F-4D97-AF65-F5344CB8AC3E}">
        <p14:creationId xmlns:p14="http://schemas.microsoft.com/office/powerpoint/2010/main" val="3653941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fr-FR" smtClean="0"/>
              <a:t>Modifiez le style du titre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27B7CF4E-6187-4341-87C2-E61A437D16DE}" type="datetimeFigureOut">
              <a:rPr lang="fr-FR" smtClean="0"/>
              <a:t>11/03/2017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2A1C8F4-6BCE-4379-8C11-BAF912CC722E}" type="slidenum">
              <a:rPr lang="fr-FR" smtClean="0"/>
              <a:t>‹N°›</a:t>
            </a:fld>
            <a:endParaRPr lang="fr-FR"/>
          </a:p>
        </p:txBody>
      </p:sp>
    </p:spTree>
    <p:extLst>
      <p:ext uri="{BB962C8B-B14F-4D97-AF65-F5344CB8AC3E}">
        <p14:creationId xmlns:p14="http://schemas.microsoft.com/office/powerpoint/2010/main" val="41269172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27B7CF4E-6187-4341-87C2-E61A437D16DE}" type="datetimeFigureOut">
              <a:rPr lang="fr-FR" smtClean="0"/>
              <a:t>11/03/2017</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22A1C8F4-6BCE-4379-8C11-BAF912CC722E}" type="slidenum">
              <a:rPr lang="fr-FR" smtClean="0"/>
              <a:t>‹N°›</a:t>
            </a:fld>
            <a:endParaRPr lang="fr-FR"/>
          </a:p>
        </p:txBody>
      </p:sp>
    </p:spTree>
    <p:extLst>
      <p:ext uri="{BB962C8B-B14F-4D97-AF65-F5344CB8AC3E}">
        <p14:creationId xmlns:p14="http://schemas.microsoft.com/office/powerpoint/2010/main" val="2992251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27B7CF4E-6187-4341-87C2-E61A437D16DE}" type="datetimeFigureOut">
              <a:rPr lang="fr-FR" smtClean="0"/>
              <a:t>11/03/2017</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22A1C8F4-6BCE-4379-8C11-BAF912CC722E}" type="slidenum">
              <a:rPr lang="fr-FR" smtClean="0"/>
              <a:t>‹N°›</a:t>
            </a:fld>
            <a:endParaRPr lang="fr-FR"/>
          </a:p>
        </p:txBody>
      </p:sp>
    </p:spTree>
    <p:extLst>
      <p:ext uri="{BB962C8B-B14F-4D97-AF65-F5344CB8AC3E}">
        <p14:creationId xmlns:p14="http://schemas.microsoft.com/office/powerpoint/2010/main" val="31028333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27B7CF4E-6187-4341-87C2-E61A437D16DE}" type="datetimeFigureOut">
              <a:rPr lang="fr-FR" smtClean="0"/>
              <a:t>11/03/2017</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22A1C8F4-6BCE-4379-8C11-BAF912CC722E}" type="slidenum">
              <a:rPr lang="fr-FR" smtClean="0"/>
              <a:t>‹N°›</a:t>
            </a:fld>
            <a:endParaRPr lang="fr-FR"/>
          </a:p>
        </p:txBody>
      </p:sp>
    </p:spTree>
    <p:extLst>
      <p:ext uri="{BB962C8B-B14F-4D97-AF65-F5344CB8AC3E}">
        <p14:creationId xmlns:p14="http://schemas.microsoft.com/office/powerpoint/2010/main" val="33810609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B7CF4E-6187-4341-87C2-E61A437D16DE}" type="datetimeFigureOut">
              <a:rPr lang="fr-FR" smtClean="0"/>
              <a:t>11/03/2017</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22A1C8F4-6BCE-4379-8C11-BAF912CC722E}" type="slidenum">
              <a:rPr lang="fr-FR" smtClean="0"/>
              <a:t>‹N°›</a:t>
            </a:fld>
            <a:endParaRPr lang="fr-FR"/>
          </a:p>
        </p:txBody>
      </p:sp>
    </p:spTree>
    <p:extLst>
      <p:ext uri="{BB962C8B-B14F-4D97-AF65-F5344CB8AC3E}">
        <p14:creationId xmlns:p14="http://schemas.microsoft.com/office/powerpoint/2010/main" val="28940457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fr-FR" smtClean="0"/>
              <a:t>Modifiez le style du titre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27B7CF4E-6187-4341-87C2-E61A437D16DE}" type="datetimeFigureOut">
              <a:rPr lang="fr-FR" smtClean="0"/>
              <a:t>11/03/2017</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22A1C8F4-6BCE-4379-8C11-BAF912CC722E}" type="slidenum">
              <a:rPr lang="fr-FR" smtClean="0"/>
              <a:t>‹N°›</a:t>
            </a:fld>
            <a:endParaRPr lang="fr-FR"/>
          </a:p>
        </p:txBody>
      </p:sp>
    </p:spTree>
    <p:extLst>
      <p:ext uri="{BB962C8B-B14F-4D97-AF65-F5344CB8AC3E}">
        <p14:creationId xmlns:p14="http://schemas.microsoft.com/office/powerpoint/2010/main" val="1002251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fr-FR" smtClean="0"/>
              <a:t>Modifiez le style du titre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27B7CF4E-6187-4341-87C2-E61A437D16DE}" type="datetimeFigureOut">
              <a:rPr lang="fr-FR" smtClean="0"/>
              <a:t>11/03/2017</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22A1C8F4-6BCE-4379-8C11-BAF912CC722E}" type="slidenum">
              <a:rPr lang="fr-FR" smtClean="0"/>
              <a:t>‹N°›</a:t>
            </a:fld>
            <a:endParaRPr lang="fr-FR"/>
          </a:p>
        </p:txBody>
      </p:sp>
    </p:spTree>
    <p:extLst>
      <p:ext uri="{BB962C8B-B14F-4D97-AF65-F5344CB8AC3E}">
        <p14:creationId xmlns:p14="http://schemas.microsoft.com/office/powerpoint/2010/main" val="3894167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27B7CF4E-6187-4341-87C2-E61A437D16DE}" type="datetimeFigureOut">
              <a:rPr lang="fr-FR" smtClean="0"/>
              <a:t>11/03/2017</a:t>
            </a:fld>
            <a:endParaRPr lang="fr-FR"/>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fr-FR"/>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22A1C8F4-6BCE-4379-8C11-BAF912CC722E}" type="slidenum">
              <a:rPr lang="fr-FR" smtClean="0"/>
              <a:t>‹N°›</a:t>
            </a:fld>
            <a:endParaRPr lang="fr-FR"/>
          </a:p>
        </p:txBody>
      </p:sp>
    </p:spTree>
    <p:extLst>
      <p:ext uri="{BB962C8B-B14F-4D97-AF65-F5344CB8AC3E}">
        <p14:creationId xmlns:p14="http://schemas.microsoft.com/office/powerpoint/2010/main" val="407795831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409981" y="3760632"/>
            <a:ext cx="8534400" cy="2343478"/>
          </a:xfrm>
        </p:spPr>
        <p:txBody>
          <a:bodyPr/>
          <a:lstStyle/>
          <a:p>
            <a:pPr marL="0" indent="0">
              <a:buNone/>
            </a:pPr>
            <a:r>
              <a:rPr lang="fr-FR" dirty="0" smtClean="0"/>
              <a:t>                                                                réalisé par: Dr. BENNOUAR</a:t>
            </a:r>
            <a:endParaRPr lang="fr-FR" dirty="0"/>
          </a:p>
        </p:txBody>
      </p:sp>
      <p:sp>
        <p:nvSpPr>
          <p:cNvPr id="4" name="ZoneTexte 3"/>
          <p:cNvSpPr txBox="1"/>
          <p:nvPr/>
        </p:nvSpPr>
        <p:spPr>
          <a:xfrm>
            <a:off x="2628922" y="1777285"/>
            <a:ext cx="7687056" cy="523220"/>
          </a:xfrm>
          <a:prstGeom prst="rect">
            <a:avLst/>
          </a:prstGeom>
          <a:noFill/>
        </p:spPr>
        <p:txBody>
          <a:bodyPr wrap="square" rtlCol="0">
            <a:spAutoFit/>
          </a:bodyPr>
          <a:lstStyle/>
          <a:p>
            <a:r>
              <a:rPr lang="fr-FR" dirty="0"/>
              <a:t> </a:t>
            </a:r>
            <a:r>
              <a:rPr lang="fr-FR" sz="2800" dirty="0">
                <a:solidFill>
                  <a:schemeClr val="accent6">
                    <a:lumMod val="75000"/>
                  </a:schemeClr>
                </a:solidFill>
              </a:rPr>
              <a:t>TD: CAT devant une douleur thoracique </a:t>
            </a:r>
          </a:p>
        </p:txBody>
      </p:sp>
    </p:spTree>
    <p:extLst>
      <p:ext uri="{BB962C8B-B14F-4D97-AF65-F5344CB8AC3E}">
        <p14:creationId xmlns:p14="http://schemas.microsoft.com/office/powerpoint/2010/main" val="6152576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01657" y="577515"/>
            <a:ext cx="11031828" cy="6015789"/>
          </a:xfrm>
        </p:spPr>
        <p:txBody>
          <a:bodyPr>
            <a:noAutofit/>
          </a:bodyPr>
          <a:lstStyle/>
          <a:p>
            <a:pPr marL="0" indent="0">
              <a:buNone/>
            </a:pPr>
            <a:r>
              <a:rPr lang="fr-FR" dirty="0" smtClean="0"/>
              <a:t>7. Comment organisez vous la prise en charge de ce malade? </a:t>
            </a:r>
          </a:p>
          <a:p>
            <a:pPr marL="0" indent="0">
              <a:buNone/>
            </a:pPr>
            <a:r>
              <a:rPr lang="fr-FR" dirty="0" smtClean="0"/>
              <a:t>• Hospitalisation en urgence</a:t>
            </a:r>
          </a:p>
          <a:p>
            <a:pPr marL="0" indent="0">
              <a:buNone/>
            </a:pPr>
            <a:r>
              <a:rPr lang="fr-FR" dirty="0" smtClean="0"/>
              <a:t>• Pose d'une voie d'abord veineuse</a:t>
            </a:r>
          </a:p>
          <a:p>
            <a:pPr marL="0" indent="0">
              <a:buNone/>
            </a:pPr>
            <a:r>
              <a:rPr lang="fr-FR" dirty="0" smtClean="0"/>
              <a:t>• Monitorage cardiotensionnel . </a:t>
            </a:r>
          </a:p>
          <a:p>
            <a:pPr marL="0" indent="0">
              <a:buNone/>
            </a:pPr>
            <a:r>
              <a:rPr lang="fr-FR" dirty="0" smtClean="0"/>
              <a:t> • Antalgiques majeurs: morphine intraveineuse </a:t>
            </a:r>
          </a:p>
          <a:p>
            <a:pPr marL="0" indent="0">
              <a:buNone/>
            </a:pPr>
            <a:r>
              <a:rPr lang="fr-FR" dirty="0" smtClean="0"/>
              <a:t>• Traitement antihypertenseur, (ex: Nicardipine-Loxen*) intraveineux</a:t>
            </a:r>
          </a:p>
          <a:p>
            <a:pPr marL="0" indent="0">
              <a:buNone/>
            </a:pPr>
            <a:r>
              <a:rPr lang="fr-FR" dirty="0" smtClean="0"/>
              <a:t> • Traitement chirurgical en urgence</a:t>
            </a:r>
          </a:p>
          <a:p>
            <a:pPr marL="0" indent="0">
              <a:buNone/>
            </a:pPr>
            <a:r>
              <a:rPr lang="fr-FR" dirty="0" smtClean="0"/>
              <a:t>• Remplacement prothétique de l'aorte ascendante</a:t>
            </a:r>
          </a:p>
          <a:p>
            <a:pPr marL="0" indent="0">
              <a:buNone/>
            </a:pPr>
            <a:r>
              <a:rPr lang="fr-FR" dirty="0" smtClean="0"/>
              <a:t>• Réimplantation si nécessaire des branches de l'aorte sur la prothèse </a:t>
            </a:r>
          </a:p>
          <a:p>
            <a:pPr marL="0" indent="0">
              <a:buNone/>
            </a:pPr>
            <a:r>
              <a:rPr lang="fr-FR" dirty="0" smtClean="0"/>
              <a:t>• Surveillance clinique, électrocardiographique, échocardiographique (transoesophagienne), et/ou tomodensitométrique</a:t>
            </a:r>
            <a:endParaRPr lang="fr-FR" dirty="0"/>
          </a:p>
        </p:txBody>
      </p:sp>
    </p:spTree>
    <p:extLst>
      <p:ext uri="{BB962C8B-B14F-4D97-AF65-F5344CB8AC3E}">
        <p14:creationId xmlns:p14="http://schemas.microsoft.com/office/powerpoint/2010/main" val="3072455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500"/>
                                        <p:tgtEl>
                                          <p:spTgt spid="3">
                                            <p:txEl>
                                              <p:pRg st="2" end="2"/>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500"/>
                                        <p:tgtEl>
                                          <p:spTgt spid="3">
                                            <p:txEl>
                                              <p:pRg st="6" end="6"/>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fade">
                                      <p:cBhvr>
                                        <p:cTn id="29" dur="500"/>
                                        <p:tgtEl>
                                          <p:spTgt spid="3">
                                            <p:txEl>
                                              <p:pRg st="7" end="7"/>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fade">
                                      <p:cBhvr>
                                        <p:cTn id="35"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13348" y="347051"/>
            <a:ext cx="10515600" cy="6089843"/>
          </a:xfrm>
        </p:spPr>
        <p:txBody>
          <a:bodyPr>
            <a:normAutofit fontScale="92500"/>
          </a:bodyPr>
          <a:lstStyle/>
          <a:p>
            <a:pPr marL="0" indent="0">
              <a:buNone/>
            </a:pPr>
            <a:r>
              <a:rPr lang="fr-FR" sz="4000" dirty="0" smtClean="0"/>
              <a:t>8. Quelle serait la valeur dans ce contexte de l'apparition d'un souffle diastolique 2/6° maximum au bord gauche du sternum ?</a:t>
            </a:r>
          </a:p>
          <a:p>
            <a:pPr marL="0" indent="0">
              <a:buNone/>
            </a:pPr>
            <a:r>
              <a:rPr lang="fr-FR" sz="4000" dirty="0" smtClean="0"/>
              <a:t>• Extension du processus</a:t>
            </a:r>
          </a:p>
          <a:p>
            <a:pPr marL="0" indent="0">
              <a:buNone/>
            </a:pPr>
            <a:r>
              <a:rPr lang="fr-FR" sz="4000" dirty="0" smtClean="0"/>
              <a:t>• A l'anneau aortique car </a:t>
            </a:r>
          </a:p>
          <a:p>
            <a:pPr marL="0" indent="0">
              <a:buNone/>
            </a:pPr>
            <a:r>
              <a:rPr lang="fr-FR" sz="4000" dirty="0" smtClean="0"/>
              <a:t>• Souffle d'insuffisance aortique </a:t>
            </a:r>
          </a:p>
          <a:p>
            <a:pPr marL="0" indent="0">
              <a:buNone/>
            </a:pPr>
            <a:r>
              <a:rPr lang="fr-FR" sz="4000" dirty="0" smtClean="0"/>
              <a:t>• C'est une indication à un geste valvulaire aortique (plastie ou prothèse) dans le même temps opératoire</a:t>
            </a:r>
            <a:endParaRPr lang="fr-FR" sz="4000" dirty="0"/>
          </a:p>
        </p:txBody>
      </p:sp>
    </p:spTree>
    <p:extLst>
      <p:ext uri="{BB962C8B-B14F-4D97-AF65-F5344CB8AC3E}">
        <p14:creationId xmlns:p14="http://schemas.microsoft.com/office/powerpoint/2010/main" val="2178696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500"/>
                                        <p:tgtEl>
                                          <p:spTgt spid="3">
                                            <p:txEl>
                                              <p:pRg st="2" end="2"/>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18673" y="3276767"/>
            <a:ext cx="10515600" cy="1325563"/>
          </a:xfrm>
        </p:spPr>
        <p:txBody>
          <a:bodyPr/>
          <a:lstStyle/>
          <a:p>
            <a:r>
              <a:rPr lang="fr-FR" dirty="0" smtClean="0"/>
              <a:t>                        </a:t>
            </a:r>
            <a:r>
              <a:rPr lang="fr-FR" sz="4400" dirty="0" smtClean="0">
                <a:solidFill>
                  <a:schemeClr val="accent1">
                    <a:lumMod val="75000"/>
                  </a:schemeClr>
                </a:solidFill>
              </a:rPr>
              <a:t>Cas</a:t>
            </a:r>
            <a:r>
              <a:rPr lang="fr-FR" sz="4400" dirty="0" smtClean="0"/>
              <a:t> </a:t>
            </a:r>
            <a:r>
              <a:rPr lang="fr-FR" sz="4400" dirty="0" smtClean="0">
                <a:solidFill>
                  <a:schemeClr val="accent1">
                    <a:lumMod val="75000"/>
                  </a:schemeClr>
                </a:solidFill>
              </a:rPr>
              <a:t>clinique n°2</a:t>
            </a:r>
            <a:endParaRPr lang="fr-FR" sz="4400" dirty="0">
              <a:solidFill>
                <a:schemeClr val="accent1">
                  <a:lumMod val="75000"/>
                </a:schemeClr>
              </a:solidFill>
            </a:endParaRPr>
          </a:p>
        </p:txBody>
      </p:sp>
    </p:spTree>
    <p:extLst>
      <p:ext uri="{BB962C8B-B14F-4D97-AF65-F5344CB8AC3E}">
        <p14:creationId xmlns:p14="http://schemas.microsoft.com/office/powerpoint/2010/main" val="8902847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85537" y="505326"/>
            <a:ext cx="10515600" cy="6268453"/>
          </a:xfrm>
        </p:spPr>
        <p:txBody>
          <a:bodyPr>
            <a:normAutofit fontScale="90000"/>
          </a:bodyPr>
          <a:lstStyle/>
          <a:p>
            <a:r>
              <a:rPr lang="fr-FR" sz="3600" dirty="0" smtClean="0"/>
              <a:t>Madame L., 48 ans, est hospitalisée pour syndrome douloureux thoracique aigu. Depuis 7 heures, elle ressent une douleur médiothoracique en barre, rétrosternale, intense, angoissante. A l'examen clinique : patiente obèse (1 m 60, 72 kilos), tension artérielle = 120/70 mm Hg, pouls = 100/minute régulier, température = 37,1 OC. Auscultation cardiopulmonaire normale, examen vasculaire normal. Antécédents Aucun antécédent pathologique relevé, en dehors d'un tabagisme à 30 paquets-année.</a:t>
            </a:r>
            <a:r>
              <a:rPr lang="fr-FR" dirty="0" smtClean="0"/>
              <a:t/>
            </a:r>
            <a:br>
              <a:rPr lang="fr-FR" dirty="0" smtClean="0"/>
            </a:br>
            <a:endParaRPr lang="fr-FR" dirty="0"/>
          </a:p>
        </p:txBody>
      </p:sp>
    </p:spTree>
    <p:extLst>
      <p:ext uri="{BB962C8B-B14F-4D97-AF65-F5344CB8AC3E}">
        <p14:creationId xmlns:p14="http://schemas.microsoft.com/office/powerpoint/2010/main" val="33185398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199" y="1825625"/>
            <a:ext cx="10952747" cy="4351338"/>
          </a:xfrm>
        </p:spPr>
        <p:txBody>
          <a:bodyPr/>
          <a:lstStyle/>
          <a:p>
            <a:pPr marL="0" indent="0">
              <a:buNone/>
            </a:pPr>
            <a:r>
              <a:rPr lang="fr-FR" dirty="0" smtClean="0"/>
              <a:t>1. Quelle est votre principale hypothèse diagnostique ? </a:t>
            </a:r>
          </a:p>
          <a:p>
            <a:pPr marL="0" indent="0">
              <a:buNone/>
            </a:pPr>
            <a:r>
              <a:rPr lang="fr-FR" dirty="0" smtClean="0"/>
              <a:t>• Infarctus myocardique aigu</a:t>
            </a:r>
            <a:endParaRPr lang="fr-FR" dirty="0"/>
          </a:p>
        </p:txBody>
      </p:sp>
    </p:spTree>
    <p:extLst>
      <p:ext uri="{BB962C8B-B14F-4D97-AF65-F5344CB8AC3E}">
        <p14:creationId xmlns:p14="http://schemas.microsoft.com/office/powerpoint/2010/main" val="1414190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589547"/>
            <a:ext cx="10515600" cy="5587416"/>
          </a:xfrm>
        </p:spPr>
        <p:txBody>
          <a:bodyPr/>
          <a:lstStyle/>
          <a:p>
            <a:pPr marL="0" indent="0">
              <a:buNone/>
            </a:pPr>
            <a:r>
              <a:rPr lang="fr-FR" dirty="0" smtClean="0"/>
              <a:t>2 Quels sont les trois premiers examens complémentaires que vous demandez ? </a:t>
            </a:r>
          </a:p>
          <a:p>
            <a:pPr marL="0" indent="0">
              <a:buNone/>
            </a:pPr>
            <a:r>
              <a:rPr lang="fr-FR" dirty="0" smtClean="0"/>
              <a:t>• ECG </a:t>
            </a:r>
          </a:p>
          <a:p>
            <a:pPr marL="0" indent="0">
              <a:buNone/>
            </a:pPr>
            <a:r>
              <a:rPr lang="fr-FR" dirty="0" smtClean="0"/>
              <a:t>• RP</a:t>
            </a:r>
          </a:p>
          <a:p>
            <a:pPr marL="0" indent="0">
              <a:buNone/>
            </a:pPr>
            <a:r>
              <a:rPr lang="fr-FR" dirty="0" smtClean="0"/>
              <a:t>• Dosage des enzymes cardiaques (Myoglobine, CPK totales, si élevées : dosage fraction MB ou troponine Ic)</a:t>
            </a:r>
            <a:endParaRPr lang="fr-FR" dirty="0"/>
          </a:p>
        </p:txBody>
      </p:sp>
    </p:spTree>
    <p:extLst>
      <p:ext uri="{BB962C8B-B14F-4D97-AF65-F5344CB8AC3E}">
        <p14:creationId xmlns:p14="http://schemas.microsoft.com/office/powerpoint/2010/main" val="1840497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500"/>
                                        <p:tgtEl>
                                          <p:spTgt spid="3">
                                            <p:txEl>
                                              <p:pRg st="2" end="2"/>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348916"/>
            <a:ext cx="10515600" cy="5828047"/>
          </a:xfrm>
        </p:spPr>
        <p:txBody>
          <a:bodyPr>
            <a:normAutofit/>
          </a:bodyPr>
          <a:lstStyle/>
          <a:p>
            <a:pPr marL="0" indent="0">
              <a:buNone/>
            </a:pPr>
            <a:r>
              <a:rPr lang="fr-FR" dirty="0" smtClean="0"/>
              <a:t>3. Qu'attendez-vous d'une échographie cardiaque dans ce cas ? </a:t>
            </a:r>
          </a:p>
          <a:p>
            <a:pPr marL="0" indent="0">
              <a:buNone/>
            </a:pPr>
            <a:r>
              <a:rPr lang="fr-FR" dirty="0" smtClean="0"/>
              <a:t>• Hypocinésie segmentaire </a:t>
            </a:r>
          </a:p>
          <a:p>
            <a:pPr marL="0" indent="0">
              <a:buNone/>
            </a:pPr>
            <a:r>
              <a:rPr lang="fr-FR" dirty="0" smtClean="0"/>
              <a:t>• L'autre paroi est hyperkinétique . . </a:t>
            </a:r>
          </a:p>
          <a:p>
            <a:pPr marL="0" indent="0">
              <a:buNone/>
            </a:pPr>
            <a:r>
              <a:rPr lang="fr-FR" dirty="0" smtClean="0"/>
              <a:t>• Absence d'épanchement péricardique </a:t>
            </a:r>
          </a:p>
          <a:p>
            <a:pPr marL="0" indent="0">
              <a:buNone/>
            </a:pPr>
            <a:r>
              <a:rPr lang="fr-FR" dirty="0" smtClean="0"/>
              <a:t>• Fonction VG</a:t>
            </a:r>
            <a:endParaRPr lang="fr-FR" dirty="0"/>
          </a:p>
        </p:txBody>
      </p:sp>
    </p:spTree>
    <p:extLst>
      <p:ext uri="{BB962C8B-B14F-4D97-AF65-F5344CB8AC3E}">
        <p14:creationId xmlns:p14="http://schemas.microsoft.com/office/powerpoint/2010/main" val="2808785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500"/>
                                        <p:tgtEl>
                                          <p:spTgt spid="3">
                                            <p:txEl>
                                              <p:pRg st="2" end="2"/>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13645" y="788831"/>
            <a:ext cx="9569003" cy="5302876"/>
          </a:xfrm>
        </p:spPr>
      </p:pic>
    </p:spTree>
    <p:extLst>
      <p:ext uri="{BB962C8B-B14F-4D97-AF65-F5344CB8AC3E}">
        <p14:creationId xmlns:p14="http://schemas.microsoft.com/office/powerpoint/2010/main" val="15076799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56080" y="672921"/>
            <a:ext cx="5756856" cy="5096814"/>
          </a:xfrm>
        </p:spPr>
      </p:pic>
    </p:spTree>
    <p:extLst>
      <p:ext uri="{BB962C8B-B14F-4D97-AF65-F5344CB8AC3E}">
        <p14:creationId xmlns:p14="http://schemas.microsoft.com/office/powerpoint/2010/main" val="16891021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62263" y="192505"/>
            <a:ext cx="10515600" cy="6176963"/>
          </a:xfrm>
        </p:spPr>
        <p:txBody>
          <a:bodyPr>
            <a:normAutofit/>
          </a:bodyPr>
          <a:lstStyle/>
          <a:p>
            <a:pPr marL="0" indent="0">
              <a:buNone/>
            </a:pPr>
            <a:r>
              <a:rPr lang="fr-FR" dirty="0" smtClean="0"/>
              <a:t>4. Comment interprétez-vous cet ECG ?</a:t>
            </a:r>
          </a:p>
          <a:p>
            <a:pPr marL="0" indent="0">
              <a:buNone/>
            </a:pPr>
            <a:r>
              <a:rPr lang="fr-FR" dirty="0" smtClean="0"/>
              <a:t>• Rythme sinusal à 100/minute </a:t>
            </a:r>
          </a:p>
          <a:p>
            <a:pPr marL="0" indent="0">
              <a:buNone/>
            </a:pPr>
            <a:r>
              <a:rPr lang="fr-FR" dirty="0" smtClean="0"/>
              <a:t>• Hémibloc antérieur gauche </a:t>
            </a:r>
          </a:p>
          <a:p>
            <a:pPr marL="0" indent="0">
              <a:buNone/>
            </a:pPr>
            <a:r>
              <a:rPr lang="fr-FR" dirty="0" smtClean="0"/>
              <a:t>• Sus-décalage du segment ST (onde de Pardee) . . . . </a:t>
            </a:r>
          </a:p>
          <a:p>
            <a:pPr marL="0" indent="0">
              <a:buNone/>
            </a:pPr>
            <a:r>
              <a:rPr lang="fr-FR" dirty="0"/>
              <a:t> </a:t>
            </a:r>
            <a:r>
              <a:rPr lang="fr-FR" dirty="0" smtClean="0"/>
              <a:t>     - lésion sous épicardique </a:t>
            </a:r>
          </a:p>
          <a:p>
            <a:pPr marL="0" indent="0">
              <a:buNone/>
            </a:pPr>
            <a:r>
              <a:rPr lang="fr-FR" dirty="0"/>
              <a:t> </a:t>
            </a:r>
            <a:r>
              <a:rPr lang="fr-FR" dirty="0" smtClean="0"/>
              <a:t>     - en V1, V2, V3, V4, V5</a:t>
            </a:r>
          </a:p>
          <a:p>
            <a:pPr marL="0" indent="0">
              <a:buNone/>
            </a:pPr>
            <a:r>
              <a:rPr lang="fr-FR" dirty="0"/>
              <a:t> </a:t>
            </a:r>
            <a:r>
              <a:rPr lang="fr-FR" dirty="0" smtClean="0"/>
              <a:t>     - onde Q en V1, V2, V3, V4</a:t>
            </a:r>
          </a:p>
          <a:p>
            <a:pPr marL="0" indent="0">
              <a:buNone/>
            </a:pPr>
            <a:r>
              <a:rPr lang="fr-FR" dirty="0"/>
              <a:t> </a:t>
            </a:r>
            <a:r>
              <a:rPr lang="fr-FR" dirty="0" smtClean="0"/>
              <a:t>     - aspect rS en V5,V6</a:t>
            </a:r>
          </a:p>
          <a:p>
            <a:pPr marL="0" indent="0">
              <a:buNone/>
            </a:pPr>
            <a:r>
              <a:rPr lang="fr-FR" dirty="0" smtClean="0"/>
              <a:t>• Infarctus du myocarde antérieur étendu </a:t>
            </a:r>
          </a:p>
          <a:p>
            <a:pPr marL="0" indent="0">
              <a:buNone/>
            </a:pPr>
            <a:r>
              <a:rPr lang="fr-FR" dirty="0" smtClean="0"/>
              <a:t>• En cours de constitution </a:t>
            </a:r>
            <a:endParaRPr lang="fr-FR" dirty="0"/>
          </a:p>
        </p:txBody>
      </p:sp>
    </p:spTree>
    <p:extLst>
      <p:ext uri="{BB962C8B-B14F-4D97-AF65-F5344CB8AC3E}">
        <p14:creationId xmlns:p14="http://schemas.microsoft.com/office/powerpoint/2010/main" val="419757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500"/>
                                        <p:tgtEl>
                                          <p:spTgt spid="3">
                                            <p:txEl>
                                              <p:pRg st="2" end="2"/>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500"/>
                                        <p:tgtEl>
                                          <p:spTgt spid="3">
                                            <p:txEl>
                                              <p:pRg st="6" end="6"/>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fade">
                                      <p:cBhvr>
                                        <p:cTn id="29" dur="500"/>
                                        <p:tgtEl>
                                          <p:spTgt spid="3">
                                            <p:txEl>
                                              <p:pRg st="7" end="7"/>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fade">
                                      <p:cBhvr>
                                        <p:cTn id="35"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2298033"/>
            <a:ext cx="9144000" cy="2490536"/>
          </a:xfrm>
        </p:spPr>
        <p:txBody>
          <a:bodyPr/>
          <a:lstStyle/>
          <a:p>
            <a:r>
              <a:rPr lang="fr-FR" dirty="0" smtClean="0">
                <a:solidFill>
                  <a:schemeClr val="accent1">
                    <a:lumMod val="75000"/>
                  </a:schemeClr>
                </a:solidFill>
              </a:rPr>
              <a:t>Cas clinique n°1</a:t>
            </a:r>
            <a:endParaRPr lang="fr-FR" dirty="0">
              <a:solidFill>
                <a:schemeClr val="accent1">
                  <a:lumMod val="75000"/>
                </a:schemeClr>
              </a:solidFill>
            </a:endParaRPr>
          </a:p>
        </p:txBody>
      </p:sp>
      <p:sp>
        <p:nvSpPr>
          <p:cNvPr id="3" name="Sous-titre 2"/>
          <p:cNvSpPr>
            <a:spLocks noGrp="1"/>
          </p:cNvSpPr>
          <p:nvPr>
            <p:ph type="subTitle" idx="1"/>
          </p:nvPr>
        </p:nvSpPr>
        <p:spPr>
          <a:xfrm>
            <a:off x="1507958" y="3132807"/>
            <a:ext cx="9144000" cy="1655762"/>
          </a:xfrm>
        </p:spPr>
        <p:txBody>
          <a:bodyPr/>
          <a:lstStyle/>
          <a:p>
            <a:endParaRPr lang="fr-FR" dirty="0" smtClean="0"/>
          </a:p>
          <a:p>
            <a:endParaRPr lang="fr-FR" dirty="0"/>
          </a:p>
        </p:txBody>
      </p:sp>
    </p:spTree>
    <p:extLst>
      <p:ext uri="{BB962C8B-B14F-4D97-AF65-F5344CB8AC3E}">
        <p14:creationId xmlns:p14="http://schemas.microsoft.com/office/powerpoint/2010/main" val="40481130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141668"/>
            <a:ext cx="10515600" cy="6035295"/>
          </a:xfrm>
        </p:spPr>
        <p:txBody>
          <a:bodyPr>
            <a:normAutofit/>
          </a:bodyPr>
          <a:lstStyle/>
          <a:p>
            <a:pPr marL="0" indent="0">
              <a:buNone/>
            </a:pPr>
            <a:r>
              <a:rPr lang="fr-FR" dirty="0" smtClean="0"/>
              <a:t>5. Votre traitement médical comporte certains produits ayant des contre indications à rechercher absolument. Lesquels ? Quelles contre indications ? </a:t>
            </a:r>
          </a:p>
          <a:p>
            <a:pPr marL="0" indent="0">
              <a:buNone/>
            </a:pPr>
            <a:r>
              <a:rPr lang="fr-FR" dirty="0" smtClean="0"/>
              <a:t>• Bêtabloquants: </a:t>
            </a:r>
          </a:p>
          <a:p>
            <a:pPr marL="0" indent="0">
              <a:buNone/>
            </a:pPr>
            <a:r>
              <a:rPr lang="fr-FR" dirty="0"/>
              <a:t> </a:t>
            </a:r>
            <a:r>
              <a:rPr lang="fr-FR" dirty="0" smtClean="0"/>
              <a:t>     - bradycardie &lt; 50/minute </a:t>
            </a:r>
          </a:p>
          <a:p>
            <a:pPr marL="0" indent="0">
              <a:buNone/>
            </a:pPr>
            <a:r>
              <a:rPr lang="fr-FR" dirty="0"/>
              <a:t> </a:t>
            </a:r>
            <a:r>
              <a:rPr lang="fr-FR" dirty="0" smtClean="0"/>
              <a:t>     -bloc auriculoventriculaire du 2°ou du 3°degré non appareillés</a:t>
            </a:r>
          </a:p>
          <a:p>
            <a:pPr marL="0" indent="0">
              <a:buNone/>
            </a:pPr>
            <a:r>
              <a:rPr lang="fr-FR" dirty="0"/>
              <a:t> </a:t>
            </a:r>
            <a:r>
              <a:rPr lang="fr-FR" dirty="0" smtClean="0"/>
              <a:t>     - insuffisance cardiaque</a:t>
            </a:r>
          </a:p>
          <a:p>
            <a:pPr marL="0" indent="0">
              <a:buNone/>
            </a:pPr>
            <a:r>
              <a:rPr lang="fr-FR" dirty="0"/>
              <a:t> </a:t>
            </a:r>
            <a:r>
              <a:rPr lang="fr-FR" dirty="0" smtClean="0"/>
              <a:t>     - asthme (oubli = 0) </a:t>
            </a:r>
          </a:p>
          <a:p>
            <a:pPr marL="0" indent="0">
              <a:buNone/>
            </a:pPr>
            <a:r>
              <a:rPr lang="fr-FR" dirty="0"/>
              <a:t> </a:t>
            </a:r>
            <a:r>
              <a:rPr lang="fr-FR" dirty="0" smtClean="0"/>
              <a:t>     - artériopathie sévère des membres inférieurs </a:t>
            </a:r>
          </a:p>
          <a:p>
            <a:pPr marL="0" indent="0">
              <a:buNone/>
            </a:pPr>
            <a:r>
              <a:rPr lang="fr-FR" dirty="0"/>
              <a:t> </a:t>
            </a:r>
            <a:r>
              <a:rPr lang="fr-FR" dirty="0" smtClean="0"/>
              <a:t>     -syndrome de Raynaud . </a:t>
            </a:r>
          </a:p>
          <a:p>
            <a:pPr marL="0" indent="0">
              <a:buNone/>
            </a:pPr>
            <a:r>
              <a:rPr lang="fr-FR" dirty="0" smtClean="0"/>
              <a:t>• Dérivés nitrés: </a:t>
            </a:r>
          </a:p>
          <a:p>
            <a:pPr marL="0" indent="0">
              <a:buNone/>
            </a:pPr>
            <a:r>
              <a:rPr lang="fr-FR" dirty="0"/>
              <a:t> </a:t>
            </a:r>
            <a:r>
              <a:rPr lang="fr-FR" dirty="0" smtClean="0"/>
              <a:t>     - hypotension artérielle: TA systolique &lt; 100 mm Hg</a:t>
            </a:r>
          </a:p>
        </p:txBody>
      </p:sp>
    </p:spTree>
    <p:extLst>
      <p:ext uri="{BB962C8B-B14F-4D97-AF65-F5344CB8AC3E}">
        <p14:creationId xmlns:p14="http://schemas.microsoft.com/office/powerpoint/2010/main" val="3426247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500"/>
                                        <p:tgtEl>
                                          <p:spTgt spid="3">
                                            <p:txEl>
                                              <p:pRg st="2" end="2"/>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500"/>
                                        <p:tgtEl>
                                          <p:spTgt spid="3">
                                            <p:txEl>
                                              <p:pRg st="6" end="6"/>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fade">
                                      <p:cBhvr>
                                        <p:cTn id="29" dur="500"/>
                                        <p:tgtEl>
                                          <p:spTgt spid="3">
                                            <p:txEl>
                                              <p:pRg st="7" end="7"/>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fade">
                                      <p:cBhvr>
                                        <p:cTn id="35"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103031"/>
            <a:ext cx="10515600" cy="6542468"/>
          </a:xfrm>
        </p:spPr>
        <p:txBody>
          <a:bodyPr>
            <a:normAutofit fontScale="85000" lnSpcReduction="10000"/>
          </a:bodyPr>
          <a:lstStyle/>
          <a:p>
            <a:pPr marL="0" indent="0">
              <a:buNone/>
            </a:pPr>
            <a:r>
              <a:rPr lang="fr-FR" dirty="0" smtClean="0"/>
              <a:t>• Thrombolytiques : </a:t>
            </a:r>
          </a:p>
          <a:p>
            <a:pPr marL="0" indent="0">
              <a:buNone/>
            </a:pPr>
            <a:r>
              <a:rPr lang="fr-FR" dirty="0" smtClean="0"/>
              <a:t>      -hémorragie récente, maladie hémorragique                          </a:t>
            </a:r>
          </a:p>
          <a:p>
            <a:pPr marL="0" indent="0">
              <a:buNone/>
            </a:pPr>
            <a:r>
              <a:rPr lang="fr-FR" dirty="0" smtClean="0"/>
              <a:t>      - accident vasculaire cérébral (antécédent)                                      </a:t>
            </a:r>
          </a:p>
          <a:p>
            <a:pPr marL="0" indent="0">
              <a:buNone/>
            </a:pPr>
            <a:r>
              <a:rPr lang="fr-FR" dirty="0" smtClean="0"/>
              <a:t>      - HTA sévère non contrôlée </a:t>
            </a:r>
          </a:p>
          <a:p>
            <a:pPr marL="0" indent="0">
              <a:buNone/>
            </a:pPr>
            <a:r>
              <a:rPr lang="fr-FR" dirty="0" smtClean="0"/>
              <a:t>      -chirurgie récente, traumatisme récent                                      </a:t>
            </a:r>
          </a:p>
          <a:p>
            <a:pPr marL="0" indent="0">
              <a:buNone/>
            </a:pPr>
            <a:r>
              <a:rPr lang="fr-FR" dirty="0" smtClean="0"/>
              <a:t>      - ulcère digestif en évolution                  </a:t>
            </a:r>
          </a:p>
          <a:p>
            <a:pPr marL="0" indent="0">
              <a:buNone/>
            </a:pPr>
            <a:r>
              <a:rPr lang="fr-FR" dirty="0" smtClean="0"/>
              <a:t>      - infarctus constitué depuis plus de 12 heures                   </a:t>
            </a:r>
          </a:p>
          <a:p>
            <a:pPr marL="0" indent="0">
              <a:buNone/>
            </a:pPr>
            <a:r>
              <a:rPr lang="fr-FR" dirty="0" smtClean="0"/>
              <a:t>      - tumeur maligne           </a:t>
            </a:r>
          </a:p>
          <a:p>
            <a:pPr marL="0" indent="0">
              <a:buNone/>
            </a:pPr>
            <a:r>
              <a:rPr lang="fr-FR" dirty="0" smtClean="0"/>
              <a:t>      - insuffisance hépatocellulaire sévère </a:t>
            </a:r>
          </a:p>
          <a:p>
            <a:pPr marL="0" indent="0">
              <a:buNone/>
            </a:pPr>
            <a:r>
              <a:rPr lang="fr-FR" dirty="0" smtClean="0"/>
              <a:t>      - endocardite </a:t>
            </a:r>
          </a:p>
          <a:p>
            <a:pPr marL="0" indent="0">
              <a:buNone/>
            </a:pPr>
            <a:r>
              <a:rPr lang="fr-FR" dirty="0" smtClean="0"/>
              <a:t>      - péricardite </a:t>
            </a:r>
          </a:p>
          <a:p>
            <a:pPr marL="0" indent="0">
              <a:buNone/>
            </a:pPr>
            <a:r>
              <a:rPr lang="fr-FR" dirty="0" smtClean="0"/>
              <a:t>      - dissection aortique </a:t>
            </a:r>
          </a:p>
          <a:p>
            <a:pPr marL="0" indent="0">
              <a:buNone/>
            </a:pPr>
            <a:r>
              <a:rPr lang="fr-FR" dirty="0"/>
              <a:t> </a:t>
            </a:r>
            <a:r>
              <a:rPr lang="fr-FR" dirty="0" smtClean="0"/>
              <a:t>     - grossesse </a:t>
            </a:r>
          </a:p>
          <a:p>
            <a:pPr marL="0" indent="0">
              <a:buNone/>
            </a:pPr>
            <a:r>
              <a:rPr lang="fr-FR" dirty="0" smtClean="0"/>
              <a:t>• Aspirine (certaines contre-indications communes aux </a:t>
            </a:r>
            <a:r>
              <a:rPr lang="fr-FR" dirty="0" err="1" smtClean="0"/>
              <a:t>thrombolytiques</a:t>
            </a:r>
            <a:r>
              <a:rPr lang="fr-FR" dirty="0" smtClean="0"/>
              <a:t> sont déjà citées) :          </a:t>
            </a:r>
          </a:p>
          <a:p>
            <a:pPr marL="0" indent="0">
              <a:buNone/>
            </a:pPr>
            <a:r>
              <a:rPr lang="fr-FR" dirty="0"/>
              <a:t> </a:t>
            </a:r>
            <a:r>
              <a:rPr lang="fr-FR" dirty="0" smtClean="0"/>
              <a:t>     - allergie </a:t>
            </a:r>
          </a:p>
          <a:p>
            <a:pPr marL="0" indent="0">
              <a:buNone/>
            </a:pPr>
            <a:r>
              <a:rPr lang="fr-FR" dirty="0" smtClean="0"/>
              <a:t>• Héparine (certaines contre-indications communes aux </a:t>
            </a:r>
            <a:r>
              <a:rPr lang="fr-FR" dirty="0" err="1" smtClean="0"/>
              <a:t>thrombolytiques</a:t>
            </a:r>
            <a:r>
              <a:rPr lang="fr-FR" dirty="0" smtClean="0"/>
              <a:t> sont déjà citées) </a:t>
            </a:r>
          </a:p>
          <a:p>
            <a:pPr marL="0" indent="0">
              <a:buNone/>
            </a:pPr>
            <a:r>
              <a:rPr lang="fr-FR" dirty="0"/>
              <a:t> </a:t>
            </a:r>
            <a:r>
              <a:rPr lang="fr-FR" dirty="0" smtClean="0"/>
              <a:t>     -antécédent de thrombopénie induite par l'héparine</a:t>
            </a:r>
          </a:p>
          <a:p>
            <a:pPr marL="0" indent="0">
              <a:buNone/>
            </a:pPr>
            <a:endParaRPr lang="fr-FR" dirty="0"/>
          </a:p>
        </p:txBody>
      </p:sp>
    </p:spTree>
    <p:extLst>
      <p:ext uri="{BB962C8B-B14F-4D97-AF65-F5344CB8AC3E}">
        <p14:creationId xmlns:p14="http://schemas.microsoft.com/office/powerpoint/2010/main" val="2824824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500"/>
                                        <p:tgtEl>
                                          <p:spTgt spid="3">
                                            <p:txEl>
                                              <p:pRg st="8" end="8"/>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fade">
                                      <p:cBhvr>
                                        <p:cTn id="34" dur="500"/>
                                        <p:tgtEl>
                                          <p:spTgt spid="3">
                                            <p:txEl>
                                              <p:pRg st="9" end="9"/>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fade">
                                      <p:cBhvr>
                                        <p:cTn id="37" dur="500"/>
                                        <p:tgtEl>
                                          <p:spTgt spid="3">
                                            <p:txEl>
                                              <p:pRg st="10" end="10"/>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3">
                                            <p:txEl>
                                              <p:pRg st="11" end="11"/>
                                            </p:txEl>
                                          </p:spTgt>
                                        </p:tgtEl>
                                        <p:attrNameLst>
                                          <p:attrName>style.visibility</p:attrName>
                                        </p:attrNameLst>
                                      </p:cBhvr>
                                      <p:to>
                                        <p:strVal val="visible"/>
                                      </p:to>
                                    </p:set>
                                    <p:animEffect transition="in" filter="fade">
                                      <p:cBhvr>
                                        <p:cTn id="40" dur="500"/>
                                        <p:tgtEl>
                                          <p:spTgt spid="3">
                                            <p:txEl>
                                              <p:pRg st="11" end="11"/>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animEffect transition="in" filter="fade">
                                      <p:cBhvr>
                                        <p:cTn id="43" dur="500"/>
                                        <p:tgtEl>
                                          <p:spTgt spid="3">
                                            <p:txEl>
                                              <p:pRg st="12" end="12"/>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3">
                                            <p:txEl>
                                              <p:pRg st="13" end="13"/>
                                            </p:txEl>
                                          </p:spTgt>
                                        </p:tgtEl>
                                        <p:attrNameLst>
                                          <p:attrName>style.visibility</p:attrName>
                                        </p:attrNameLst>
                                      </p:cBhvr>
                                      <p:to>
                                        <p:strVal val="visible"/>
                                      </p:to>
                                    </p:set>
                                    <p:animEffect transition="in" filter="fade">
                                      <p:cBhvr>
                                        <p:cTn id="46" dur="500"/>
                                        <p:tgtEl>
                                          <p:spTgt spid="3">
                                            <p:txEl>
                                              <p:pRg st="13" end="13"/>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3">
                                            <p:txEl>
                                              <p:pRg st="14" end="14"/>
                                            </p:txEl>
                                          </p:spTgt>
                                        </p:tgtEl>
                                        <p:attrNameLst>
                                          <p:attrName>style.visibility</p:attrName>
                                        </p:attrNameLst>
                                      </p:cBhvr>
                                      <p:to>
                                        <p:strVal val="visible"/>
                                      </p:to>
                                    </p:set>
                                    <p:animEffect transition="in" filter="fade">
                                      <p:cBhvr>
                                        <p:cTn id="49" dur="500"/>
                                        <p:tgtEl>
                                          <p:spTgt spid="3">
                                            <p:txEl>
                                              <p:pRg st="14" end="14"/>
                                            </p:txEl>
                                          </p:spTgt>
                                        </p:tgtEl>
                                      </p:cBhvr>
                                    </p:animEffect>
                                  </p:childTnLst>
                                </p:cTn>
                              </p:par>
                              <p:par>
                                <p:cTn id="50" presetID="10" presetClass="entr" presetSubtype="0" fill="hold" nodeType="withEffect">
                                  <p:stCondLst>
                                    <p:cond delay="0"/>
                                  </p:stCondLst>
                                  <p:childTnLst>
                                    <p:set>
                                      <p:cBhvr>
                                        <p:cTn id="51" dur="1" fill="hold">
                                          <p:stCondLst>
                                            <p:cond delay="0"/>
                                          </p:stCondLst>
                                        </p:cTn>
                                        <p:tgtEl>
                                          <p:spTgt spid="3">
                                            <p:txEl>
                                              <p:pRg st="15" end="15"/>
                                            </p:txEl>
                                          </p:spTgt>
                                        </p:tgtEl>
                                        <p:attrNameLst>
                                          <p:attrName>style.visibility</p:attrName>
                                        </p:attrNameLst>
                                      </p:cBhvr>
                                      <p:to>
                                        <p:strVal val="visible"/>
                                      </p:to>
                                    </p:set>
                                    <p:animEffect transition="in" filter="fade">
                                      <p:cBhvr>
                                        <p:cTn id="52" dur="500"/>
                                        <p:tgtEl>
                                          <p:spTgt spid="3">
                                            <p:txEl>
                                              <p:pRg st="15" end="15"/>
                                            </p:txEl>
                                          </p:spTgt>
                                        </p:tgtEl>
                                      </p:cBhvr>
                                    </p:animEffect>
                                  </p:childTnLst>
                                </p:cTn>
                              </p:par>
                              <p:par>
                                <p:cTn id="53" presetID="10" presetClass="entr" presetSubtype="0" fill="hold" nodeType="withEffect">
                                  <p:stCondLst>
                                    <p:cond delay="0"/>
                                  </p:stCondLst>
                                  <p:childTnLst>
                                    <p:set>
                                      <p:cBhvr>
                                        <p:cTn id="54" dur="1" fill="hold">
                                          <p:stCondLst>
                                            <p:cond delay="0"/>
                                          </p:stCondLst>
                                        </p:cTn>
                                        <p:tgtEl>
                                          <p:spTgt spid="3">
                                            <p:txEl>
                                              <p:pRg st="16" end="16"/>
                                            </p:txEl>
                                          </p:spTgt>
                                        </p:tgtEl>
                                        <p:attrNameLst>
                                          <p:attrName>style.visibility</p:attrName>
                                        </p:attrNameLst>
                                      </p:cBhvr>
                                      <p:to>
                                        <p:strVal val="visible"/>
                                      </p:to>
                                    </p:set>
                                    <p:animEffect transition="in" filter="fade">
                                      <p:cBhvr>
                                        <p:cTn id="55" dur="500"/>
                                        <p:tgtEl>
                                          <p:spTgt spid="3">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206062"/>
            <a:ext cx="10515600" cy="5970901"/>
          </a:xfrm>
        </p:spPr>
        <p:txBody>
          <a:bodyPr>
            <a:normAutofit/>
          </a:bodyPr>
          <a:lstStyle/>
          <a:p>
            <a:pPr marL="0" indent="0">
              <a:buNone/>
            </a:pPr>
            <a:r>
              <a:rPr lang="fr-FR" dirty="0" smtClean="0"/>
              <a:t>6. A supposer que vous utilisiez un traitement médical optimal, quels en sont les critères d'efficacité dans les deux premières heures? </a:t>
            </a:r>
          </a:p>
          <a:p>
            <a:pPr marL="0" indent="0">
              <a:buNone/>
            </a:pPr>
            <a:r>
              <a:rPr lang="fr-FR" dirty="0" smtClean="0"/>
              <a:t>• Sédation de la douleur pendant la perfusion (90 minutes) </a:t>
            </a:r>
          </a:p>
          <a:p>
            <a:pPr marL="0" indent="0">
              <a:buNone/>
            </a:pPr>
            <a:r>
              <a:rPr lang="fr-FR" dirty="0" smtClean="0"/>
              <a:t>• Diminution du sus décalage de ST de plus de 50 % pendant la perfusion </a:t>
            </a:r>
          </a:p>
          <a:p>
            <a:pPr marL="0" indent="0">
              <a:buNone/>
            </a:pPr>
            <a:r>
              <a:rPr lang="fr-FR" dirty="0" smtClean="0"/>
              <a:t>• Rythme idioventriculaire accéléré (ou bradycardie &lt; 55/mn si infarctus inférieur) pendant la perfusion </a:t>
            </a:r>
          </a:p>
          <a:p>
            <a:pPr marL="0" indent="0">
              <a:buNone/>
            </a:pPr>
            <a:r>
              <a:rPr lang="fr-FR" dirty="0" smtClean="0"/>
              <a:t>• Pic enzymatique de CPK précoce, avant la douzième heure</a:t>
            </a:r>
          </a:p>
          <a:p>
            <a:pPr marL="0" indent="0">
              <a:buNone/>
            </a:pPr>
            <a:r>
              <a:rPr lang="fr-FR" dirty="0" smtClean="0"/>
              <a:t>• Syndrome de reperfusion : reprise des douleurs, réapparition provisoire du sus décalage de ST, avec troubles du rythme « de reperfusion » (ex.: RIVA) </a:t>
            </a:r>
          </a:p>
          <a:p>
            <a:pPr marL="0" indent="0">
              <a:buNone/>
            </a:pPr>
            <a:r>
              <a:rPr lang="fr-FR" dirty="0" smtClean="0"/>
              <a:t>NB : II s'agit d'un traitement thrombolytique</a:t>
            </a:r>
            <a:endParaRPr lang="fr-FR" dirty="0"/>
          </a:p>
        </p:txBody>
      </p:sp>
    </p:spTree>
    <p:extLst>
      <p:ext uri="{BB962C8B-B14F-4D97-AF65-F5344CB8AC3E}">
        <p14:creationId xmlns:p14="http://schemas.microsoft.com/office/powerpoint/2010/main" val="1689825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500"/>
                                        <p:tgtEl>
                                          <p:spTgt spid="3">
                                            <p:txEl>
                                              <p:pRg st="2" end="2"/>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167425"/>
            <a:ext cx="10515600" cy="6009538"/>
          </a:xfrm>
        </p:spPr>
        <p:txBody>
          <a:bodyPr>
            <a:normAutofit/>
          </a:bodyPr>
          <a:lstStyle/>
          <a:p>
            <a:pPr marL="0" indent="0">
              <a:buNone/>
            </a:pPr>
            <a:r>
              <a:rPr lang="fr-FR" dirty="0" smtClean="0"/>
              <a:t>7. Votre traitement a été efficace, mais trois ans plus tard, la malade est réhospitalisée pour hémiplégie gauche brutale avec confusion. A l'examen, le choc de pointe est anormal, avec une sensation de double battement. L'ECG est inchangé par rapport à la sortie de convalescence avec une persistance du sus décalage du segment ST. Quel est votre diagnostic ? </a:t>
            </a:r>
          </a:p>
          <a:p>
            <a:pPr marL="0" indent="0">
              <a:buNone/>
            </a:pPr>
            <a:r>
              <a:rPr lang="fr-FR" dirty="0" smtClean="0"/>
              <a:t>• Accident vasculaire cérébral </a:t>
            </a:r>
          </a:p>
          <a:p>
            <a:pPr marL="0" indent="0">
              <a:buNone/>
            </a:pPr>
            <a:r>
              <a:rPr lang="fr-FR" dirty="0" smtClean="0"/>
              <a:t>• Hémisphérique droit</a:t>
            </a:r>
          </a:p>
          <a:p>
            <a:pPr marL="0" indent="0">
              <a:buNone/>
            </a:pPr>
            <a:r>
              <a:rPr lang="fr-FR" dirty="0" smtClean="0"/>
              <a:t>• Par embolie d'origine cardiaque</a:t>
            </a:r>
          </a:p>
          <a:p>
            <a:pPr marL="0" indent="0">
              <a:buNone/>
            </a:pPr>
            <a:r>
              <a:rPr lang="fr-FR" dirty="0" smtClean="0"/>
              <a:t>• Sur anévrisme du VG post infarctus </a:t>
            </a:r>
            <a:endParaRPr lang="fr-FR" dirty="0"/>
          </a:p>
        </p:txBody>
      </p:sp>
    </p:spTree>
    <p:extLst>
      <p:ext uri="{BB962C8B-B14F-4D97-AF65-F5344CB8AC3E}">
        <p14:creationId xmlns:p14="http://schemas.microsoft.com/office/powerpoint/2010/main" val="3237057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500"/>
                                        <p:tgtEl>
                                          <p:spTgt spid="3">
                                            <p:txEl>
                                              <p:pRg st="2" end="2"/>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128789"/>
            <a:ext cx="10515600" cy="6048174"/>
          </a:xfrm>
        </p:spPr>
        <p:txBody>
          <a:bodyPr/>
          <a:lstStyle/>
          <a:p>
            <a:pPr marL="0" indent="0">
              <a:buNone/>
            </a:pPr>
            <a:r>
              <a:rPr lang="fr-FR" dirty="0" smtClean="0"/>
              <a:t>8. La radiographie thoracique vous est fournie. Quelle est votre interprétation ? </a:t>
            </a:r>
          </a:p>
          <a:p>
            <a:pPr marL="0" indent="0">
              <a:buNone/>
            </a:pPr>
            <a:r>
              <a:rPr lang="fr-FR" dirty="0" smtClean="0"/>
              <a:t>• Cardiomégalie développée aux dépens du VG (aspect globuleux) </a:t>
            </a:r>
          </a:p>
          <a:p>
            <a:pPr marL="0" indent="0">
              <a:buNone/>
            </a:pPr>
            <a:r>
              <a:rPr lang="fr-FR" dirty="0" smtClean="0"/>
              <a:t>• Ectasie pariétale VG (anévrisme du VG)</a:t>
            </a:r>
          </a:p>
          <a:p>
            <a:pPr marL="0" indent="0">
              <a:buNone/>
            </a:pPr>
            <a:r>
              <a:rPr lang="fr-FR" dirty="0" smtClean="0"/>
              <a:t> • Épanchement pleural droit </a:t>
            </a:r>
            <a:endParaRPr lang="fr-FR" dirty="0"/>
          </a:p>
        </p:txBody>
      </p:sp>
    </p:spTree>
    <p:extLst>
      <p:ext uri="{BB962C8B-B14F-4D97-AF65-F5344CB8AC3E}">
        <p14:creationId xmlns:p14="http://schemas.microsoft.com/office/powerpoint/2010/main" val="966549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500"/>
                                        <p:tgtEl>
                                          <p:spTgt spid="3">
                                            <p:txEl>
                                              <p:pRg st="2" end="2"/>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1359567"/>
            <a:ext cx="10515600" cy="4884821"/>
          </a:xfrm>
        </p:spPr>
        <p:txBody>
          <a:bodyPr/>
          <a:lstStyle/>
          <a:p>
            <a:r>
              <a:rPr lang="fr-FR" dirty="0" smtClean="0"/>
              <a:t>                           </a:t>
            </a:r>
            <a:r>
              <a:rPr lang="fr-FR" dirty="0" smtClean="0">
                <a:solidFill>
                  <a:schemeClr val="accent1">
                    <a:lumMod val="75000"/>
                  </a:schemeClr>
                </a:solidFill>
              </a:rPr>
              <a:t>Cas clinique n°3 </a:t>
            </a:r>
            <a:endParaRPr lang="fr-FR" dirty="0">
              <a:solidFill>
                <a:schemeClr val="accent1">
                  <a:lumMod val="75000"/>
                </a:schemeClr>
              </a:solidFill>
            </a:endParaRPr>
          </a:p>
        </p:txBody>
      </p:sp>
    </p:spTree>
    <p:extLst>
      <p:ext uri="{BB962C8B-B14F-4D97-AF65-F5344CB8AC3E}">
        <p14:creationId xmlns:p14="http://schemas.microsoft.com/office/powerpoint/2010/main" val="14015491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577516"/>
            <a:ext cx="10515600" cy="5599447"/>
          </a:xfrm>
        </p:spPr>
        <p:txBody>
          <a:bodyPr>
            <a:normAutofit/>
          </a:bodyPr>
          <a:lstStyle/>
          <a:p>
            <a:r>
              <a:rPr lang="fr-FR" dirty="0" smtClean="0"/>
              <a:t>Monsieur X., 61 ans, consulte pour douleurs thoraciques. Le premier épisode remonte à environ 8 mois, avec une importante douleur rétrosternale médiothoracique ayant duré trois à quatre minutes, spontanément résolutive, et qui était apparue alors que monsieur X. sortait d'un restaurant par une froide après midi pluvieuse, en marchant dans la rue. Ces douleurs se sont reproduites à plusieurs reprises (environ une fois par mois, la dernière ce matin), et ont poussé le patient à consulter. Dans les antécédents, on note un tabagisme à 35 paquets années, une surcharge pondérale (1 m74, 85 kilos), une hypertension artérielle traitée par Lasilix/Furosémide (chiffres habituels = 140/80 mmHg sous traitement), une consommation d'alcool chiffrée à 80 grammes d'alcool pur par jour. L'examen clinique note : tension artérielle = 140/80 mmHg, pouls = 72/minute, apyrétique. Auscultation cardiaque normale, auscultation pulmonaire normale, abolition des pouls pédieux, pas de souffle vasculaire. Le reste de l'examen clinique est normal</a:t>
            </a:r>
            <a:endParaRPr lang="fr-FR" dirty="0"/>
          </a:p>
        </p:txBody>
      </p:sp>
    </p:spTree>
    <p:extLst>
      <p:ext uri="{BB962C8B-B14F-4D97-AF65-F5344CB8AC3E}">
        <p14:creationId xmlns:p14="http://schemas.microsoft.com/office/powerpoint/2010/main" val="23989293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745958"/>
            <a:ext cx="10515600" cy="5431005"/>
          </a:xfrm>
        </p:spPr>
        <p:txBody>
          <a:bodyPr/>
          <a:lstStyle/>
          <a:p>
            <a:pPr marL="0" indent="0">
              <a:buNone/>
            </a:pPr>
            <a:r>
              <a:rPr lang="fr-FR" dirty="0" smtClean="0"/>
              <a:t>1. Quel diagnostic principal évoquez-vous? </a:t>
            </a:r>
          </a:p>
          <a:p>
            <a:pPr marL="0" indent="0">
              <a:buNone/>
            </a:pPr>
            <a:r>
              <a:rPr lang="fr-FR" dirty="0" smtClean="0"/>
              <a:t> • Angor d'effort</a:t>
            </a:r>
            <a:endParaRPr lang="fr-FR" dirty="0"/>
          </a:p>
        </p:txBody>
      </p:sp>
    </p:spTree>
    <p:extLst>
      <p:ext uri="{BB962C8B-B14F-4D97-AF65-F5344CB8AC3E}">
        <p14:creationId xmlns:p14="http://schemas.microsoft.com/office/powerpoint/2010/main" val="1975043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68553" y="529390"/>
            <a:ext cx="10515600" cy="5243074"/>
          </a:xfrm>
        </p:spPr>
        <p:txBody>
          <a:bodyPr>
            <a:normAutofit/>
          </a:bodyPr>
          <a:lstStyle/>
          <a:p>
            <a:pPr marL="0" indent="0">
              <a:buNone/>
            </a:pPr>
            <a:r>
              <a:rPr lang="fr-FR" dirty="0" smtClean="0"/>
              <a:t>2 Quel(s) examen(s) complémentaire(s) non invasif(s) non biologique(s) demandez-vous en première intention ? </a:t>
            </a:r>
          </a:p>
          <a:p>
            <a:pPr marL="0" indent="0">
              <a:buNone/>
            </a:pPr>
            <a:r>
              <a:rPr lang="fr-FR" dirty="0" smtClean="0"/>
              <a:t>• D'abord : ECG- RP - enzymes cardiaques (CPK dont fraction MB ou troponine le si CPK élevées Myoglobine)</a:t>
            </a:r>
          </a:p>
          <a:p>
            <a:pPr marL="0" indent="0">
              <a:buNone/>
            </a:pPr>
            <a:r>
              <a:rPr lang="fr-FR" dirty="0" smtClean="0"/>
              <a:t>• Puis - échographie cardiaque - électrocardiogramme d'effort</a:t>
            </a:r>
            <a:endParaRPr lang="fr-FR" dirty="0"/>
          </a:p>
        </p:txBody>
      </p:sp>
    </p:spTree>
    <p:extLst>
      <p:ext uri="{BB962C8B-B14F-4D97-AF65-F5344CB8AC3E}">
        <p14:creationId xmlns:p14="http://schemas.microsoft.com/office/powerpoint/2010/main" val="1525131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517358"/>
            <a:ext cx="10515600" cy="5659605"/>
          </a:xfrm>
        </p:spPr>
        <p:txBody>
          <a:bodyPr/>
          <a:lstStyle/>
          <a:p>
            <a:pPr marL="0" indent="0">
              <a:buNone/>
            </a:pPr>
            <a:r>
              <a:rPr lang="fr-FR" dirty="0" smtClean="0"/>
              <a:t>3. A supposer que ces examens soient normaux, quel examen invasif allez vous discuter ? </a:t>
            </a:r>
          </a:p>
          <a:p>
            <a:pPr marL="0" indent="0">
              <a:buNone/>
            </a:pPr>
            <a:r>
              <a:rPr lang="fr-FR" dirty="0" smtClean="0"/>
              <a:t>      • Coronarographie</a:t>
            </a:r>
            <a:endParaRPr lang="fr-FR" dirty="0"/>
          </a:p>
        </p:txBody>
      </p:sp>
    </p:spTree>
    <p:extLst>
      <p:ext uri="{BB962C8B-B14F-4D97-AF65-F5344CB8AC3E}">
        <p14:creationId xmlns:p14="http://schemas.microsoft.com/office/powerpoint/2010/main" val="1908243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199" y="1868170"/>
            <a:ext cx="10533843" cy="3678388"/>
          </a:xfrm>
        </p:spPr>
        <p:txBody>
          <a:bodyPr>
            <a:normAutofit/>
          </a:bodyPr>
          <a:lstStyle/>
          <a:p>
            <a:pPr marL="0" indent="0">
              <a:buNone/>
            </a:pPr>
            <a:r>
              <a:rPr lang="fr-FR" sz="3600" dirty="0" smtClean="0"/>
              <a:t>Monsieur X., 42 ans, consulte aux urgences de l'hôpital pour douleur thoracique aiguë.</a:t>
            </a:r>
            <a:endParaRPr lang="fr-FR" sz="3600" dirty="0"/>
          </a:p>
        </p:txBody>
      </p:sp>
    </p:spTree>
    <p:extLst>
      <p:ext uri="{BB962C8B-B14F-4D97-AF65-F5344CB8AC3E}">
        <p14:creationId xmlns:p14="http://schemas.microsoft.com/office/powerpoint/2010/main" val="8577165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348916"/>
            <a:ext cx="10515600" cy="5828047"/>
          </a:xfrm>
        </p:spPr>
        <p:txBody>
          <a:bodyPr/>
          <a:lstStyle/>
          <a:p>
            <a:pPr marL="0" indent="0">
              <a:buNone/>
            </a:pPr>
            <a:r>
              <a:rPr lang="fr-FR" dirty="0" smtClean="0"/>
              <a:t>4. Cet examen est finalement réalisé et ne révèle pas d'anomalie, quel test diagnostique devrez vous alors envisager ? A la recherche de quelle pathologie ? </a:t>
            </a:r>
          </a:p>
          <a:p>
            <a:pPr marL="0" indent="0">
              <a:buNone/>
            </a:pPr>
            <a:r>
              <a:rPr lang="fr-FR" dirty="0" smtClean="0"/>
              <a:t>• Épreuve au Méthergin* (méthylergométrine )</a:t>
            </a:r>
          </a:p>
          <a:p>
            <a:pPr marL="0" indent="0">
              <a:buNone/>
            </a:pPr>
            <a:r>
              <a:rPr lang="fr-FR" dirty="0" smtClean="0"/>
              <a:t>• A la recherche d'angor spastique (de Prinzmetal)</a:t>
            </a:r>
            <a:endParaRPr lang="fr-FR" dirty="0"/>
          </a:p>
        </p:txBody>
      </p:sp>
    </p:spTree>
    <p:extLst>
      <p:ext uri="{BB962C8B-B14F-4D97-AF65-F5344CB8AC3E}">
        <p14:creationId xmlns:p14="http://schemas.microsoft.com/office/powerpoint/2010/main" val="3460506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9591675"/>
            <a:ext cx="10515600" cy="1325563"/>
          </a:xfrm>
        </p:spPr>
        <p:txBody>
          <a:bodyPr/>
          <a:lstStyle/>
          <a:p>
            <a:endParaRPr lang="fr-FR"/>
          </a:p>
        </p:txBody>
      </p:sp>
      <p:sp>
        <p:nvSpPr>
          <p:cNvPr id="3" name="Espace réservé du contenu 2"/>
          <p:cNvSpPr>
            <a:spLocks noGrp="1"/>
          </p:cNvSpPr>
          <p:nvPr>
            <p:ph idx="1"/>
          </p:nvPr>
        </p:nvSpPr>
        <p:spPr>
          <a:xfrm>
            <a:off x="203200" y="204537"/>
            <a:ext cx="10515600" cy="5566026"/>
          </a:xfrm>
        </p:spPr>
        <p:txBody>
          <a:bodyPr>
            <a:normAutofit/>
          </a:bodyPr>
          <a:lstStyle/>
          <a:p>
            <a:pPr marL="0" indent="0">
              <a:buNone/>
            </a:pPr>
            <a:r>
              <a:rPr lang="fr-FR" dirty="0" smtClean="0"/>
              <a:t>5. Monsieur X. revient en salle d'hospitalisation après cet examen, toujours sans diagnostic. Quelle(s) pathologie(s) pouvez-vous alors évoquer ? </a:t>
            </a:r>
          </a:p>
          <a:p>
            <a:pPr marL="0" indent="0">
              <a:buNone/>
            </a:pPr>
            <a:r>
              <a:rPr lang="fr-FR" dirty="0" smtClean="0"/>
              <a:t>• Syndrome X</a:t>
            </a:r>
          </a:p>
          <a:p>
            <a:pPr marL="0" indent="0">
              <a:buNone/>
            </a:pPr>
            <a:r>
              <a:rPr lang="fr-FR" dirty="0" smtClean="0"/>
              <a:t>• Troubles moteurs œsophagiens</a:t>
            </a:r>
          </a:p>
          <a:p>
            <a:pPr marL="0" indent="0">
              <a:buNone/>
            </a:pPr>
            <a:r>
              <a:rPr lang="fr-FR" dirty="0" smtClean="0"/>
              <a:t>• Ulcère gastrique ou duodénal ou œsophagien </a:t>
            </a:r>
          </a:p>
          <a:p>
            <a:pPr marL="0" indent="0">
              <a:buNone/>
            </a:pPr>
            <a:r>
              <a:rPr lang="fr-FR" dirty="0" smtClean="0"/>
              <a:t>• Syndrome de Tietze </a:t>
            </a:r>
          </a:p>
          <a:p>
            <a:pPr marL="0" indent="0">
              <a:buNone/>
            </a:pPr>
            <a:r>
              <a:rPr lang="fr-FR" dirty="0" smtClean="0"/>
              <a:t>• Crainte cardiaque (diagnostic d'élimination) </a:t>
            </a:r>
          </a:p>
          <a:p>
            <a:pPr marL="0" indent="0">
              <a:buNone/>
            </a:pPr>
            <a:r>
              <a:rPr lang="fr-FR" dirty="0" smtClean="0"/>
              <a:t>On suppose que certaines causes ont été éliminées dans le bilan cité (dont les pleurésies, pachypleurites, péricardites chroniques, cancers bronchopulmonaires, embolies pulmonaires répétées, hypertension artérielle pulmonaire primitive, tuberculose ... )</a:t>
            </a:r>
            <a:endParaRPr lang="fr-FR" dirty="0"/>
          </a:p>
        </p:txBody>
      </p:sp>
    </p:spTree>
    <p:extLst>
      <p:ext uri="{BB962C8B-B14F-4D97-AF65-F5344CB8AC3E}">
        <p14:creationId xmlns:p14="http://schemas.microsoft.com/office/powerpoint/2010/main" val="2713820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500"/>
                                        <p:tgtEl>
                                          <p:spTgt spid="3">
                                            <p:txEl>
                                              <p:pRg st="2" end="2"/>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77537" y="557010"/>
            <a:ext cx="7761922" cy="5908184"/>
          </a:xfrm>
        </p:spPr>
      </p:pic>
    </p:spTree>
    <p:extLst>
      <p:ext uri="{BB962C8B-B14F-4D97-AF65-F5344CB8AC3E}">
        <p14:creationId xmlns:p14="http://schemas.microsoft.com/office/powerpoint/2010/main" val="288399273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421105"/>
            <a:ext cx="10515600" cy="5755858"/>
          </a:xfrm>
        </p:spPr>
        <p:txBody>
          <a:bodyPr/>
          <a:lstStyle/>
          <a:p>
            <a:pPr marL="0" indent="0">
              <a:buNone/>
            </a:pPr>
            <a:r>
              <a:rPr lang="fr-FR" dirty="0" smtClean="0"/>
              <a:t>6. Dans votre complément de bilan figure l’examen suivant. Quelle en est votre interprétation ? </a:t>
            </a:r>
          </a:p>
          <a:p>
            <a:pPr marL="0" indent="0">
              <a:buNone/>
            </a:pPr>
            <a:r>
              <a:rPr lang="fr-FR" dirty="0" smtClean="0"/>
              <a:t>• Troubles fonctionnels moteurs œsophagiens (spasmes étagés de l‘œsophage) </a:t>
            </a:r>
          </a:p>
          <a:p>
            <a:pPr marL="0" indent="0">
              <a:buNone/>
            </a:pPr>
            <a:r>
              <a:rPr lang="fr-FR" dirty="0" smtClean="0"/>
              <a:t> • Avec péristaltisme douloureux </a:t>
            </a:r>
          </a:p>
          <a:p>
            <a:pPr marL="0" indent="0">
              <a:buNone/>
            </a:pPr>
            <a:r>
              <a:rPr lang="fr-FR" dirty="0" smtClean="0"/>
              <a:t>• Pour mémoire, diverticule œsophagien à la jonction 1/3 moyen 1/3 supérieur</a:t>
            </a:r>
            <a:endParaRPr lang="fr-FR" dirty="0"/>
          </a:p>
        </p:txBody>
      </p:sp>
    </p:spTree>
    <p:extLst>
      <p:ext uri="{BB962C8B-B14F-4D97-AF65-F5344CB8AC3E}">
        <p14:creationId xmlns:p14="http://schemas.microsoft.com/office/powerpoint/2010/main" val="605818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500"/>
                                        <p:tgtEl>
                                          <p:spTgt spid="3">
                                            <p:txEl>
                                              <p:pRg st="2" end="2"/>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577516"/>
            <a:ext cx="10515600" cy="5599447"/>
          </a:xfrm>
        </p:spPr>
        <p:txBody>
          <a:bodyPr/>
          <a:lstStyle/>
          <a:p>
            <a:pPr marL="0" indent="0">
              <a:buNone/>
            </a:pPr>
            <a:r>
              <a:rPr lang="fr-FR" dirty="0" smtClean="0"/>
              <a:t>7. Quel traitement pouvez-vous alors proposer à monsieur X. ? </a:t>
            </a:r>
            <a:endParaRPr lang="fr-FR" dirty="0"/>
          </a:p>
          <a:p>
            <a:pPr marL="0" indent="0">
              <a:buNone/>
            </a:pPr>
            <a:r>
              <a:rPr lang="fr-FR" dirty="0" smtClean="0"/>
              <a:t> • Inhibiteurs calciques en traitement de fond </a:t>
            </a:r>
          </a:p>
          <a:p>
            <a:pPr marL="0" indent="0">
              <a:buNone/>
            </a:pPr>
            <a:r>
              <a:rPr lang="fr-FR" dirty="0" smtClean="0"/>
              <a:t> • Les dérivés nitrés ont une action pendant la crise</a:t>
            </a:r>
            <a:endParaRPr lang="fr-FR" dirty="0"/>
          </a:p>
        </p:txBody>
      </p:sp>
    </p:spTree>
    <p:extLst>
      <p:ext uri="{BB962C8B-B14F-4D97-AF65-F5344CB8AC3E}">
        <p14:creationId xmlns:p14="http://schemas.microsoft.com/office/powerpoint/2010/main" val="2094440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300803" y="2781886"/>
            <a:ext cx="9303850" cy="3615267"/>
          </a:xfrm>
        </p:spPr>
        <p:txBody>
          <a:bodyPr>
            <a:normAutofit/>
          </a:bodyPr>
          <a:lstStyle/>
          <a:p>
            <a:pPr marL="0" indent="0">
              <a:buNone/>
            </a:pPr>
            <a:r>
              <a:rPr lang="fr-FR" sz="3600" dirty="0">
                <a:solidFill>
                  <a:schemeClr val="accent1">
                    <a:lumMod val="75000"/>
                  </a:schemeClr>
                </a:solidFill>
              </a:rPr>
              <a:t>Cas</a:t>
            </a:r>
            <a:r>
              <a:rPr lang="fr-FR" sz="3600" dirty="0"/>
              <a:t> </a:t>
            </a:r>
            <a:r>
              <a:rPr lang="fr-FR" sz="3600" dirty="0">
                <a:solidFill>
                  <a:schemeClr val="accent1">
                    <a:lumMod val="75000"/>
                  </a:schemeClr>
                </a:solidFill>
              </a:rPr>
              <a:t>clinique </a:t>
            </a:r>
            <a:r>
              <a:rPr lang="fr-FR" sz="3600" dirty="0" smtClean="0">
                <a:solidFill>
                  <a:schemeClr val="accent1">
                    <a:lumMod val="75000"/>
                  </a:schemeClr>
                </a:solidFill>
              </a:rPr>
              <a:t>n°4</a:t>
            </a:r>
            <a:endParaRPr lang="fr-FR" sz="3600" dirty="0"/>
          </a:p>
        </p:txBody>
      </p:sp>
    </p:spTree>
    <p:extLst>
      <p:ext uri="{BB962C8B-B14F-4D97-AF65-F5344CB8AC3E}">
        <p14:creationId xmlns:p14="http://schemas.microsoft.com/office/powerpoint/2010/main" val="203766626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57935" y="548640"/>
            <a:ext cx="9936896" cy="5880295"/>
          </a:xfrm>
        </p:spPr>
        <p:txBody>
          <a:bodyPr/>
          <a:lstStyle/>
          <a:p>
            <a:r>
              <a:rPr lang="fr-FR" dirty="0"/>
              <a:t>Mme M.C.B, 44 ans, sans antécédents cardio-respiratoires connus, vient d'être opérée (hystérectomie pour utérus polymyomateux). Les suites opératoires sont simples jusqu'au 6e jour où elle s'est levée : une violente douleur médio-thoracique survint alors brutalement, suivie d'un accès bref de cyanose et d'une syncope ayant duré dix secondes. Vous évoquez aussitôt une embolie pulmonaire</a:t>
            </a:r>
          </a:p>
        </p:txBody>
      </p:sp>
    </p:spTree>
    <p:extLst>
      <p:ext uri="{BB962C8B-B14F-4D97-AF65-F5344CB8AC3E}">
        <p14:creationId xmlns:p14="http://schemas.microsoft.com/office/powerpoint/2010/main" val="402497255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84211" y="685800"/>
            <a:ext cx="9618888" cy="6024093"/>
          </a:xfrm>
        </p:spPr>
        <p:txBody>
          <a:bodyPr>
            <a:normAutofit fontScale="92500" lnSpcReduction="20000"/>
          </a:bodyPr>
          <a:lstStyle/>
          <a:p>
            <a:pPr marL="0" indent="0">
              <a:buNone/>
            </a:pPr>
            <a:r>
              <a:rPr lang="fr-FR" dirty="0"/>
              <a:t>1. Détaillez votre examen clinique. Que recherchez-vous? </a:t>
            </a:r>
          </a:p>
          <a:p>
            <a:pPr marL="0" indent="0">
              <a:buNone/>
            </a:pPr>
            <a:r>
              <a:rPr lang="fr-FR" dirty="0"/>
              <a:t>• Signes d'embolie </a:t>
            </a:r>
            <a:r>
              <a:rPr lang="fr-FR" dirty="0" smtClean="0"/>
              <a:t>pulmonaire</a:t>
            </a:r>
          </a:p>
          <a:p>
            <a:pPr marL="0" indent="0">
              <a:buNone/>
            </a:pPr>
            <a:r>
              <a:rPr lang="fr-FR" dirty="0" smtClean="0"/>
              <a:t> </a:t>
            </a:r>
            <a:r>
              <a:rPr lang="fr-FR" dirty="0"/>
              <a:t>- dyspnée (en particulier une </a:t>
            </a:r>
            <a:r>
              <a:rPr lang="fr-FR" dirty="0" smtClean="0"/>
              <a:t>polypnée</a:t>
            </a:r>
          </a:p>
          <a:p>
            <a:pPr marL="0" indent="0">
              <a:buNone/>
            </a:pPr>
            <a:r>
              <a:rPr lang="fr-FR" dirty="0" smtClean="0"/>
              <a:t> - </a:t>
            </a:r>
            <a:r>
              <a:rPr lang="fr-FR" dirty="0"/>
              <a:t>douleur, syncope, anxiété (crachat hémoptoïque et fièvre sont retardés</a:t>
            </a:r>
            <a:r>
              <a:rPr lang="fr-FR" dirty="0" smtClean="0"/>
              <a:t>)</a:t>
            </a:r>
          </a:p>
          <a:p>
            <a:pPr marL="0" indent="0">
              <a:buNone/>
            </a:pPr>
            <a:r>
              <a:rPr lang="fr-FR" dirty="0" smtClean="0"/>
              <a:t> • </a:t>
            </a:r>
            <a:r>
              <a:rPr lang="fr-FR" dirty="0"/>
              <a:t>Conséquences d'une embolie pulmonaire : retentissement </a:t>
            </a:r>
            <a:r>
              <a:rPr lang="fr-FR" dirty="0" smtClean="0"/>
              <a:t>hémodynamique</a:t>
            </a:r>
          </a:p>
          <a:p>
            <a:pPr marL="0" indent="0">
              <a:buNone/>
            </a:pPr>
            <a:r>
              <a:rPr lang="fr-FR" dirty="0" smtClean="0"/>
              <a:t> </a:t>
            </a:r>
            <a:r>
              <a:rPr lang="fr-FR" dirty="0"/>
              <a:t>- signes d'insuffisance ventriculaire droite aiguë . </a:t>
            </a:r>
            <a:endParaRPr lang="fr-FR" dirty="0" smtClean="0"/>
          </a:p>
          <a:p>
            <a:pPr marL="0" indent="0">
              <a:buNone/>
            </a:pPr>
            <a:r>
              <a:rPr lang="fr-FR" dirty="0" smtClean="0"/>
              <a:t>- </a:t>
            </a:r>
            <a:r>
              <a:rPr lang="fr-FR" dirty="0"/>
              <a:t>hépatomégalie douloureuse </a:t>
            </a:r>
            <a:endParaRPr lang="fr-FR" dirty="0" smtClean="0"/>
          </a:p>
          <a:p>
            <a:pPr marL="0" indent="0">
              <a:buNone/>
            </a:pPr>
            <a:r>
              <a:rPr lang="fr-FR" dirty="0" smtClean="0"/>
              <a:t>- </a:t>
            </a:r>
            <a:r>
              <a:rPr lang="fr-FR" dirty="0"/>
              <a:t>reflux hépato-jugulaire </a:t>
            </a:r>
            <a:endParaRPr lang="fr-FR" dirty="0" smtClean="0"/>
          </a:p>
          <a:p>
            <a:pPr marL="0" indent="0">
              <a:buNone/>
            </a:pPr>
            <a:r>
              <a:rPr lang="fr-FR" dirty="0" smtClean="0"/>
              <a:t>- </a:t>
            </a:r>
            <a:r>
              <a:rPr lang="fr-FR" dirty="0"/>
              <a:t>distension veineuse jugulaire </a:t>
            </a:r>
            <a:endParaRPr lang="fr-FR" dirty="0" smtClean="0"/>
          </a:p>
          <a:p>
            <a:pPr marL="0" indent="0">
              <a:buNone/>
            </a:pPr>
            <a:r>
              <a:rPr lang="fr-FR" dirty="0" smtClean="0"/>
              <a:t>- tachycardie</a:t>
            </a:r>
          </a:p>
          <a:p>
            <a:pPr marL="0" indent="0">
              <a:buNone/>
            </a:pPr>
            <a:r>
              <a:rPr lang="fr-FR" dirty="0" smtClean="0"/>
              <a:t> </a:t>
            </a:r>
            <a:r>
              <a:rPr lang="fr-FR" dirty="0"/>
              <a:t>- hypotension artérielle, voire collapsus dans les formes majeures </a:t>
            </a:r>
            <a:endParaRPr lang="fr-FR" dirty="0" smtClean="0"/>
          </a:p>
          <a:p>
            <a:pPr marL="0" indent="0">
              <a:buNone/>
            </a:pPr>
            <a:r>
              <a:rPr lang="fr-FR" dirty="0" smtClean="0"/>
              <a:t>- </a:t>
            </a:r>
            <a:r>
              <a:rPr lang="fr-FR" dirty="0"/>
              <a:t>galop droit </a:t>
            </a:r>
            <a:endParaRPr lang="fr-FR" dirty="0" smtClean="0"/>
          </a:p>
          <a:p>
            <a:pPr marL="0" indent="0">
              <a:buNone/>
            </a:pPr>
            <a:r>
              <a:rPr lang="fr-FR" dirty="0" smtClean="0"/>
              <a:t>- </a:t>
            </a:r>
            <a:r>
              <a:rPr lang="fr-FR" dirty="0"/>
              <a:t>souffle d'insuffisance tricuspidienne </a:t>
            </a:r>
            <a:r>
              <a:rPr lang="fr-FR" dirty="0" smtClean="0"/>
              <a:t>fonctionnelle</a:t>
            </a:r>
          </a:p>
          <a:p>
            <a:pPr marL="0" indent="0">
              <a:buNone/>
            </a:pPr>
            <a:r>
              <a:rPr lang="fr-FR" dirty="0" smtClean="0"/>
              <a:t>- </a:t>
            </a:r>
            <a:r>
              <a:rPr lang="fr-FR" dirty="0"/>
              <a:t>éclat de B2 au foyer pulmonaire (signe d'hypertension artérielle pulmonaire</a:t>
            </a:r>
            <a:r>
              <a:rPr lang="fr-FR" dirty="0" smtClean="0"/>
              <a:t>)</a:t>
            </a:r>
          </a:p>
          <a:p>
            <a:pPr marL="0" indent="0">
              <a:buNone/>
            </a:pPr>
            <a:r>
              <a:rPr lang="fr-FR" dirty="0" smtClean="0"/>
              <a:t> • </a:t>
            </a:r>
            <a:r>
              <a:rPr lang="fr-FR" dirty="0"/>
              <a:t>Recherche d'une cause d'embolie pulmonaire, en particulier recherche d'une phlébite des membres inférieurs - </a:t>
            </a:r>
            <a:r>
              <a:rPr lang="fr-FR" dirty="0" smtClean="0"/>
              <a:t>douleur- œdème  - chaleur- </a:t>
            </a:r>
            <a:r>
              <a:rPr lang="fr-FR" dirty="0"/>
              <a:t>signe de </a:t>
            </a:r>
            <a:r>
              <a:rPr lang="fr-FR" dirty="0" smtClean="0"/>
              <a:t>Homans</a:t>
            </a:r>
            <a:endParaRPr lang="fr-FR" dirty="0"/>
          </a:p>
        </p:txBody>
      </p:sp>
    </p:spTree>
    <p:extLst>
      <p:ext uri="{BB962C8B-B14F-4D97-AF65-F5344CB8AC3E}">
        <p14:creationId xmlns:p14="http://schemas.microsoft.com/office/powerpoint/2010/main" val="2727216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500"/>
                                        <p:tgtEl>
                                          <p:spTgt spid="3">
                                            <p:txEl>
                                              <p:pRg st="2" end="2"/>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500"/>
                                        <p:tgtEl>
                                          <p:spTgt spid="3">
                                            <p:txEl>
                                              <p:pRg st="6" end="6"/>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fade">
                                      <p:cBhvr>
                                        <p:cTn id="29" dur="500"/>
                                        <p:tgtEl>
                                          <p:spTgt spid="3">
                                            <p:txEl>
                                              <p:pRg st="7" end="7"/>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fade">
                                      <p:cBhvr>
                                        <p:cTn id="35" dur="500"/>
                                        <p:tgtEl>
                                          <p:spTgt spid="3">
                                            <p:txEl>
                                              <p:pRg st="9" end="9"/>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10" end="10"/>
                                            </p:txEl>
                                          </p:spTgt>
                                        </p:tgtEl>
                                        <p:attrNameLst>
                                          <p:attrName>style.visibility</p:attrName>
                                        </p:attrNameLst>
                                      </p:cBhvr>
                                      <p:to>
                                        <p:strVal val="visible"/>
                                      </p:to>
                                    </p:set>
                                    <p:animEffect transition="in" filter="fade">
                                      <p:cBhvr>
                                        <p:cTn id="38" dur="500"/>
                                        <p:tgtEl>
                                          <p:spTgt spid="3">
                                            <p:txEl>
                                              <p:pRg st="10" end="10"/>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animEffect transition="in" filter="fade">
                                      <p:cBhvr>
                                        <p:cTn id="41" dur="500"/>
                                        <p:tgtEl>
                                          <p:spTgt spid="3">
                                            <p:txEl>
                                              <p:pRg st="11" end="11"/>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3">
                                            <p:txEl>
                                              <p:pRg st="12" end="12"/>
                                            </p:txEl>
                                          </p:spTgt>
                                        </p:tgtEl>
                                        <p:attrNameLst>
                                          <p:attrName>style.visibility</p:attrName>
                                        </p:attrNameLst>
                                      </p:cBhvr>
                                      <p:to>
                                        <p:strVal val="visible"/>
                                      </p:to>
                                    </p:set>
                                    <p:animEffect transition="in" filter="fade">
                                      <p:cBhvr>
                                        <p:cTn id="44" dur="500"/>
                                        <p:tgtEl>
                                          <p:spTgt spid="3">
                                            <p:txEl>
                                              <p:pRg st="12" end="12"/>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3">
                                            <p:txEl>
                                              <p:pRg st="13" end="13"/>
                                            </p:txEl>
                                          </p:spTgt>
                                        </p:tgtEl>
                                        <p:attrNameLst>
                                          <p:attrName>style.visibility</p:attrName>
                                        </p:attrNameLst>
                                      </p:cBhvr>
                                      <p:to>
                                        <p:strVal val="visible"/>
                                      </p:to>
                                    </p:set>
                                    <p:animEffect transition="in" filter="fade">
                                      <p:cBhvr>
                                        <p:cTn id="47" dur="500"/>
                                        <p:tgtEl>
                                          <p:spTgt spid="3">
                                            <p:txEl>
                                              <p:pRg st="13" end="13"/>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3">
                                            <p:txEl>
                                              <p:pRg st="14" end="14"/>
                                            </p:txEl>
                                          </p:spTgt>
                                        </p:tgtEl>
                                        <p:attrNameLst>
                                          <p:attrName>style.visibility</p:attrName>
                                        </p:attrNameLst>
                                      </p:cBhvr>
                                      <p:to>
                                        <p:strVal val="visible"/>
                                      </p:to>
                                    </p:set>
                                    <p:animEffect transition="in" filter="fade">
                                      <p:cBhvr>
                                        <p:cTn id="50"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9397" y="309093"/>
            <a:ext cx="11075831" cy="5975797"/>
          </a:xfrm>
        </p:spPr>
      </p:pic>
    </p:spTree>
    <p:extLst>
      <p:ext uri="{BB962C8B-B14F-4D97-AF65-F5344CB8AC3E}">
        <p14:creationId xmlns:p14="http://schemas.microsoft.com/office/powerpoint/2010/main" val="277219732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45465" y="433318"/>
            <a:ext cx="8500056" cy="5851572"/>
          </a:xfrm>
        </p:spPr>
      </p:pic>
    </p:spTree>
    <p:extLst>
      <p:ext uri="{BB962C8B-B14F-4D97-AF65-F5344CB8AC3E}">
        <p14:creationId xmlns:p14="http://schemas.microsoft.com/office/powerpoint/2010/main" val="39177634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9232" y="445211"/>
            <a:ext cx="11237494" cy="6099968"/>
          </a:xfrm>
        </p:spPr>
        <p:txBody>
          <a:bodyPr>
            <a:normAutofit/>
          </a:bodyPr>
          <a:lstStyle/>
          <a:p>
            <a:pPr marL="514350" indent="-514350">
              <a:buAutoNum type="arabicPeriod"/>
            </a:pPr>
            <a:endParaRPr lang="fr-FR" dirty="0" smtClean="0"/>
          </a:p>
          <a:p>
            <a:pPr marL="514350" indent="-514350">
              <a:buAutoNum type="arabicPeriod"/>
            </a:pPr>
            <a:r>
              <a:rPr lang="fr-FR" dirty="0" smtClean="0"/>
              <a:t>Quelles sont les quatre urgences vitales cardiovasculaires à éliminer?</a:t>
            </a:r>
          </a:p>
          <a:p>
            <a:pPr marL="0" indent="0">
              <a:buNone/>
            </a:pPr>
            <a:r>
              <a:rPr lang="fr-FR" dirty="0" smtClean="0"/>
              <a:t>• Insuffisance coronarienne aiguë (IDM, angor instable).</a:t>
            </a:r>
          </a:p>
          <a:p>
            <a:pPr marL="0" indent="0">
              <a:buNone/>
            </a:pPr>
            <a:r>
              <a:rPr lang="fr-FR" dirty="0" smtClean="0"/>
              <a:t> • Embolie pulmonaire.</a:t>
            </a:r>
          </a:p>
          <a:p>
            <a:pPr marL="0" indent="0">
              <a:buNone/>
            </a:pPr>
            <a:r>
              <a:rPr lang="fr-FR" dirty="0" smtClean="0"/>
              <a:t>• Dissection aortique.</a:t>
            </a:r>
          </a:p>
          <a:p>
            <a:pPr marL="0" indent="0">
              <a:buNone/>
            </a:pPr>
            <a:r>
              <a:rPr lang="fr-FR" dirty="0" smtClean="0"/>
              <a:t>• Péricardite aiguë (risque de tamponnade) .</a:t>
            </a:r>
          </a:p>
          <a:p>
            <a:pPr marL="0" indent="0">
              <a:buNone/>
            </a:pPr>
            <a:endParaRPr lang="fr-FR" dirty="0"/>
          </a:p>
        </p:txBody>
      </p:sp>
    </p:spTree>
    <p:extLst>
      <p:ext uri="{BB962C8B-B14F-4D97-AF65-F5344CB8AC3E}">
        <p14:creationId xmlns:p14="http://schemas.microsoft.com/office/powerpoint/2010/main" val="2507965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500"/>
                                        <p:tgtEl>
                                          <p:spTgt spid="3">
                                            <p:txEl>
                                              <p:pRg st="3" end="3"/>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12999" y="-103031"/>
            <a:ext cx="10031011" cy="6961031"/>
          </a:xfrm>
        </p:spPr>
        <p:txBody>
          <a:bodyPr>
            <a:normAutofit fontScale="92500" lnSpcReduction="10000"/>
          </a:bodyPr>
          <a:lstStyle/>
          <a:p>
            <a:pPr marL="0" indent="0">
              <a:buNone/>
            </a:pPr>
            <a:r>
              <a:rPr lang="fr-FR" dirty="0"/>
              <a:t>2 </a:t>
            </a:r>
            <a:r>
              <a:rPr lang="fr-FR" dirty="0" smtClean="0"/>
              <a:t>Interprétez les </a:t>
            </a:r>
            <a:r>
              <a:rPr lang="fr-FR" dirty="0"/>
              <a:t>iconographies. </a:t>
            </a:r>
          </a:p>
          <a:p>
            <a:pPr marL="0" indent="0">
              <a:buNone/>
            </a:pPr>
            <a:r>
              <a:rPr lang="fr-FR" dirty="0"/>
              <a:t>• </a:t>
            </a:r>
            <a:r>
              <a:rPr lang="fr-FR" dirty="0" smtClean="0"/>
              <a:t>Electrocardiogramme</a:t>
            </a:r>
          </a:p>
          <a:p>
            <a:pPr marL="0" indent="0">
              <a:buNone/>
            </a:pPr>
            <a:r>
              <a:rPr lang="fr-FR" dirty="0" smtClean="0"/>
              <a:t> </a:t>
            </a:r>
            <a:r>
              <a:rPr lang="fr-FR" dirty="0"/>
              <a:t>- rythme </a:t>
            </a:r>
            <a:r>
              <a:rPr lang="fr-FR" dirty="0" smtClean="0"/>
              <a:t>sinusal</a:t>
            </a:r>
          </a:p>
          <a:p>
            <a:pPr marL="0" indent="0">
              <a:buNone/>
            </a:pPr>
            <a:r>
              <a:rPr lang="fr-FR" dirty="0" smtClean="0"/>
              <a:t>- </a:t>
            </a:r>
            <a:r>
              <a:rPr lang="fr-FR" dirty="0"/>
              <a:t>axe de ORS normal (+ 80°) </a:t>
            </a:r>
            <a:endParaRPr lang="fr-FR" dirty="0" smtClean="0"/>
          </a:p>
          <a:p>
            <a:pPr marL="0" indent="0">
              <a:buNone/>
            </a:pPr>
            <a:r>
              <a:rPr lang="fr-FR" dirty="0" smtClean="0"/>
              <a:t>- </a:t>
            </a:r>
            <a:r>
              <a:rPr lang="fr-FR" dirty="0"/>
              <a:t>aspect Sl03 </a:t>
            </a:r>
            <a:r>
              <a:rPr lang="fr-FR" dirty="0" smtClean="0"/>
              <a:t>.</a:t>
            </a:r>
          </a:p>
          <a:p>
            <a:pPr marL="0" indent="0">
              <a:buNone/>
            </a:pPr>
            <a:r>
              <a:rPr lang="fr-FR" dirty="0" smtClean="0"/>
              <a:t> - </a:t>
            </a:r>
            <a:r>
              <a:rPr lang="fr-FR" dirty="0"/>
              <a:t>troubles de la repolarisation en précordial droit et en inférieur (onde T négative) </a:t>
            </a:r>
            <a:endParaRPr lang="fr-FR" dirty="0" smtClean="0"/>
          </a:p>
          <a:p>
            <a:pPr marL="0" indent="0">
              <a:buNone/>
            </a:pPr>
            <a:r>
              <a:rPr lang="fr-FR" dirty="0" smtClean="0"/>
              <a:t>• Conclusion </a:t>
            </a:r>
            <a:r>
              <a:rPr lang="fr-FR" dirty="0"/>
              <a:t>: aspect compatible avec un </a:t>
            </a:r>
            <a:r>
              <a:rPr lang="fr-FR" dirty="0" smtClean="0"/>
              <a:t>cœur </a:t>
            </a:r>
            <a:r>
              <a:rPr lang="fr-FR" dirty="0"/>
              <a:t>pulmonaire </a:t>
            </a:r>
            <a:r>
              <a:rPr lang="fr-FR" dirty="0" smtClean="0"/>
              <a:t>aigu</a:t>
            </a:r>
          </a:p>
          <a:p>
            <a:pPr marL="0" indent="0">
              <a:buNone/>
            </a:pPr>
            <a:r>
              <a:rPr lang="fr-FR" dirty="0" smtClean="0"/>
              <a:t> • </a:t>
            </a:r>
            <a:r>
              <a:rPr lang="fr-FR" dirty="0"/>
              <a:t>Radiographie thoracique de face </a:t>
            </a:r>
            <a:endParaRPr lang="fr-FR" dirty="0" smtClean="0"/>
          </a:p>
          <a:p>
            <a:pPr marL="0" indent="0">
              <a:buNone/>
            </a:pPr>
            <a:r>
              <a:rPr lang="fr-FR" dirty="0" smtClean="0"/>
              <a:t>- </a:t>
            </a:r>
            <a:r>
              <a:rPr lang="fr-FR" dirty="0"/>
              <a:t>surélévation de la coupole diaphragmatique </a:t>
            </a:r>
            <a:r>
              <a:rPr lang="fr-FR" dirty="0" smtClean="0"/>
              <a:t>droite</a:t>
            </a:r>
          </a:p>
          <a:p>
            <a:pPr marL="0" indent="0">
              <a:buNone/>
            </a:pPr>
            <a:r>
              <a:rPr lang="fr-FR" dirty="0" smtClean="0"/>
              <a:t>- </a:t>
            </a:r>
            <a:r>
              <a:rPr lang="fr-FR" dirty="0"/>
              <a:t>correspondant au signe de </a:t>
            </a:r>
            <a:r>
              <a:rPr lang="fr-FR" dirty="0" smtClean="0"/>
              <a:t>Zweifel</a:t>
            </a:r>
          </a:p>
          <a:p>
            <a:pPr marL="0" indent="0">
              <a:buNone/>
            </a:pPr>
            <a:r>
              <a:rPr lang="fr-FR" dirty="0" smtClean="0"/>
              <a:t>- </a:t>
            </a:r>
            <a:r>
              <a:rPr lang="fr-FR" dirty="0"/>
              <a:t>gros hile </a:t>
            </a:r>
            <a:r>
              <a:rPr lang="fr-FR" dirty="0" smtClean="0"/>
              <a:t>droit</a:t>
            </a:r>
          </a:p>
          <a:p>
            <a:pPr marL="0" indent="0">
              <a:buNone/>
            </a:pPr>
            <a:r>
              <a:rPr lang="fr-FR" dirty="0" smtClean="0"/>
              <a:t>• </a:t>
            </a:r>
            <a:r>
              <a:rPr lang="fr-FR" dirty="0"/>
              <a:t>Conclusion aspect très évocateur d'embolie pulmonaire </a:t>
            </a:r>
            <a:endParaRPr lang="fr-FR" dirty="0" smtClean="0"/>
          </a:p>
          <a:p>
            <a:pPr marL="0" indent="0">
              <a:buNone/>
            </a:pPr>
            <a:r>
              <a:rPr lang="fr-FR" dirty="0" smtClean="0"/>
              <a:t>• </a:t>
            </a:r>
            <a:r>
              <a:rPr lang="fr-FR" dirty="0"/>
              <a:t>Scintigraphie pulmonaire de ventilation normale . </a:t>
            </a:r>
            <a:endParaRPr lang="fr-FR" dirty="0" smtClean="0"/>
          </a:p>
          <a:p>
            <a:pPr marL="0" indent="0">
              <a:buNone/>
            </a:pPr>
            <a:r>
              <a:rPr lang="fr-FR" dirty="0" smtClean="0"/>
              <a:t>• </a:t>
            </a:r>
            <a:r>
              <a:rPr lang="fr-FR" dirty="0"/>
              <a:t>Scintigraphie pulmonaire de </a:t>
            </a:r>
            <a:r>
              <a:rPr lang="fr-FR" dirty="0" smtClean="0"/>
              <a:t>perfusion</a:t>
            </a:r>
          </a:p>
          <a:p>
            <a:pPr marL="0" indent="0">
              <a:buNone/>
            </a:pPr>
            <a:r>
              <a:rPr lang="fr-FR" dirty="0" smtClean="0"/>
              <a:t> </a:t>
            </a:r>
            <a:r>
              <a:rPr lang="fr-FR" dirty="0"/>
              <a:t>- amputation droite majeure </a:t>
            </a:r>
            <a:r>
              <a:rPr lang="fr-FR" dirty="0" smtClean="0"/>
              <a:t>- </a:t>
            </a:r>
            <a:r>
              <a:rPr lang="fr-FR" dirty="0"/>
              <a:t>amputation gauche mineure et basale </a:t>
            </a:r>
            <a:endParaRPr lang="fr-FR" dirty="0" smtClean="0"/>
          </a:p>
          <a:p>
            <a:pPr marL="0" indent="0">
              <a:buNone/>
            </a:pPr>
            <a:r>
              <a:rPr lang="fr-FR" dirty="0" smtClean="0"/>
              <a:t>• </a:t>
            </a:r>
            <a:r>
              <a:rPr lang="fr-FR" dirty="0"/>
              <a:t>Conclusion : défect de perfusion évocateur dans ce contexte d'embolie </a:t>
            </a:r>
            <a:r>
              <a:rPr lang="fr-FR" dirty="0" smtClean="0"/>
              <a:t>pulmonaire</a:t>
            </a:r>
            <a:endParaRPr lang="fr-FR" dirty="0"/>
          </a:p>
        </p:txBody>
      </p:sp>
    </p:spTree>
    <p:extLst>
      <p:ext uri="{BB962C8B-B14F-4D97-AF65-F5344CB8AC3E}">
        <p14:creationId xmlns:p14="http://schemas.microsoft.com/office/powerpoint/2010/main" val="138814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500"/>
                                        <p:tgtEl>
                                          <p:spTgt spid="3">
                                            <p:txEl>
                                              <p:pRg st="2" end="2"/>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500"/>
                                        <p:tgtEl>
                                          <p:spTgt spid="3">
                                            <p:txEl>
                                              <p:pRg st="6" end="6"/>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fade">
                                      <p:cBhvr>
                                        <p:cTn id="29" dur="500"/>
                                        <p:tgtEl>
                                          <p:spTgt spid="3">
                                            <p:txEl>
                                              <p:pRg st="7" end="7"/>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fade">
                                      <p:cBhvr>
                                        <p:cTn id="35" dur="500"/>
                                        <p:tgtEl>
                                          <p:spTgt spid="3">
                                            <p:txEl>
                                              <p:pRg st="9" end="9"/>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10" end="10"/>
                                            </p:txEl>
                                          </p:spTgt>
                                        </p:tgtEl>
                                        <p:attrNameLst>
                                          <p:attrName>style.visibility</p:attrName>
                                        </p:attrNameLst>
                                      </p:cBhvr>
                                      <p:to>
                                        <p:strVal val="visible"/>
                                      </p:to>
                                    </p:set>
                                    <p:animEffect transition="in" filter="fade">
                                      <p:cBhvr>
                                        <p:cTn id="38" dur="500"/>
                                        <p:tgtEl>
                                          <p:spTgt spid="3">
                                            <p:txEl>
                                              <p:pRg st="10" end="10"/>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animEffect transition="in" filter="fade">
                                      <p:cBhvr>
                                        <p:cTn id="41" dur="500"/>
                                        <p:tgtEl>
                                          <p:spTgt spid="3">
                                            <p:txEl>
                                              <p:pRg st="11" end="11"/>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3">
                                            <p:txEl>
                                              <p:pRg st="12" end="12"/>
                                            </p:txEl>
                                          </p:spTgt>
                                        </p:tgtEl>
                                        <p:attrNameLst>
                                          <p:attrName>style.visibility</p:attrName>
                                        </p:attrNameLst>
                                      </p:cBhvr>
                                      <p:to>
                                        <p:strVal val="visible"/>
                                      </p:to>
                                    </p:set>
                                    <p:animEffect transition="in" filter="fade">
                                      <p:cBhvr>
                                        <p:cTn id="44" dur="500"/>
                                        <p:tgtEl>
                                          <p:spTgt spid="3">
                                            <p:txEl>
                                              <p:pRg st="12" end="12"/>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3">
                                            <p:txEl>
                                              <p:pRg st="13" end="13"/>
                                            </p:txEl>
                                          </p:spTgt>
                                        </p:tgtEl>
                                        <p:attrNameLst>
                                          <p:attrName>style.visibility</p:attrName>
                                        </p:attrNameLst>
                                      </p:cBhvr>
                                      <p:to>
                                        <p:strVal val="visible"/>
                                      </p:to>
                                    </p:set>
                                    <p:animEffect transition="in" filter="fade">
                                      <p:cBhvr>
                                        <p:cTn id="47" dur="500"/>
                                        <p:tgtEl>
                                          <p:spTgt spid="3">
                                            <p:txEl>
                                              <p:pRg st="13" end="13"/>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3">
                                            <p:txEl>
                                              <p:pRg st="14" end="14"/>
                                            </p:txEl>
                                          </p:spTgt>
                                        </p:tgtEl>
                                        <p:attrNameLst>
                                          <p:attrName>style.visibility</p:attrName>
                                        </p:attrNameLst>
                                      </p:cBhvr>
                                      <p:to>
                                        <p:strVal val="visible"/>
                                      </p:to>
                                    </p:set>
                                    <p:animEffect transition="in" filter="fade">
                                      <p:cBhvr>
                                        <p:cTn id="50" dur="500"/>
                                        <p:tgtEl>
                                          <p:spTgt spid="3">
                                            <p:txEl>
                                              <p:pRg st="14" end="14"/>
                                            </p:txEl>
                                          </p:spTgt>
                                        </p:tgtEl>
                                      </p:cBhvr>
                                    </p:animEffect>
                                  </p:childTnLst>
                                </p:cTn>
                              </p:par>
                              <p:par>
                                <p:cTn id="51" presetID="10" presetClass="entr" presetSubtype="0" fill="hold" nodeType="withEffect">
                                  <p:stCondLst>
                                    <p:cond delay="0"/>
                                  </p:stCondLst>
                                  <p:childTnLst>
                                    <p:set>
                                      <p:cBhvr>
                                        <p:cTn id="52" dur="1" fill="hold">
                                          <p:stCondLst>
                                            <p:cond delay="0"/>
                                          </p:stCondLst>
                                        </p:cTn>
                                        <p:tgtEl>
                                          <p:spTgt spid="3">
                                            <p:txEl>
                                              <p:pRg st="15" end="15"/>
                                            </p:txEl>
                                          </p:spTgt>
                                        </p:tgtEl>
                                        <p:attrNameLst>
                                          <p:attrName>style.visibility</p:attrName>
                                        </p:attrNameLst>
                                      </p:cBhvr>
                                      <p:to>
                                        <p:strVal val="visible"/>
                                      </p:to>
                                    </p:set>
                                    <p:animEffect transition="in" filter="fade">
                                      <p:cBhvr>
                                        <p:cTn id="53" dur="500"/>
                                        <p:tgtEl>
                                          <p:spTgt spid="3">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70456" y="0"/>
            <a:ext cx="10921285" cy="6748530"/>
          </a:xfrm>
        </p:spPr>
        <p:txBody>
          <a:bodyPr>
            <a:normAutofit fontScale="77500" lnSpcReduction="20000"/>
          </a:bodyPr>
          <a:lstStyle/>
          <a:p>
            <a:pPr marL="0" indent="0">
              <a:buNone/>
            </a:pPr>
            <a:r>
              <a:rPr lang="fr-FR" dirty="0"/>
              <a:t>3. Quel sera votre traitement? </a:t>
            </a:r>
          </a:p>
          <a:p>
            <a:pPr marL="0" indent="0">
              <a:buNone/>
            </a:pPr>
            <a:r>
              <a:rPr lang="fr-FR" dirty="0" smtClean="0"/>
              <a:t>• </a:t>
            </a:r>
            <a:r>
              <a:rPr lang="fr-FR" dirty="0"/>
              <a:t>Hospitaliser en unité de soins intensifs </a:t>
            </a:r>
            <a:r>
              <a:rPr lang="fr-FR" dirty="0" smtClean="0"/>
              <a:t>cardiologiques</a:t>
            </a:r>
          </a:p>
          <a:p>
            <a:pPr marL="0" indent="0">
              <a:buNone/>
            </a:pPr>
            <a:r>
              <a:rPr lang="fr-FR" dirty="0" smtClean="0"/>
              <a:t>• </a:t>
            </a:r>
            <a:r>
              <a:rPr lang="fr-FR" dirty="0"/>
              <a:t>Repos strict au lit </a:t>
            </a:r>
            <a:endParaRPr lang="fr-FR" dirty="0" smtClean="0"/>
          </a:p>
          <a:p>
            <a:pPr marL="0" indent="0">
              <a:buNone/>
            </a:pPr>
            <a:r>
              <a:rPr lang="fr-FR" dirty="0" smtClean="0"/>
              <a:t>• </a:t>
            </a:r>
            <a:r>
              <a:rPr lang="fr-FR" dirty="0"/>
              <a:t>Voie veineuse </a:t>
            </a:r>
            <a:r>
              <a:rPr lang="fr-FR" dirty="0" smtClean="0"/>
              <a:t>périphérique</a:t>
            </a:r>
          </a:p>
          <a:p>
            <a:pPr marL="0" indent="0">
              <a:buNone/>
            </a:pPr>
            <a:r>
              <a:rPr lang="fr-FR" dirty="0" smtClean="0"/>
              <a:t>• </a:t>
            </a:r>
            <a:r>
              <a:rPr lang="fr-FR" dirty="0"/>
              <a:t>Scope </a:t>
            </a:r>
            <a:endParaRPr lang="fr-FR" dirty="0" smtClean="0"/>
          </a:p>
          <a:p>
            <a:pPr marL="0" indent="0">
              <a:buNone/>
            </a:pPr>
            <a:r>
              <a:rPr lang="fr-FR" dirty="0" smtClean="0"/>
              <a:t>• </a:t>
            </a:r>
            <a:r>
              <a:rPr lang="fr-FR" dirty="0"/>
              <a:t>Sonde urinaire (recueil de diurèse) </a:t>
            </a:r>
            <a:endParaRPr lang="fr-FR" dirty="0" smtClean="0"/>
          </a:p>
          <a:p>
            <a:pPr marL="0" indent="0">
              <a:buNone/>
            </a:pPr>
            <a:r>
              <a:rPr lang="fr-FR" dirty="0" smtClean="0"/>
              <a:t>• </a:t>
            </a:r>
            <a:r>
              <a:rPr lang="fr-FR" dirty="0"/>
              <a:t>Oxygénothérapie nasale à haut débit, en absence de contre-indications, adaptée à la clinique et aux gaz du sang artériels répétés </a:t>
            </a:r>
            <a:endParaRPr lang="fr-FR" dirty="0" smtClean="0"/>
          </a:p>
          <a:p>
            <a:pPr marL="0" indent="0">
              <a:buNone/>
            </a:pPr>
            <a:r>
              <a:rPr lang="fr-FR" dirty="0" smtClean="0"/>
              <a:t>• </a:t>
            </a:r>
            <a:r>
              <a:rPr lang="fr-FR" dirty="0"/>
              <a:t>Anticoagulation . . . . . </a:t>
            </a:r>
            <a:endParaRPr lang="fr-FR" dirty="0" smtClean="0"/>
          </a:p>
          <a:p>
            <a:pPr marL="0" indent="0">
              <a:buNone/>
            </a:pPr>
            <a:r>
              <a:rPr lang="fr-FR" dirty="0" smtClean="0"/>
              <a:t>• </a:t>
            </a:r>
            <a:r>
              <a:rPr lang="fr-FR" dirty="0"/>
              <a:t>A dose </a:t>
            </a:r>
            <a:r>
              <a:rPr lang="fr-FR" dirty="0" smtClean="0"/>
              <a:t>hypocoagulante</a:t>
            </a:r>
          </a:p>
          <a:p>
            <a:pPr marL="0" indent="0">
              <a:buNone/>
            </a:pPr>
            <a:r>
              <a:rPr lang="fr-FR" dirty="0" smtClean="0"/>
              <a:t>• Héparine</a:t>
            </a:r>
          </a:p>
          <a:p>
            <a:pPr marL="0" indent="0">
              <a:buNone/>
            </a:pPr>
            <a:r>
              <a:rPr lang="fr-FR" dirty="0" smtClean="0"/>
              <a:t>• </a:t>
            </a:r>
            <a:r>
              <a:rPr lang="fr-FR" dirty="0"/>
              <a:t>Continue par voie parentérale IV à la seringue </a:t>
            </a:r>
            <a:r>
              <a:rPr lang="fr-FR" dirty="0" smtClean="0"/>
              <a:t>électrique</a:t>
            </a:r>
          </a:p>
          <a:p>
            <a:pPr marL="0" indent="0">
              <a:buNone/>
            </a:pPr>
            <a:r>
              <a:rPr lang="fr-FR" dirty="0" smtClean="0"/>
              <a:t>• </a:t>
            </a:r>
            <a:r>
              <a:rPr lang="fr-FR" dirty="0"/>
              <a:t>Bolus de 50 à 100 UI/kg IVD . . . . </a:t>
            </a:r>
            <a:endParaRPr lang="fr-FR" dirty="0" smtClean="0"/>
          </a:p>
          <a:p>
            <a:pPr marL="0" indent="0">
              <a:buNone/>
            </a:pPr>
            <a:r>
              <a:rPr lang="fr-FR" dirty="0" smtClean="0"/>
              <a:t>• </a:t>
            </a:r>
            <a:r>
              <a:rPr lang="fr-FR" dirty="0"/>
              <a:t>Puis 500 u/kg/24 heures </a:t>
            </a:r>
            <a:endParaRPr lang="fr-FR" dirty="0" smtClean="0"/>
          </a:p>
          <a:p>
            <a:pPr marL="0" indent="0">
              <a:buNone/>
            </a:pPr>
            <a:r>
              <a:rPr lang="fr-FR" dirty="0" smtClean="0"/>
              <a:t>• </a:t>
            </a:r>
            <a:r>
              <a:rPr lang="fr-FR" dirty="0"/>
              <a:t>A adapter secondairement pour obtenir un TCA de 2 à 3 fois le témoin </a:t>
            </a:r>
            <a:endParaRPr lang="fr-FR" dirty="0" smtClean="0"/>
          </a:p>
          <a:p>
            <a:pPr marL="0" indent="0">
              <a:buNone/>
            </a:pPr>
            <a:r>
              <a:rPr lang="fr-FR" dirty="0" smtClean="0"/>
              <a:t>• </a:t>
            </a:r>
            <a:r>
              <a:rPr lang="fr-FR" dirty="0"/>
              <a:t>Antivitamines K </a:t>
            </a:r>
            <a:endParaRPr lang="fr-FR" dirty="0" smtClean="0"/>
          </a:p>
          <a:p>
            <a:pPr marL="0" indent="0">
              <a:buNone/>
            </a:pPr>
            <a:r>
              <a:rPr lang="fr-FR" dirty="0" smtClean="0"/>
              <a:t>• </a:t>
            </a:r>
            <a:r>
              <a:rPr lang="fr-FR" dirty="0"/>
              <a:t>En absence de contre-indications, dès que l'hémodynamique est stable (en général après 3 à 5jours</a:t>
            </a:r>
            <a:r>
              <a:rPr lang="fr-FR" dirty="0" smtClean="0"/>
              <a:t>)</a:t>
            </a:r>
          </a:p>
          <a:p>
            <a:pPr marL="0" indent="0">
              <a:buNone/>
            </a:pPr>
            <a:r>
              <a:rPr lang="fr-FR" dirty="0" smtClean="0"/>
              <a:t>• </a:t>
            </a:r>
            <a:r>
              <a:rPr lang="fr-FR" dirty="0"/>
              <a:t>Previscan®/Fluindione 1 cp/j per os </a:t>
            </a:r>
            <a:endParaRPr lang="fr-FR" dirty="0" smtClean="0"/>
          </a:p>
          <a:p>
            <a:pPr marL="0" indent="0">
              <a:buNone/>
            </a:pPr>
            <a:r>
              <a:rPr lang="fr-FR" dirty="0" smtClean="0"/>
              <a:t>• Antalgiques</a:t>
            </a:r>
          </a:p>
          <a:p>
            <a:pPr marL="0" indent="0">
              <a:buNone/>
            </a:pPr>
            <a:r>
              <a:rPr lang="fr-FR" dirty="0" smtClean="0"/>
              <a:t>• </a:t>
            </a:r>
            <a:r>
              <a:rPr lang="fr-FR" dirty="0"/>
              <a:t>Kinésithérapie et nursing </a:t>
            </a:r>
            <a:endParaRPr lang="fr-FR" dirty="0" smtClean="0"/>
          </a:p>
          <a:p>
            <a:pPr marL="0" indent="0">
              <a:buNone/>
            </a:pPr>
            <a:r>
              <a:rPr lang="fr-FR" dirty="0" smtClean="0"/>
              <a:t>• </a:t>
            </a:r>
            <a:r>
              <a:rPr lang="fr-FR" dirty="0"/>
              <a:t>Surveillance </a:t>
            </a:r>
          </a:p>
        </p:txBody>
      </p:sp>
    </p:spTree>
    <p:extLst>
      <p:ext uri="{BB962C8B-B14F-4D97-AF65-F5344CB8AC3E}">
        <p14:creationId xmlns:p14="http://schemas.microsoft.com/office/powerpoint/2010/main" val="604037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500"/>
                                        <p:tgtEl>
                                          <p:spTgt spid="3">
                                            <p:txEl>
                                              <p:pRg st="2" end="2"/>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500"/>
                                        <p:tgtEl>
                                          <p:spTgt spid="3">
                                            <p:txEl>
                                              <p:pRg st="6" end="6"/>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fade">
                                      <p:cBhvr>
                                        <p:cTn id="29" dur="500"/>
                                        <p:tgtEl>
                                          <p:spTgt spid="3">
                                            <p:txEl>
                                              <p:pRg st="7" end="7"/>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fade">
                                      <p:cBhvr>
                                        <p:cTn id="35" dur="500"/>
                                        <p:tgtEl>
                                          <p:spTgt spid="3">
                                            <p:txEl>
                                              <p:pRg st="9" end="9"/>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10" end="10"/>
                                            </p:txEl>
                                          </p:spTgt>
                                        </p:tgtEl>
                                        <p:attrNameLst>
                                          <p:attrName>style.visibility</p:attrName>
                                        </p:attrNameLst>
                                      </p:cBhvr>
                                      <p:to>
                                        <p:strVal val="visible"/>
                                      </p:to>
                                    </p:set>
                                    <p:animEffect transition="in" filter="fade">
                                      <p:cBhvr>
                                        <p:cTn id="38" dur="500"/>
                                        <p:tgtEl>
                                          <p:spTgt spid="3">
                                            <p:txEl>
                                              <p:pRg st="10" end="10"/>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animEffect transition="in" filter="fade">
                                      <p:cBhvr>
                                        <p:cTn id="41" dur="500"/>
                                        <p:tgtEl>
                                          <p:spTgt spid="3">
                                            <p:txEl>
                                              <p:pRg st="11" end="11"/>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3">
                                            <p:txEl>
                                              <p:pRg st="12" end="12"/>
                                            </p:txEl>
                                          </p:spTgt>
                                        </p:tgtEl>
                                        <p:attrNameLst>
                                          <p:attrName>style.visibility</p:attrName>
                                        </p:attrNameLst>
                                      </p:cBhvr>
                                      <p:to>
                                        <p:strVal val="visible"/>
                                      </p:to>
                                    </p:set>
                                    <p:animEffect transition="in" filter="fade">
                                      <p:cBhvr>
                                        <p:cTn id="44" dur="500"/>
                                        <p:tgtEl>
                                          <p:spTgt spid="3">
                                            <p:txEl>
                                              <p:pRg st="12" end="12"/>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3">
                                            <p:txEl>
                                              <p:pRg st="13" end="13"/>
                                            </p:txEl>
                                          </p:spTgt>
                                        </p:tgtEl>
                                        <p:attrNameLst>
                                          <p:attrName>style.visibility</p:attrName>
                                        </p:attrNameLst>
                                      </p:cBhvr>
                                      <p:to>
                                        <p:strVal val="visible"/>
                                      </p:to>
                                    </p:set>
                                    <p:animEffect transition="in" filter="fade">
                                      <p:cBhvr>
                                        <p:cTn id="47" dur="500"/>
                                        <p:tgtEl>
                                          <p:spTgt spid="3">
                                            <p:txEl>
                                              <p:pRg st="13" end="13"/>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3">
                                            <p:txEl>
                                              <p:pRg st="14" end="14"/>
                                            </p:txEl>
                                          </p:spTgt>
                                        </p:tgtEl>
                                        <p:attrNameLst>
                                          <p:attrName>style.visibility</p:attrName>
                                        </p:attrNameLst>
                                      </p:cBhvr>
                                      <p:to>
                                        <p:strVal val="visible"/>
                                      </p:to>
                                    </p:set>
                                    <p:animEffect transition="in" filter="fade">
                                      <p:cBhvr>
                                        <p:cTn id="50" dur="500"/>
                                        <p:tgtEl>
                                          <p:spTgt spid="3">
                                            <p:txEl>
                                              <p:pRg st="14" end="14"/>
                                            </p:txEl>
                                          </p:spTgt>
                                        </p:tgtEl>
                                      </p:cBhvr>
                                    </p:animEffect>
                                  </p:childTnLst>
                                </p:cTn>
                              </p:par>
                              <p:par>
                                <p:cTn id="51" presetID="10" presetClass="entr" presetSubtype="0" fill="hold" nodeType="withEffect">
                                  <p:stCondLst>
                                    <p:cond delay="0"/>
                                  </p:stCondLst>
                                  <p:childTnLst>
                                    <p:set>
                                      <p:cBhvr>
                                        <p:cTn id="52" dur="1" fill="hold">
                                          <p:stCondLst>
                                            <p:cond delay="0"/>
                                          </p:stCondLst>
                                        </p:cTn>
                                        <p:tgtEl>
                                          <p:spTgt spid="3">
                                            <p:txEl>
                                              <p:pRg st="15" end="15"/>
                                            </p:txEl>
                                          </p:spTgt>
                                        </p:tgtEl>
                                        <p:attrNameLst>
                                          <p:attrName>style.visibility</p:attrName>
                                        </p:attrNameLst>
                                      </p:cBhvr>
                                      <p:to>
                                        <p:strVal val="visible"/>
                                      </p:to>
                                    </p:set>
                                    <p:animEffect transition="in" filter="fade">
                                      <p:cBhvr>
                                        <p:cTn id="53" dur="500"/>
                                        <p:tgtEl>
                                          <p:spTgt spid="3">
                                            <p:txEl>
                                              <p:pRg st="15" end="15"/>
                                            </p:txEl>
                                          </p:spTgt>
                                        </p:tgtEl>
                                      </p:cBhvr>
                                    </p:animEffect>
                                  </p:childTnLst>
                                </p:cTn>
                              </p:par>
                              <p:par>
                                <p:cTn id="54" presetID="10" presetClass="entr" presetSubtype="0" fill="hold" nodeType="withEffect">
                                  <p:stCondLst>
                                    <p:cond delay="0"/>
                                  </p:stCondLst>
                                  <p:childTnLst>
                                    <p:set>
                                      <p:cBhvr>
                                        <p:cTn id="55" dur="1" fill="hold">
                                          <p:stCondLst>
                                            <p:cond delay="0"/>
                                          </p:stCondLst>
                                        </p:cTn>
                                        <p:tgtEl>
                                          <p:spTgt spid="3">
                                            <p:txEl>
                                              <p:pRg st="16" end="16"/>
                                            </p:txEl>
                                          </p:spTgt>
                                        </p:tgtEl>
                                        <p:attrNameLst>
                                          <p:attrName>style.visibility</p:attrName>
                                        </p:attrNameLst>
                                      </p:cBhvr>
                                      <p:to>
                                        <p:strVal val="visible"/>
                                      </p:to>
                                    </p:set>
                                    <p:animEffect transition="in" filter="fade">
                                      <p:cBhvr>
                                        <p:cTn id="56" dur="500"/>
                                        <p:tgtEl>
                                          <p:spTgt spid="3">
                                            <p:txEl>
                                              <p:pRg st="16" end="16"/>
                                            </p:txEl>
                                          </p:spTgt>
                                        </p:tgtEl>
                                      </p:cBhvr>
                                    </p:animEffect>
                                  </p:childTnLst>
                                </p:cTn>
                              </p:par>
                              <p:par>
                                <p:cTn id="57" presetID="10" presetClass="entr" presetSubtype="0" fill="hold" nodeType="withEffect">
                                  <p:stCondLst>
                                    <p:cond delay="0"/>
                                  </p:stCondLst>
                                  <p:childTnLst>
                                    <p:set>
                                      <p:cBhvr>
                                        <p:cTn id="58" dur="1" fill="hold">
                                          <p:stCondLst>
                                            <p:cond delay="0"/>
                                          </p:stCondLst>
                                        </p:cTn>
                                        <p:tgtEl>
                                          <p:spTgt spid="3">
                                            <p:txEl>
                                              <p:pRg st="17" end="17"/>
                                            </p:txEl>
                                          </p:spTgt>
                                        </p:tgtEl>
                                        <p:attrNameLst>
                                          <p:attrName>style.visibility</p:attrName>
                                        </p:attrNameLst>
                                      </p:cBhvr>
                                      <p:to>
                                        <p:strVal val="visible"/>
                                      </p:to>
                                    </p:set>
                                    <p:animEffect transition="in" filter="fade">
                                      <p:cBhvr>
                                        <p:cTn id="59" dur="500"/>
                                        <p:tgtEl>
                                          <p:spTgt spid="3">
                                            <p:txEl>
                                              <p:pRg st="17" end="17"/>
                                            </p:txEl>
                                          </p:spTgt>
                                        </p:tgtEl>
                                      </p:cBhvr>
                                    </p:animEffect>
                                  </p:childTnLst>
                                </p:cTn>
                              </p:par>
                              <p:par>
                                <p:cTn id="60" presetID="10" presetClass="entr" presetSubtype="0" fill="hold" nodeType="withEffect">
                                  <p:stCondLst>
                                    <p:cond delay="0"/>
                                  </p:stCondLst>
                                  <p:childTnLst>
                                    <p:set>
                                      <p:cBhvr>
                                        <p:cTn id="61" dur="1" fill="hold">
                                          <p:stCondLst>
                                            <p:cond delay="0"/>
                                          </p:stCondLst>
                                        </p:cTn>
                                        <p:tgtEl>
                                          <p:spTgt spid="3">
                                            <p:txEl>
                                              <p:pRg st="18" end="18"/>
                                            </p:txEl>
                                          </p:spTgt>
                                        </p:tgtEl>
                                        <p:attrNameLst>
                                          <p:attrName>style.visibility</p:attrName>
                                        </p:attrNameLst>
                                      </p:cBhvr>
                                      <p:to>
                                        <p:strVal val="visible"/>
                                      </p:to>
                                    </p:set>
                                    <p:animEffect transition="in" filter="fade">
                                      <p:cBhvr>
                                        <p:cTn id="62" dur="500"/>
                                        <p:tgtEl>
                                          <p:spTgt spid="3">
                                            <p:txEl>
                                              <p:pRg st="18" end="18"/>
                                            </p:txEl>
                                          </p:spTgt>
                                        </p:tgtEl>
                                      </p:cBhvr>
                                    </p:animEffect>
                                  </p:childTnLst>
                                </p:cTn>
                              </p:par>
                              <p:par>
                                <p:cTn id="63" presetID="10" presetClass="entr" presetSubtype="0" fill="hold" nodeType="withEffect">
                                  <p:stCondLst>
                                    <p:cond delay="0"/>
                                  </p:stCondLst>
                                  <p:childTnLst>
                                    <p:set>
                                      <p:cBhvr>
                                        <p:cTn id="64" dur="1" fill="hold">
                                          <p:stCondLst>
                                            <p:cond delay="0"/>
                                          </p:stCondLst>
                                        </p:cTn>
                                        <p:tgtEl>
                                          <p:spTgt spid="3">
                                            <p:txEl>
                                              <p:pRg st="19" end="19"/>
                                            </p:txEl>
                                          </p:spTgt>
                                        </p:tgtEl>
                                        <p:attrNameLst>
                                          <p:attrName>style.visibility</p:attrName>
                                        </p:attrNameLst>
                                      </p:cBhvr>
                                      <p:to>
                                        <p:strVal val="visible"/>
                                      </p:to>
                                    </p:set>
                                    <p:animEffect transition="in" filter="fade">
                                      <p:cBhvr>
                                        <p:cTn id="65" dur="500"/>
                                        <p:tgtEl>
                                          <p:spTgt spid="3">
                                            <p:txEl>
                                              <p:pRg st="19" end="1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84212" y="196949"/>
            <a:ext cx="11202988" cy="6288258"/>
          </a:xfrm>
        </p:spPr>
        <p:txBody>
          <a:bodyPr/>
          <a:lstStyle/>
          <a:p>
            <a:pPr marL="0" indent="0">
              <a:buNone/>
            </a:pPr>
            <a:r>
              <a:rPr lang="fr-FR" dirty="0"/>
              <a:t>4. Quelle est selon vous la gravité de cette embolie pulmonaire ? </a:t>
            </a:r>
            <a:endParaRPr lang="fr-FR" dirty="0" smtClean="0"/>
          </a:p>
          <a:p>
            <a:pPr marL="0" indent="0">
              <a:buNone/>
            </a:pPr>
            <a:r>
              <a:rPr lang="fr-FR" dirty="0" smtClean="0"/>
              <a:t>• </a:t>
            </a:r>
            <a:r>
              <a:rPr lang="fr-FR" dirty="0"/>
              <a:t>Sévère </a:t>
            </a:r>
            <a:endParaRPr lang="fr-FR" dirty="0" smtClean="0"/>
          </a:p>
          <a:p>
            <a:pPr marL="0" indent="0">
              <a:buNone/>
            </a:pPr>
            <a:r>
              <a:rPr lang="fr-FR" dirty="0" smtClean="0"/>
              <a:t>• Car:</a:t>
            </a:r>
          </a:p>
          <a:p>
            <a:pPr marL="0" indent="0">
              <a:buNone/>
            </a:pPr>
            <a:r>
              <a:rPr lang="fr-FR" dirty="0" smtClean="0"/>
              <a:t> </a:t>
            </a:r>
            <a:r>
              <a:rPr lang="fr-FR" dirty="0"/>
              <a:t>• Syncope au lever </a:t>
            </a:r>
            <a:r>
              <a:rPr lang="fr-FR" dirty="0" smtClean="0"/>
              <a:t>due </a:t>
            </a:r>
            <a:r>
              <a:rPr lang="fr-FR" dirty="0"/>
              <a:t>à un obstacle éjectionnel au ventricule droit (équivalent d'une syncope d'effort) </a:t>
            </a:r>
            <a:endParaRPr lang="fr-FR" dirty="0" smtClean="0"/>
          </a:p>
          <a:p>
            <a:pPr marL="0" indent="0">
              <a:buNone/>
            </a:pPr>
            <a:r>
              <a:rPr lang="fr-FR" dirty="0" smtClean="0"/>
              <a:t>• </a:t>
            </a:r>
            <a:r>
              <a:rPr lang="fr-FR" dirty="0"/>
              <a:t>Hypoxie sévère chez une patiente sans antécédents respiratoires </a:t>
            </a:r>
            <a:endParaRPr lang="fr-FR" dirty="0" smtClean="0"/>
          </a:p>
          <a:p>
            <a:pPr marL="0" indent="0">
              <a:buNone/>
            </a:pPr>
            <a:r>
              <a:rPr lang="fr-FR" dirty="0" smtClean="0"/>
              <a:t>• </a:t>
            </a:r>
            <a:r>
              <a:rPr lang="fr-FR" dirty="0"/>
              <a:t>Gros défect de perfusion sur la scintigraphie</a:t>
            </a:r>
          </a:p>
        </p:txBody>
      </p:sp>
    </p:spTree>
    <p:extLst>
      <p:ext uri="{BB962C8B-B14F-4D97-AF65-F5344CB8AC3E}">
        <p14:creationId xmlns:p14="http://schemas.microsoft.com/office/powerpoint/2010/main" val="929125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500"/>
                                        <p:tgtEl>
                                          <p:spTgt spid="3">
                                            <p:txEl>
                                              <p:pRg st="2" end="2"/>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84211" y="685800"/>
            <a:ext cx="10696551" cy="5996354"/>
          </a:xfrm>
        </p:spPr>
        <p:txBody>
          <a:bodyPr>
            <a:normAutofit/>
          </a:bodyPr>
          <a:lstStyle/>
          <a:p>
            <a:pPr marL="0" indent="0">
              <a:buNone/>
            </a:pPr>
            <a:r>
              <a:rPr lang="fr-FR" dirty="0"/>
              <a:t>5. La situation se rétablit après une dizaine de jours. Rédigez votre ordonnance de sortie. </a:t>
            </a:r>
            <a:endParaRPr lang="fr-FR" dirty="0" smtClean="0"/>
          </a:p>
          <a:p>
            <a:pPr marL="0" indent="0">
              <a:buNone/>
            </a:pPr>
            <a:r>
              <a:rPr lang="fr-FR" dirty="0" smtClean="0"/>
              <a:t>• </a:t>
            </a:r>
            <a:r>
              <a:rPr lang="fr-FR" dirty="0"/>
              <a:t>Ordonnance datée et signée </a:t>
            </a:r>
            <a:endParaRPr lang="fr-FR" dirty="0" smtClean="0"/>
          </a:p>
          <a:p>
            <a:pPr marL="0" indent="0">
              <a:buNone/>
            </a:pPr>
            <a:r>
              <a:rPr lang="fr-FR" dirty="0" smtClean="0"/>
              <a:t>• </a:t>
            </a:r>
            <a:r>
              <a:rPr lang="fr-FR" dirty="0"/>
              <a:t>Après examen clinique </a:t>
            </a:r>
            <a:r>
              <a:rPr lang="fr-FR" dirty="0" smtClean="0"/>
              <a:t>complet</a:t>
            </a:r>
          </a:p>
          <a:p>
            <a:pPr marL="0" indent="0">
              <a:buNone/>
            </a:pPr>
            <a:r>
              <a:rPr lang="fr-FR" dirty="0" smtClean="0"/>
              <a:t>• </a:t>
            </a:r>
            <a:r>
              <a:rPr lang="fr-FR" dirty="0"/>
              <a:t>En absence de </a:t>
            </a:r>
            <a:r>
              <a:rPr lang="fr-FR" dirty="0" smtClean="0"/>
              <a:t>contre-indications</a:t>
            </a:r>
          </a:p>
          <a:p>
            <a:pPr marL="0" indent="0">
              <a:buNone/>
            </a:pPr>
            <a:r>
              <a:rPr lang="fr-FR" dirty="0" smtClean="0"/>
              <a:t>• </a:t>
            </a:r>
            <a:r>
              <a:rPr lang="fr-FR" dirty="0"/>
              <a:t>Nom, prénom et adresse du médecin </a:t>
            </a:r>
            <a:endParaRPr lang="fr-FR" dirty="0" smtClean="0"/>
          </a:p>
          <a:p>
            <a:pPr marL="0" indent="0">
              <a:buNone/>
            </a:pPr>
            <a:r>
              <a:rPr lang="fr-FR" dirty="0" smtClean="0"/>
              <a:t>• </a:t>
            </a:r>
            <a:r>
              <a:rPr lang="fr-FR" dirty="0"/>
              <a:t>Nom, prénom, âge et sexe du malade </a:t>
            </a:r>
            <a:endParaRPr lang="fr-FR" dirty="0" smtClean="0"/>
          </a:p>
          <a:p>
            <a:pPr marL="0" indent="0">
              <a:buNone/>
            </a:pPr>
            <a:r>
              <a:rPr lang="fr-FR" dirty="0" smtClean="0"/>
              <a:t>• </a:t>
            </a:r>
            <a:r>
              <a:rPr lang="fr-FR" dirty="0"/>
              <a:t>AVK : Sintrom® : 1 cp/j per os pour obtenir un INR entre 2 et 3 </a:t>
            </a:r>
            <a:endParaRPr lang="fr-FR" dirty="0" smtClean="0"/>
          </a:p>
          <a:p>
            <a:pPr marL="0" indent="0">
              <a:buNone/>
            </a:pPr>
            <a:r>
              <a:rPr lang="fr-FR" dirty="0" smtClean="0"/>
              <a:t>• </a:t>
            </a:r>
            <a:r>
              <a:rPr lang="fr-FR" dirty="0"/>
              <a:t>Pendant 6 mois au </a:t>
            </a:r>
            <a:r>
              <a:rPr lang="fr-FR" dirty="0" smtClean="0"/>
              <a:t>minimum</a:t>
            </a:r>
          </a:p>
          <a:p>
            <a:pPr marL="0" indent="0">
              <a:buNone/>
            </a:pPr>
            <a:r>
              <a:rPr lang="fr-FR" dirty="0" smtClean="0"/>
              <a:t>• </a:t>
            </a:r>
            <a:r>
              <a:rPr lang="fr-FR" dirty="0"/>
              <a:t>Bas de contention élastiques en cas de phlébite des membres inférieurs </a:t>
            </a:r>
            <a:endParaRPr lang="fr-FR" dirty="0" smtClean="0"/>
          </a:p>
          <a:p>
            <a:pPr marL="0" indent="0">
              <a:buNone/>
            </a:pPr>
            <a:r>
              <a:rPr lang="fr-FR" dirty="0" smtClean="0"/>
              <a:t>• </a:t>
            </a:r>
            <a:r>
              <a:rPr lang="fr-FR" dirty="0"/>
              <a:t>Surveillance</a:t>
            </a:r>
          </a:p>
        </p:txBody>
      </p:sp>
    </p:spTree>
    <p:extLst>
      <p:ext uri="{BB962C8B-B14F-4D97-AF65-F5344CB8AC3E}">
        <p14:creationId xmlns:p14="http://schemas.microsoft.com/office/powerpoint/2010/main" val="2489044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500"/>
                                        <p:tgtEl>
                                          <p:spTgt spid="3">
                                            <p:txEl>
                                              <p:pRg st="2" end="2"/>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500"/>
                                        <p:tgtEl>
                                          <p:spTgt spid="3">
                                            <p:txEl>
                                              <p:pRg st="6" end="6"/>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fade">
                                      <p:cBhvr>
                                        <p:cTn id="29" dur="500"/>
                                        <p:tgtEl>
                                          <p:spTgt spid="3">
                                            <p:txEl>
                                              <p:pRg st="7" end="7"/>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fade">
                                      <p:cBhvr>
                                        <p:cTn id="35"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262130" y="2240924"/>
            <a:ext cx="8976574" cy="2601532"/>
          </a:xfrm>
        </p:spPr>
        <p:txBody>
          <a:bodyPr>
            <a:normAutofit/>
          </a:bodyPr>
          <a:lstStyle/>
          <a:p>
            <a:pPr marL="0" indent="0">
              <a:buNone/>
            </a:pPr>
            <a:r>
              <a:rPr lang="fr-FR" sz="3200" dirty="0" smtClean="0">
                <a:solidFill>
                  <a:schemeClr val="accent2">
                    <a:lumMod val="75000"/>
                  </a:schemeClr>
                </a:solidFill>
              </a:rPr>
              <a:t>                    Merci pour votre attentio</a:t>
            </a:r>
            <a:r>
              <a:rPr lang="fr-FR" sz="3200" dirty="0">
                <a:solidFill>
                  <a:schemeClr val="accent2">
                    <a:lumMod val="75000"/>
                  </a:schemeClr>
                </a:solidFill>
              </a:rPr>
              <a:t>n</a:t>
            </a:r>
          </a:p>
        </p:txBody>
      </p:sp>
    </p:spTree>
    <p:extLst>
      <p:ext uri="{BB962C8B-B14F-4D97-AF65-F5344CB8AC3E}">
        <p14:creationId xmlns:p14="http://schemas.microsoft.com/office/powerpoint/2010/main" val="35113963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29916" y="400262"/>
            <a:ext cx="10515600" cy="6289296"/>
          </a:xfrm>
        </p:spPr>
        <p:txBody>
          <a:bodyPr>
            <a:normAutofit/>
          </a:bodyPr>
          <a:lstStyle/>
          <a:p>
            <a:pPr marL="0" indent="0">
              <a:buNone/>
            </a:pPr>
            <a:r>
              <a:rPr lang="fr-FR" dirty="0" smtClean="0"/>
              <a:t> 2. Pour chacune de ces quatre pathologies, quel est le terrain évocateur ? </a:t>
            </a:r>
          </a:p>
          <a:p>
            <a:pPr marL="0" indent="0">
              <a:buNone/>
            </a:pPr>
            <a:r>
              <a:rPr lang="fr-FR" dirty="0" smtClean="0"/>
              <a:t>• Infarctus myocardique </a:t>
            </a:r>
          </a:p>
          <a:p>
            <a:pPr marL="0" indent="0">
              <a:buNone/>
            </a:pPr>
            <a:r>
              <a:rPr lang="fr-FR" dirty="0"/>
              <a:t> </a:t>
            </a:r>
            <a:r>
              <a:rPr lang="fr-FR" dirty="0" smtClean="0"/>
              <a:t>         - terrain athéromateux (facteurs de risque d'athérosclérose) </a:t>
            </a:r>
          </a:p>
          <a:p>
            <a:pPr marL="0" indent="0">
              <a:buNone/>
            </a:pPr>
            <a:r>
              <a:rPr lang="fr-FR" dirty="0"/>
              <a:t> </a:t>
            </a:r>
            <a:r>
              <a:rPr lang="fr-FR" dirty="0" smtClean="0"/>
              <a:t>         - patient angineux</a:t>
            </a:r>
          </a:p>
          <a:p>
            <a:pPr marL="0" indent="0">
              <a:buNone/>
            </a:pPr>
            <a:r>
              <a:rPr lang="fr-FR" dirty="0" smtClean="0"/>
              <a:t>• Embolie pulmonaire </a:t>
            </a:r>
          </a:p>
          <a:p>
            <a:pPr marL="0" indent="0">
              <a:buNone/>
            </a:pPr>
            <a:r>
              <a:rPr lang="fr-FR" dirty="0"/>
              <a:t> </a:t>
            </a:r>
            <a:r>
              <a:rPr lang="fr-FR" dirty="0" smtClean="0"/>
              <a:t>         - terrain de la thrombose veineuse: (alité, porteur de phlébite, cancéreux, sous plâtre ...)</a:t>
            </a:r>
          </a:p>
          <a:p>
            <a:pPr marL="0" indent="0">
              <a:buNone/>
            </a:pPr>
            <a:r>
              <a:rPr lang="fr-FR" dirty="0" smtClean="0"/>
              <a:t>• Dissection aortique</a:t>
            </a:r>
          </a:p>
          <a:p>
            <a:pPr marL="0" indent="0">
              <a:buNone/>
            </a:pPr>
            <a:r>
              <a:rPr lang="fr-FR" dirty="0"/>
              <a:t> </a:t>
            </a:r>
            <a:r>
              <a:rPr lang="fr-FR" dirty="0" smtClean="0"/>
              <a:t>         - hypertension artérielle </a:t>
            </a:r>
          </a:p>
          <a:p>
            <a:pPr marL="0" indent="0">
              <a:buNone/>
            </a:pPr>
            <a:r>
              <a:rPr lang="fr-FR" dirty="0"/>
              <a:t> </a:t>
            </a:r>
            <a:r>
              <a:rPr lang="fr-FR" dirty="0" smtClean="0"/>
              <a:t>         - ou plus rarement anomalies du tissu élastique (maladie de Marfan, Ehlers-Danlos...) </a:t>
            </a:r>
          </a:p>
          <a:p>
            <a:pPr marL="0" indent="0">
              <a:buNone/>
            </a:pPr>
            <a:r>
              <a:rPr lang="fr-FR" dirty="0" smtClean="0"/>
              <a:t>• Péricardite</a:t>
            </a:r>
          </a:p>
          <a:p>
            <a:pPr marL="0" indent="0">
              <a:buNone/>
            </a:pPr>
            <a:r>
              <a:rPr lang="fr-FR" dirty="0"/>
              <a:t> </a:t>
            </a:r>
            <a:r>
              <a:rPr lang="fr-FR" dirty="0" smtClean="0"/>
              <a:t>         - malade fébrile .</a:t>
            </a:r>
            <a:endParaRPr lang="fr-FR" dirty="0"/>
          </a:p>
        </p:txBody>
      </p:sp>
    </p:spTree>
    <p:extLst>
      <p:ext uri="{BB962C8B-B14F-4D97-AF65-F5344CB8AC3E}">
        <p14:creationId xmlns:p14="http://schemas.microsoft.com/office/powerpoint/2010/main" val="744935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500"/>
                                        <p:tgtEl>
                                          <p:spTgt spid="3">
                                            <p:txEl>
                                              <p:pRg st="2" end="2"/>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500"/>
                                        <p:tgtEl>
                                          <p:spTgt spid="3">
                                            <p:txEl>
                                              <p:pRg st="6" end="6"/>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fade">
                                      <p:cBhvr>
                                        <p:cTn id="29" dur="500"/>
                                        <p:tgtEl>
                                          <p:spTgt spid="3">
                                            <p:txEl>
                                              <p:pRg st="7" end="7"/>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fade">
                                      <p:cBhvr>
                                        <p:cTn id="35" dur="500"/>
                                        <p:tgtEl>
                                          <p:spTgt spid="3">
                                            <p:txEl>
                                              <p:pRg st="9" end="9"/>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10" end="10"/>
                                            </p:txEl>
                                          </p:spTgt>
                                        </p:tgtEl>
                                        <p:attrNameLst>
                                          <p:attrName>style.visibility</p:attrName>
                                        </p:attrNameLst>
                                      </p:cBhvr>
                                      <p:to>
                                        <p:strVal val="visible"/>
                                      </p:to>
                                    </p:set>
                                    <p:animEffect transition="in" filter="fade">
                                      <p:cBhvr>
                                        <p:cTn id="38"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33664" y="634962"/>
            <a:ext cx="10515600" cy="6035295"/>
          </a:xfrm>
        </p:spPr>
        <p:txBody>
          <a:bodyPr>
            <a:normAutofit/>
          </a:bodyPr>
          <a:lstStyle/>
          <a:p>
            <a:pPr marL="0" indent="0">
              <a:buNone/>
            </a:pPr>
            <a:r>
              <a:rPr lang="fr-FR" dirty="0" smtClean="0"/>
              <a:t>3. Pour chacune de ces quatre pathologies, quel est en pratique l'examen de confirmation du diagnostic positif ? </a:t>
            </a:r>
          </a:p>
          <a:p>
            <a:pPr marL="0" indent="0">
              <a:buNone/>
            </a:pPr>
            <a:r>
              <a:rPr lang="fr-FR" dirty="0" smtClean="0"/>
              <a:t>• Infarctus myocardique </a:t>
            </a:r>
          </a:p>
          <a:p>
            <a:pPr marL="0" indent="0">
              <a:buNone/>
            </a:pPr>
            <a:r>
              <a:rPr lang="fr-FR" dirty="0" smtClean="0"/>
              <a:t>      - élévation enzymatique (Myoglobines, CPK totales, et si CPK totales élevées, dosage CPK MB ou de la troponine Ic) </a:t>
            </a:r>
          </a:p>
          <a:p>
            <a:pPr marL="0" indent="0">
              <a:buNone/>
            </a:pPr>
            <a:r>
              <a:rPr lang="fr-FR" dirty="0" smtClean="0"/>
              <a:t>• Embolie pulmonaire</a:t>
            </a:r>
          </a:p>
          <a:p>
            <a:pPr marL="0" indent="0">
              <a:buNone/>
            </a:pPr>
            <a:r>
              <a:rPr lang="fr-FR" dirty="0"/>
              <a:t> </a:t>
            </a:r>
            <a:r>
              <a:rPr lang="fr-FR" dirty="0" smtClean="0"/>
              <a:t>     - angioscanner pulmonaire </a:t>
            </a:r>
          </a:p>
          <a:p>
            <a:pPr marL="0" indent="0">
              <a:buNone/>
            </a:pPr>
            <a:r>
              <a:rPr lang="fr-FR" dirty="0"/>
              <a:t> </a:t>
            </a:r>
            <a:r>
              <a:rPr lang="fr-FR" dirty="0" smtClean="0"/>
              <a:t>• Dissection aortique </a:t>
            </a:r>
          </a:p>
          <a:p>
            <a:pPr marL="0" indent="0">
              <a:buNone/>
            </a:pPr>
            <a:r>
              <a:rPr lang="fr-FR" dirty="0"/>
              <a:t> </a:t>
            </a:r>
            <a:r>
              <a:rPr lang="fr-FR" dirty="0" smtClean="0"/>
              <a:t>     - échographie cardiaque (transthoracique ou transoesophagienne)</a:t>
            </a:r>
          </a:p>
          <a:p>
            <a:pPr marL="0" indent="0">
              <a:buNone/>
            </a:pPr>
            <a:r>
              <a:rPr lang="fr-FR" dirty="0" smtClean="0"/>
              <a:t>• Péricardite</a:t>
            </a:r>
          </a:p>
          <a:p>
            <a:pPr marL="0" indent="0">
              <a:buNone/>
            </a:pPr>
            <a:r>
              <a:rPr lang="fr-FR" dirty="0"/>
              <a:t> </a:t>
            </a:r>
            <a:r>
              <a:rPr lang="fr-FR" dirty="0" smtClean="0"/>
              <a:t>      - échographie cardiaque (qui est en fait normale dans les péricardites sèches)</a:t>
            </a:r>
            <a:endParaRPr lang="fr-FR" dirty="0"/>
          </a:p>
        </p:txBody>
      </p:sp>
    </p:spTree>
    <p:extLst>
      <p:ext uri="{BB962C8B-B14F-4D97-AF65-F5344CB8AC3E}">
        <p14:creationId xmlns:p14="http://schemas.microsoft.com/office/powerpoint/2010/main" val="3112133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500"/>
                                        <p:tgtEl>
                                          <p:spTgt spid="3">
                                            <p:txEl>
                                              <p:pRg st="2" end="2"/>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500"/>
                                        <p:tgtEl>
                                          <p:spTgt spid="3">
                                            <p:txEl>
                                              <p:pRg st="6" end="6"/>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fade">
                                      <p:cBhvr>
                                        <p:cTn id="29" dur="500"/>
                                        <p:tgtEl>
                                          <p:spTgt spid="3">
                                            <p:txEl>
                                              <p:pRg st="7" end="7"/>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96043" y="228599"/>
            <a:ext cx="10515600" cy="6629401"/>
          </a:xfrm>
        </p:spPr>
        <p:txBody>
          <a:bodyPr>
            <a:normAutofit/>
          </a:bodyPr>
          <a:lstStyle/>
          <a:p>
            <a:pPr marL="0" indent="0">
              <a:buNone/>
            </a:pPr>
            <a:r>
              <a:rPr lang="fr-FR" dirty="0" smtClean="0"/>
              <a:t>4. Pour chacune de ces quatre pathologies, décrivez la radiographie pulmonaire typique à la phase aiguë (2 à 3 items maximum). </a:t>
            </a:r>
            <a:endParaRPr lang="fr-FR" dirty="0"/>
          </a:p>
          <a:p>
            <a:pPr marL="0" indent="0">
              <a:buNone/>
            </a:pPr>
            <a:r>
              <a:rPr lang="fr-FR" dirty="0" smtClean="0"/>
              <a:t>• Péricardite </a:t>
            </a:r>
          </a:p>
          <a:p>
            <a:pPr marL="0" indent="0">
              <a:buNone/>
            </a:pPr>
            <a:r>
              <a:rPr lang="fr-FR" dirty="0" smtClean="0"/>
              <a:t>      - normale ou: </a:t>
            </a:r>
          </a:p>
          <a:p>
            <a:pPr marL="0" indent="0">
              <a:buNone/>
            </a:pPr>
            <a:r>
              <a:rPr lang="fr-FR" dirty="0"/>
              <a:t> </a:t>
            </a:r>
            <a:r>
              <a:rPr lang="fr-FR" dirty="0" smtClean="0"/>
              <a:t>     - cardiomégalie régulière (uniquement si péricardite liquidienne) </a:t>
            </a:r>
          </a:p>
          <a:p>
            <a:pPr marL="0" indent="0">
              <a:buNone/>
            </a:pPr>
            <a:r>
              <a:rPr lang="fr-FR" dirty="0" smtClean="0"/>
              <a:t>• Infarctus myocardique </a:t>
            </a:r>
          </a:p>
          <a:p>
            <a:pPr marL="0" indent="0">
              <a:buNone/>
            </a:pPr>
            <a:r>
              <a:rPr lang="fr-FR" dirty="0"/>
              <a:t> </a:t>
            </a:r>
            <a:r>
              <a:rPr lang="fr-FR" dirty="0" smtClean="0"/>
              <a:t>     - normale ou: </a:t>
            </a:r>
          </a:p>
          <a:p>
            <a:pPr marL="0" indent="0">
              <a:buNone/>
            </a:pPr>
            <a:r>
              <a:rPr lang="fr-FR" dirty="0"/>
              <a:t> </a:t>
            </a:r>
            <a:r>
              <a:rPr lang="fr-FR" dirty="0" smtClean="0"/>
              <a:t>     - œdème pulmonaire</a:t>
            </a:r>
          </a:p>
          <a:p>
            <a:pPr marL="0" indent="0">
              <a:buNone/>
            </a:pPr>
            <a:r>
              <a:rPr lang="fr-FR" dirty="0"/>
              <a:t> </a:t>
            </a:r>
            <a:r>
              <a:rPr lang="fr-FR" dirty="0" smtClean="0"/>
              <a:t>     -cardiomégalie (pas si infarctus inaugural)</a:t>
            </a:r>
          </a:p>
          <a:p>
            <a:pPr marL="0" indent="0">
              <a:buNone/>
            </a:pPr>
            <a:r>
              <a:rPr lang="fr-FR" dirty="0" smtClean="0"/>
              <a:t>• Embolie pulmonaire </a:t>
            </a:r>
          </a:p>
          <a:p>
            <a:pPr marL="0" indent="0">
              <a:buNone/>
            </a:pPr>
            <a:r>
              <a:rPr lang="fr-FR" dirty="0"/>
              <a:t> </a:t>
            </a:r>
            <a:r>
              <a:rPr lang="fr-FR" dirty="0" smtClean="0"/>
              <a:t>     - poumons clairs, plèvre libre </a:t>
            </a:r>
          </a:p>
          <a:p>
            <a:pPr marL="0" indent="0">
              <a:buNone/>
            </a:pPr>
            <a:r>
              <a:rPr lang="fr-FR" dirty="0"/>
              <a:t> </a:t>
            </a:r>
            <a:r>
              <a:rPr lang="fr-FR" dirty="0" smtClean="0"/>
              <a:t>     - petites anomalies (ascension d'une coupole diaphragmatique, comblement d'un cul-de-sac pleural, atélectasie en bandes aux bases </a:t>
            </a:r>
          </a:p>
          <a:p>
            <a:pPr marL="0" indent="0">
              <a:buNone/>
            </a:pPr>
            <a:r>
              <a:rPr lang="fr-FR" dirty="0" smtClean="0"/>
              <a:t>• Dissection aortique </a:t>
            </a:r>
          </a:p>
          <a:p>
            <a:pPr marL="0" indent="0">
              <a:buNone/>
            </a:pPr>
            <a:r>
              <a:rPr lang="fr-FR" dirty="0"/>
              <a:t> </a:t>
            </a:r>
            <a:r>
              <a:rPr lang="fr-FR" dirty="0" smtClean="0"/>
              <a:t>     - élargissement médiastinal supérieur</a:t>
            </a:r>
            <a:endParaRPr lang="fr-FR" dirty="0"/>
          </a:p>
        </p:txBody>
      </p:sp>
    </p:spTree>
    <p:extLst>
      <p:ext uri="{BB962C8B-B14F-4D97-AF65-F5344CB8AC3E}">
        <p14:creationId xmlns:p14="http://schemas.microsoft.com/office/powerpoint/2010/main" val="1401674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500"/>
                                        <p:tgtEl>
                                          <p:spTgt spid="3">
                                            <p:txEl>
                                              <p:pRg st="2" end="2"/>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500"/>
                                        <p:tgtEl>
                                          <p:spTgt spid="3">
                                            <p:txEl>
                                              <p:pRg st="6" end="6"/>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fade">
                                      <p:cBhvr>
                                        <p:cTn id="29" dur="500"/>
                                        <p:tgtEl>
                                          <p:spTgt spid="3">
                                            <p:txEl>
                                              <p:pRg st="7" end="7"/>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fade">
                                      <p:cBhvr>
                                        <p:cTn id="35" dur="500"/>
                                        <p:tgtEl>
                                          <p:spTgt spid="3">
                                            <p:txEl>
                                              <p:pRg st="9" end="9"/>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10" end="10"/>
                                            </p:txEl>
                                          </p:spTgt>
                                        </p:tgtEl>
                                        <p:attrNameLst>
                                          <p:attrName>style.visibility</p:attrName>
                                        </p:attrNameLst>
                                      </p:cBhvr>
                                      <p:to>
                                        <p:strVal val="visible"/>
                                      </p:to>
                                    </p:set>
                                    <p:animEffect transition="in" filter="fade">
                                      <p:cBhvr>
                                        <p:cTn id="38" dur="500"/>
                                        <p:tgtEl>
                                          <p:spTgt spid="3">
                                            <p:txEl>
                                              <p:pRg st="10" end="10"/>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animEffect transition="in" filter="fade">
                                      <p:cBhvr>
                                        <p:cTn id="41" dur="500"/>
                                        <p:tgtEl>
                                          <p:spTgt spid="3">
                                            <p:txEl>
                                              <p:pRg st="11" end="11"/>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3">
                                            <p:txEl>
                                              <p:pRg st="12" end="12"/>
                                            </p:txEl>
                                          </p:spTgt>
                                        </p:tgtEl>
                                        <p:attrNameLst>
                                          <p:attrName>style.visibility</p:attrName>
                                        </p:attrNameLst>
                                      </p:cBhvr>
                                      <p:to>
                                        <p:strVal val="visible"/>
                                      </p:to>
                                    </p:set>
                                    <p:animEffect transition="in" filter="fade">
                                      <p:cBhvr>
                                        <p:cTn id="44"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5220" y="96252"/>
            <a:ext cx="10515600" cy="6460958"/>
          </a:xfrm>
        </p:spPr>
        <p:txBody>
          <a:bodyPr>
            <a:normAutofit fontScale="62500" lnSpcReduction="20000"/>
          </a:bodyPr>
          <a:lstStyle/>
          <a:p>
            <a:pPr marL="0" indent="0">
              <a:buNone/>
            </a:pPr>
            <a:r>
              <a:rPr lang="fr-FR" dirty="0" smtClean="0"/>
              <a:t>5. Pour chacune de ces quatre pathologies, décrivez le tracé ECG typique à la phase aiguë. </a:t>
            </a:r>
            <a:endParaRPr lang="fr-FR" dirty="0"/>
          </a:p>
          <a:p>
            <a:pPr marL="0" indent="0">
              <a:buNone/>
            </a:pPr>
            <a:r>
              <a:rPr lang="fr-FR" dirty="0" smtClean="0"/>
              <a:t>• Péricardite</a:t>
            </a:r>
          </a:p>
          <a:p>
            <a:pPr marL="0" indent="0">
              <a:buNone/>
            </a:pPr>
            <a:r>
              <a:rPr lang="fr-FR" dirty="0"/>
              <a:t> </a:t>
            </a:r>
            <a:r>
              <a:rPr lang="fr-FR" dirty="0" smtClean="0"/>
              <a:t>     - sous décalage de PO (quasi pathognomonique, précoce, fugace)</a:t>
            </a:r>
          </a:p>
          <a:p>
            <a:pPr marL="0" indent="0">
              <a:buNone/>
            </a:pPr>
            <a:r>
              <a:rPr lang="fr-FR" dirty="0"/>
              <a:t> </a:t>
            </a:r>
            <a:r>
              <a:rPr lang="fr-FR" dirty="0" smtClean="0"/>
              <a:t>     - microvoltage</a:t>
            </a:r>
            <a:endParaRPr lang="fr-FR" dirty="0"/>
          </a:p>
          <a:p>
            <a:pPr marL="0" indent="0">
              <a:buNone/>
            </a:pPr>
            <a:r>
              <a:rPr lang="fr-FR" dirty="0" smtClean="0"/>
              <a:t>      - troubles de repolarisation diffus et concordants, sans anomalie en miroir ni onde Q de nécrose </a:t>
            </a:r>
          </a:p>
          <a:p>
            <a:pPr marL="0" indent="0">
              <a:buNone/>
            </a:pPr>
            <a:r>
              <a:rPr lang="fr-FR" dirty="0"/>
              <a:t> </a:t>
            </a:r>
            <a:r>
              <a:rPr lang="fr-FR" dirty="0" smtClean="0"/>
              <a:t>     - sus décalage de ST </a:t>
            </a:r>
          </a:p>
          <a:p>
            <a:pPr marL="0" indent="0">
              <a:buNone/>
            </a:pPr>
            <a:r>
              <a:rPr lang="fr-FR" dirty="0"/>
              <a:t> </a:t>
            </a:r>
            <a:r>
              <a:rPr lang="fr-FR" dirty="0" smtClean="0"/>
              <a:t>     - aplatissement de l'onde T</a:t>
            </a:r>
          </a:p>
          <a:p>
            <a:pPr marL="0" indent="0">
              <a:buNone/>
            </a:pPr>
            <a:r>
              <a:rPr lang="fr-FR" dirty="0" smtClean="0"/>
              <a:t>      - ou inversion de l'onde T</a:t>
            </a:r>
          </a:p>
          <a:p>
            <a:pPr marL="0" indent="0">
              <a:buNone/>
            </a:pPr>
            <a:r>
              <a:rPr lang="fr-FR" dirty="0"/>
              <a:t> </a:t>
            </a:r>
            <a:r>
              <a:rPr lang="fr-FR" dirty="0" smtClean="0"/>
              <a:t>     - diversement associées entre elles</a:t>
            </a:r>
          </a:p>
          <a:p>
            <a:pPr marL="0" indent="0">
              <a:buNone/>
            </a:pPr>
            <a:r>
              <a:rPr lang="fr-FR" dirty="0"/>
              <a:t> </a:t>
            </a:r>
            <a:r>
              <a:rPr lang="fr-FR" dirty="0" smtClean="0"/>
              <a:t>     - parfois alternance électrique (swinging heart)</a:t>
            </a:r>
          </a:p>
          <a:p>
            <a:pPr marL="0" indent="0">
              <a:buNone/>
            </a:pPr>
            <a:r>
              <a:rPr lang="fr-FR" dirty="0" smtClean="0"/>
              <a:t>• Infarctus myocardique </a:t>
            </a:r>
          </a:p>
          <a:p>
            <a:pPr marL="0" indent="0">
              <a:buNone/>
            </a:pPr>
            <a:r>
              <a:rPr lang="fr-FR" dirty="0"/>
              <a:t> </a:t>
            </a:r>
            <a:r>
              <a:rPr lang="fr-FR" dirty="0" smtClean="0"/>
              <a:t>     -anomalies systématisées (dans un territoire "artériel"), concordantes avec images en miroir </a:t>
            </a:r>
          </a:p>
          <a:p>
            <a:pPr marL="0" indent="0">
              <a:buNone/>
            </a:pPr>
            <a:r>
              <a:rPr lang="fr-FR" dirty="0"/>
              <a:t> </a:t>
            </a:r>
            <a:r>
              <a:rPr lang="fr-FR" dirty="0" smtClean="0"/>
              <a:t>     - courant de lésion sous endocardique : (sous décalage de ST) ou ischémie sous épicardique (onde T négative de façon durable)</a:t>
            </a:r>
          </a:p>
          <a:p>
            <a:pPr marL="0" indent="0">
              <a:buNone/>
            </a:pPr>
            <a:r>
              <a:rPr lang="fr-FR" dirty="0"/>
              <a:t> </a:t>
            </a:r>
            <a:r>
              <a:rPr lang="fr-FR" dirty="0" smtClean="0"/>
              <a:t>     - courant de lésion sous épicardique : (sus décalage de STenglobant l'onde T, réalisant l'onde de Pardee) </a:t>
            </a:r>
          </a:p>
          <a:p>
            <a:pPr marL="0" indent="0">
              <a:buNone/>
            </a:pPr>
            <a:r>
              <a:rPr lang="fr-FR" dirty="0" smtClean="0"/>
              <a:t>• Embolie pulmonaire (anomalies inconstantes et fugaces) </a:t>
            </a:r>
          </a:p>
          <a:p>
            <a:pPr marL="0" indent="0">
              <a:buNone/>
            </a:pPr>
            <a:r>
              <a:rPr lang="fr-FR" dirty="0"/>
              <a:t> </a:t>
            </a:r>
            <a:r>
              <a:rPr lang="fr-FR" dirty="0" smtClean="0"/>
              <a:t>     - rotation axiale droite (aspect SlQ3, grande onde S en D1, onde Q en D3)</a:t>
            </a:r>
          </a:p>
          <a:p>
            <a:pPr marL="0" indent="0">
              <a:buNone/>
            </a:pPr>
            <a:r>
              <a:rPr lang="fr-FR" dirty="0"/>
              <a:t> </a:t>
            </a:r>
            <a:r>
              <a:rPr lang="fr-FR" dirty="0" smtClean="0"/>
              <a:t>     - tachycardie sinusale</a:t>
            </a:r>
          </a:p>
          <a:p>
            <a:pPr marL="0" indent="0">
              <a:buNone/>
            </a:pPr>
            <a:r>
              <a:rPr lang="fr-FR" dirty="0"/>
              <a:t> </a:t>
            </a:r>
            <a:r>
              <a:rPr lang="fr-FR" dirty="0" smtClean="0"/>
              <a:t>     - inversion de T de Vl à V3 (dérivations droites), s'amenuisant de Vl à V3 </a:t>
            </a:r>
          </a:p>
          <a:p>
            <a:pPr marL="0" indent="0">
              <a:buNone/>
            </a:pPr>
            <a:r>
              <a:rPr lang="fr-FR" dirty="0"/>
              <a:t> </a:t>
            </a:r>
            <a:r>
              <a:rPr lang="fr-FR" dirty="0" smtClean="0"/>
              <a:t>     - puis apparition de signes d'hypertrophie auriculaire droite, de bloc de branche droit complet ou non </a:t>
            </a:r>
          </a:p>
          <a:p>
            <a:pPr marL="0" indent="0">
              <a:buNone/>
            </a:pPr>
            <a:r>
              <a:rPr lang="fr-FR" dirty="0"/>
              <a:t> </a:t>
            </a:r>
            <a:r>
              <a:rPr lang="fr-FR" dirty="0" smtClean="0"/>
              <a:t>     - Ces 4 anomalies sont des signes de cœur pulmonaire aigu </a:t>
            </a:r>
          </a:p>
          <a:p>
            <a:pPr marL="0" indent="0">
              <a:buNone/>
            </a:pPr>
            <a:r>
              <a:rPr lang="fr-FR" dirty="0" smtClean="0"/>
              <a:t>• Dissection aortique</a:t>
            </a:r>
          </a:p>
          <a:p>
            <a:pPr marL="0" indent="0">
              <a:buNone/>
            </a:pPr>
            <a:r>
              <a:rPr lang="fr-FR" dirty="0"/>
              <a:t> </a:t>
            </a:r>
            <a:r>
              <a:rPr lang="fr-FR" dirty="0" smtClean="0"/>
              <a:t>     - tracé normal (ou HVG électrique par HTA chronique)</a:t>
            </a:r>
            <a:endParaRPr lang="fr-FR" dirty="0"/>
          </a:p>
        </p:txBody>
      </p:sp>
    </p:spTree>
    <p:extLst>
      <p:ext uri="{BB962C8B-B14F-4D97-AF65-F5344CB8AC3E}">
        <p14:creationId xmlns:p14="http://schemas.microsoft.com/office/powerpoint/2010/main" val="1693353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500"/>
                                        <p:tgtEl>
                                          <p:spTgt spid="3">
                                            <p:txEl>
                                              <p:pRg st="2" end="2"/>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500"/>
                                        <p:tgtEl>
                                          <p:spTgt spid="3">
                                            <p:txEl>
                                              <p:pRg st="6" end="6"/>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fade">
                                      <p:cBhvr>
                                        <p:cTn id="29" dur="500"/>
                                        <p:tgtEl>
                                          <p:spTgt spid="3">
                                            <p:txEl>
                                              <p:pRg st="7" end="7"/>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fade">
                                      <p:cBhvr>
                                        <p:cTn id="35" dur="500"/>
                                        <p:tgtEl>
                                          <p:spTgt spid="3">
                                            <p:txEl>
                                              <p:pRg st="9" end="9"/>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10" end="10"/>
                                            </p:txEl>
                                          </p:spTgt>
                                        </p:tgtEl>
                                        <p:attrNameLst>
                                          <p:attrName>style.visibility</p:attrName>
                                        </p:attrNameLst>
                                      </p:cBhvr>
                                      <p:to>
                                        <p:strVal val="visible"/>
                                      </p:to>
                                    </p:set>
                                    <p:animEffect transition="in" filter="fade">
                                      <p:cBhvr>
                                        <p:cTn id="38" dur="500"/>
                                        <p:tgtEl>
                                          <p:spTgt spid="3">
                                            <p:txEl>
                                              <p:pRg st="10" end="10"/>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animEffect transition="in" filter="fade">
                                      <p:cBhvr>
                                        <p:cTn id="41" dur="500"/>
                                        <p:tgtEl>
                                          <p:spTgt spid="3">
                                            <p:txEl>
                                              <p:pRg st="11" end="11"/>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3">
                                            <p:txEl>
                                              <p:pRg st="12" end="12"/>
                                            </p:txEl>
                                          </p:spTgt>
                                        </p:tgtEl>
                                        <p:attrNameLst>
                                          <p:attrName>style.visibility</p:attrName>
                                        </p:attrNameLst>
                                      </p:cBhvr>
                                      <p:to>
                                        <p:strVal val="visible"/>
                                      </p:to>
                                    </p:set>
                                    <p:animEffect transition="in" filter="fade">
                                      <p:cBhvr>
                                        <p:cTn id="44" dur="500"/>
                                        <p:tgtEl>
                                          <p:spTgt spid="3">
                                            <p:txEl>
                                              <p:pRg st="12" end="12"/>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3">
                                            <p:txEl>
                                              <p:pRg st="13" end="13"/>
                                            </p:txEl>
                                          </p:spTgt>
                                        </p:tgtEl>
                                        <p:attrNameLst>
                                          <p:attrName>style.visibility</p:attrName>
                                        </p:attrNameLst>
                                      </p:cBhvr>
                                      <p:to>
                                        <p:strVal val="visible"/>
                                      </p:to>
                                    </p:set>
                                    <p:animEffect transition="in" filter="fade">
                                      <p:cBhvr>
                                        <p:cTn id="47" dur="500"/>
                                        <p:tgtEl>
                                          <p:spTgt spid="3">
                                            <p:txEl>
                                              <p:pRg st="13" end="13"/>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3">
                                            <p:txEl>
                                              <p:pRg st="14" end="14"/>
                                            </p:txEl>
                                          </p:spTgt>
                                        </p:tgtEl>
                                        <p:attrNameLst>
                                          <p:attrName>style.visibility</p:attrName>
                                        </p:attrNameLst>
                                      </p:cBhvr>
                                      <p:to>
                                        <p:strVal val="visible"/>
                                      </p:to>
                                    </p:set>
                                    <p:animEffect transition="in" filter="fade">
                                      <p:cBhvr>
                                        <p:cTn id="50" dur="500"/>
                                        <p:tgtEl>
                                          <p:spTgt spid="3">
                                            <p:txEl>
                                              <p:pRg st="14" end="14"/>
                                            </p:txEl>
                                          </p:spTgt>
                                        </p:tgtEl>
                                      </p:cBhvr>
                                    </p:animEffect>
                                  </p:childTnLst>
                                </p:cTn>
                              </p:par>
                              <p:par>
                                <p:cTn id="51" presetID="10" presetClass="entr" presetSubtype="0" fill="hold" nodeType="withEffect">
                                  <p:stCondLst>
                                    <p:cond delay="0"/>
                                  </p:stCondLst>
                                  <p:childTnLst>
                                    <p:set>
                                      <p:cBhvr>
                                        <p:cTn id="52" dur="1" fill="hold">
                                          <p:stCondLst>
                                            <p:cond delay="0"/>
                                          </p:stCondLst>
                                        </p:cTn>
                                        <p:tgtEl>
                                          <p:spTgt spid="3">
                                            <p:txEl>
                                              <p:pRg st="15" end="15"/>
                                            </p:txEl>
                                          </p:spTgt>
                                        </p:tgtEl>
                                        <p:attrNameLst>
                                          <p:attrName>style.visibility</p:attrName>
                                        </p:attrNameLst>
                                      </p:cBhvr>
                                      <p:to>
                                        <p:strVal val="visible"/>
                                      </p:to>
                                    </p:set>
                                    <p:animEffect transition="in" filter="fade">
                                      <p:cBhvr>
                                        <p:cTn id="53" dur="500"/>
                                        <p:tgtEl>
                                          <p:spTgt spid="3">
                                            <p:txEl>
                                              <p:pRg st="15" end="15"/>
                                            </p:txEl>
                                          </p:spTgt>
                                        </p:tgtEl>
                                      </p:cBhvr>
                                    </p:animEffect>
                                  </p:childTnLst>
                                </p:cTn>
                              </p:par>
                              <p:par>
                                <p:cTn id="54" presetID="10" presetClass="entr" presetSubtype="0" fill="hold" nodeType="withEffect">
                                  <p:stCondLst>
                                    <p:cond delay="0"/>
                                  </p:stCondLst>
                                  <p:childTnLst>
                                    <p:set>
                                      <p:cBhvr>
                                        <p:cTn id="55" dur="1" fill="hold">
                                          <p:stCondLst>
                                            <p:cond delay="0"/>
                                          </p:stCondLst>
                                        </p:cTn>
                                        <p:tgtEl>
                                          <p:spTgt spid="3">
                                            <p:txEl>
                                              <p:pRg st="16" end="16"/>
                                            </p:txEl>
                                          </p:spTgt>
                                        </p:tgtEl>
                                        <p:attrNameLst>
                                          <p:attrName>style.visibility</p:attrName>
                                        </p:attrNameLst>
                                      </p:cBhvr>
                                      <p:to>
                                        <p:strVal val="visible"/>
                                      </p:to>
                                    </p:set>
                                    <p:animEffect transition="in" filter="fade">
                                      <p:cBhvr>
                                        <p:cTn id="56" dur="500"/>
                                        <p:tgtEl>
                                          <p:spTgt spid="3">
                                            <p:txEl>
                                              <p:pRg st="16" end="16"/>
                                            </p:txEl>
                                          </p:spTgt>
                                        </p:tgtEl>
                                      </p:cBhvr>
                                    </p:animEffect>
                                  </p:childTnLst>
                                </p:cTn>
                              </p:par>
                              <p:par>
                                <p:cTn id="57" presetID="10" presetClass="entr" presetSubtype="0" fill="hold" nodeType="withEffect">
                                  <p:stCondLst>
                                    <p:cond delay="0"/>
                                  </p:stCondLst>
                                  <p:childTnLst>
                                    <p:set>
                                      <p:cBhvr>
                                        <p:cTn id="58" dur="1" fill="hold">
                                          <p:stCondLst>
                                            <p:cond delay="0"/>
                                          </p:stCondLst>
                                        </p:cTn>
                                        <p:tgtEl>
                                          <p:spTgt spid="3">
                                            <p:txEl>
                                              <p:pRg st="17" end="17"/>
                                            </p:txEl>
                                          </p:spTgt>
                                        </p:tgtEl>
                                        <p:attrNameLst>
                                          <p:attrName>style.visibility</p:attrName>
                                        </p:attrNameLst>
                                      </p:cBhvr>
                                      <p:to>
                                        <p:strVal val="visible"/>
                                      </p:to>
                                    </p:set>
                                    <p:animEffect transition="in" filter="fade">
                                      <p:cBhvr>
                                        <p:cTn id="59" dur="500"/>
                                        <p:tgtEl>
                                          <p:spTgt spid="3">
                                            <p:txEl>
                                              <p:pRg st="17" end="17"/>
                                            </p:txEl>
                                          </p:spTgt>
                                        </p:tgtEl>
                                      </p:cBhvr>
                                    </p:animEffect>
                                  </p:childTnLst>
                                </p:cTn>
                              </p:par>
                              <p:par>
                                <p:cTn id="60" presetID="10" presetClass="entr" presetSubtype="0" fill="hold" nodeType="withEffect">
                                  <p:stCondLst>
                                    <p:cond delay="0"/>
                                  </p:stCondLst>
                                  <p:childTnLst>
                                    <p:set>
                                      <p:cBhvr>
                                        <p:cTn id="61" dur="1" fill="hold">
                                          <p:stCondLst>
                                            <p:cond delay="0"/>
                                          </p:stCondLst>
                                        </p:cTn>
                                        <p:tgtEl>
                                          <p:spTgt spid="3">
                                            <p:txEl>
                                              <p:pRg st="18" end="18"/>
                                            </p:txEl>
                                          </p:spTgt>
                                        </p:tgtEl>
                                        <p:attrNameLst>
                                          <p:attrName>style.visibility</p:attrName>
                                        </p:attrNameLst>
                                      </p:cBhvr>
                                      <p:to>
                                        <p:strVal val="visible"/>
                                      </p:to>
                                    </p:set>
                                    <p:animEffect transition="in" filter="fade">
                                      <p:cBhvr>
                                        <p:cTn id="62" dur="500"/>
                                        <p:tgtEl>
                                          <p:spTgt spid="3">
                                            <p:txEl>
                                              <p:pRg st="18" end="18"/>
                                            </p:txEl>
                                          </p:spTgt>
                                        </p:tgtEl>
                                      </p:cBhvr>
                                    </p:animEffect>
                                  </p:childTnLst>
                                </p:cTn>
                              </p:par>
                              <p:par>
                                <p:cTn id="63" presetID="10" presetClass="entr" presetSubtype="0" fill="hold" nodeType="withEffect">
                                  <p:stCondLst>
                                    <p:cond delay="0"/>
                                  </p:stCondLst>
                                  <p:childTnLst>
                                    <p:set>
                                      <p:cBhvr>
                                        <p:cTn id="64" dur="1" fill="hold">
                                          <p:stCondLst>
                                            <p:cond delay="0"/>
                                          </p:stCondLst>
                                        </p:cTn>
                                        <p:tgtEl>
                                          <p:spTgt spid="3">
                                            <p:txEl>
                                              <p:pRg st="19" end="19"/>
                                            </p:txEl>
                                          </p:spTgt>
                                        </p:tgtEl>
                                        <p:attrNameLst>
                                          <p:attrName>style.visibility</p:attrName>
                                        </p:attrNameLst>
                                      </p:cBhvr>
                                      <p:to>
                                        <p:strVal val="visible"/>
                                      </p:to>
                                    </p:set>
                                    <p:animEffect transition="in" filter="fade">
                                      <p:cBhvr>
                                        <p:cTn id="65" dur="500"/>
                                        <p:tgtEl>
                                          <p:spTgt spid="3">
                                            <p:txEl>
                                              <p:pRg st="19" end="19"/>
                                            </p:txEl>
                                          </p:spTgt>
                                        </p:tgtEl>
                                      </p:cBhvr>
                                    </p:animEffect>
                                  </p:childTnLst>
                                </p:cTn>
                              </p:par>
                              <p:par>
                                <p:cTn id="66" presetID="10" presetClass="entr" presetSubtype="0" fill="hold" nodeType="withEffect">
                                  <p:stCondLst>
                                    <p:cond delay="0"/>
                                  </p:stCondLst>
                                  <p:childTnLst>
                                    <p:set>
                                      <p:cBhvr>
                                        <p:cTn id="67" dur="1" fill="hold">
                                          <p:stCondLst>
                                            <p:cond delay="0"/>
                                          </p:stCondLst>
                                        </p:cTn>
                                        <p:tgtEl>
                                          <p:spTgt spid="3">
                                            <p:txEl>
                                              <p:pRg st="20" end="20"/>
                                            </p:txEl>
                                          </p:spTgt>
                                        </p:tgtEl>
                                        <p:attrNameLst>
                                          <p:attrName>style.visibility</p:attrName>
                                        </p:attrNameLst>
                                      </p:cBhvr>
                                      <p:to>
                                        <p:strVal val="visible"/>
                                      </p:to>
                                    </p:set>
                                    <p:animEffect transition="in" filter="fade">
                                      <p:cBhvr>
                                        <p:cTn id="68" dur="500"/>
                                        <p:tgtEl>
                                          <p:spTgt spid="3">
                                            <p:txEl>
                                              <p:pRg st="20" end="20"/>
                                            </p:txEl>
                                          </p:spTgt>
                                        </p:tgtEl>
                                      </p:cBhvr>
                                    </p:animEffect>
                                  </p:childTnLst>
                                </p:cTn>
                              </p:par>
                              <p:par>
                                <p:cTn id="69" presetID="10" presetClass="entr" presetSubtype="0" fill="hold" nodeType="withEffect">
                                  <p:stCondLst>
                                    <p:cond delay="0"/>
                                  </p:stCondLst>
                                  <p:childTnLst>
                                    <p:set>
                                      <p:cBhvr>
                                        <p:cTn id="70" dur="1" fill="hold">
                                          <p:stCondLst>
                                            <p:cond delay="0"/>
                                          </p:stCondLst>
                                        </p:cTn>
                                        <p:tgtEl>
                                          <p:spTgt spid="3">
                                            <p:txEl>
                                              <p:pRg st="21" end="21"/>
                                            </p:txEl>
                                          </p:spTgt>
                                        </p:tgtEl>
                                        <p:attrNameLst>
                                          <p:attrName>style.visibility</p:attrName>
                                        </p:attrNameLst>
                                      </p:cBhvr>
                                      <p:to>
                                        <p:strVal val="visible"/>
                                      </p:to>
                                    </p:set>
                                    <p:animEffect transition="in" filter="fade">
                                      <p:cBhvr>
                                        <p:cTn id="71" dur="500"/>
                                        <p:tgtEl>
                                          <p:spTgt spid="3">
                                            <p:txEl>
                                              <p:pRg st="21" end="2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32138" y="0"/>
            <a:ext cx="10515600" cy="6748530"/>
          </a:xfrm>
        </p:spPr>
        <p:txBody>
          <a:bodyPr>
            <a:normAutofit/>
          </a:bodyPr>
          <a:lstStyle/>
          <a:p>
            <a:pPr marL="0" indent="0">
              <a:buNone/>
            </a:pPr>
            <a:r>
              <a:rPr lang="fr-FR" dirty="0" smtClean="0"/>
              <a:t>6. Le malade n'a en fait aucun facteur de risque d'athérome, il mesure 1 m89 pour 78 kg ; est en excellent état général et aurait pu être sportif professionnel s'il ne souffrait d'entorses de cheville à répétition La douleur a débuté brutalement ce matin, sans circonstance déclenchante particulière irradie vers le dos et descend maintenant vers la charnière dorsolombaire, </a:t>
            </a:r>
            <a:r>
              <a:rPr lang="fr-FR" dirty="0"/>
              <a:t>l</a:t>
            </a:r>
            <a:r>
              <a:rPr lang="fr-FR" dirty="0" smtClean="0"/>
              <a:t>a tension artérielle est à 150,/x.10 mm Hg à gauche comme à droite ; le pouls est à 110/minute, l'auscultation cardiaque est normale. L'ECG est normal, la radiographie de thorax vous est fournie. Quel est votre diagnostic complet ? </a:t>
            </a:r>
          </a:p>
          <a:p>
            <a:pPr marL="0" indent="0">
              <a:buNone/>
            </a:pPr>
            <a:r>
              <a:rPr lang="fr-FR" dirty="0" smtClean="0"/>
              <a:t>•Dissection</a:t>
            </a:r>
          </a:p>
          <a:p>
            <a:pPr marL="0" indent="0">
              <a:buNone/>
            </a:pPr>
            <a:r>
              <a:rPr lang="fr-FR" dirty="0" smtClean="0"/>
              <a:t> • Aiguë </a:t>
            </a:r>
          </a:p>
          <a:p>
            <a:pPr marL="0" indent="0">
              <a:buNone/>
            </a:pPr>
            <a:r>
              <a:rPr lang="fr-FR" dirty="0" smtClean="0"/>
              <a:t>• De l'aorte thoracique</a:t>
            </a:r>
          </a:p>
          <a:p>
            <a:pPr marL="0" indent="0">
              <a:buNone/>
            </a:pPr>
            <a:r>
              <a:rPr lang="fr-FR" dirty="0" smtClean="0"/>
              <a:t> • Intéressant la portion ascendante et horizontale de l'aorte thoracique </a:t>
            </a:r>
          </a:p>
          <a:p>
            <a:pPr marL="0" indent="0">
              <a:buNone/>
            </a:pPr>
            <a:r>
              <a:rPr lang="fr-FR" dirty="0" smtClean="0"/>
              <a:t>• Chez un sujet suspect de maladie de Marfan</a:t>
            </a:r>
            <a:endParaRPr lang="fr-FR" dirty="0"/>
          </a:p>
        </p:txBody>
      </p:sp>
    </p:spTree>
    <p:extLst>
      <p:ext uri="{BB962C8B-B14F-4D97-AF65-F5344CB8AC3E}">
        <p14:creationId xmlns:p14="http://schemas.microsoft.com/office/powerpoint/2010/main" val="3350574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500"/>
                                        <p:tgtEl>
                                          <p:spTgt spid="3">
                                            <p:txEl>
                                              <p:pRg st="2" end="2"/>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ecteur">
  <a:themeElements>
    <a:clrScheme name="Secteur">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ecteur">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ecteur">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168</TotalTime>
  <Words>2605</Words>
  <Application>Microsoft Office PowerPoint</Application>
  <PresentationFormat>Grand écran</PresentationFormat>
  <Paragraphs>248</Paragraphs>
  <Slides>44</Slides>
  <Notes>0</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44</vt:i4>
      </vt:variant>
    </vt:vector>
  </HeadingPairs>
  <TitlesOfParts>
    <vt:vector size="47" baseType="lpstr">
      <vt:lpstr>Century Gothic</vt:lpstr>
      <vt:lpstr>Wingdings 3</vt:lpstr>
      <vt:lpstr>Secteur</vt:lpstr>
      <vt:lpstr>Présentation PowerPoint</vt:lpstr>
      <vt:lpstr>Cas clinique n°1</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                        Cas clinique n°2</vt:lpstr>
      <vt:lpstr>Madame L., 48 ans, est hospitalisée pour syndrome douloureux thoracique aigu. Depuis 7 heures, elle ressent une douleur médiothoracique en barre, rétrosternale, intense, angoissante. A l'examen clinique : patiente obèse (1 m 60, 72 kilos), tension artérielle = 120/70 mm Hg, pouls = 100/minute régulier, température = 37,1 OC. Auscultation cardiopulmonaire normale, examen vasculaire normal. Antécédents Aucun antécédent pathologique relevé, en dehors d'un tabagisme à 30 paquets-année.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                           Cas clinique n°3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 clinique n°1</dc:title>
  <dc:creator>CHAHNOU</dc:creator>
  <cp:lastModifiedBy>CHAHNOU</cp:lastModifiedBy>
  <cp:revision>22</cp:revision>
  <dcterms:created xsi:type="dcterms:W3CDTF">2017-03-11T13:41:57Z</dcterms:created>
  <dcterms:modified xsi:type="dcterms:W3CDTF">2017-03-11T16:58:05Z</dcterms:modified>
</cp:coreProperties>
</file>