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8" r:id="rId3"/>
    <p:sldId id="257" r:id="rId4"/>
    <p:sldId id="279" r:id="rId5"/>
    <p:sldId id="274" r:id="rId6"/>
    <p:sldId id="258" r:id="rId7"/>
    <p:sldId id="259" r:id="rId8"/>
    <p:sldId id="260" r:id="rId9"/>
    <p:sldId id="275" r:id="rId10"/>
    <p:sldId id="261" r:id="rId11"/>
    <p:sldId id="264" r:id="rId12"/>
    <p:sldId id="263" r:id="rId13"/>
    <p:sldId id="265" r:id="rId14"/>
    <p:sldId id="266" r:id="rId15"/>
    <p:sldId id="267" r:id="rId16"/>
    <p:sldId id="270" r:id="rId17"/>
    <p:sldId id="268" r:id="rId18"/>
    <p:sldId id="269" r:id="rId19"/>
    <p:sldId id="271" r:id="rId20"/>
    <p:sldId id="272"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16" name="Espace réservé du numéro de diapositive 15"/>
          <p:cNvSpPr>
            <a:spLocks noGrp="1"/>
          </p:cNvSpPr>
          <p:nvPr>
            <p:ph type="sldNum" sz="quarter" idx="11"/>
          </p:nvPr>
        </p:nvSpPr>
        <p:spPr/>
        <p:txBody>
          <a:bodyPr/>
          <a:lstStyle/>
          <a:p>
            <a:fld id="{919A4C34-03E7-451B-B4FA-BF30CC485563}"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9A4C34-03E7-451B-B4FA-BF30CC48556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9A4C34-03E7-451B-B4FA-BF30CC48556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0B7875CD-5FA8-4094-BD8E-4B64A21DBA45}" type="datetimeFigureOut">
              <a:rPr lang="fr-FR" smtClean="0"/>
              <a:pPr/>
              <a:t>31/05/2009</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919A4C34-03E7-451B-B4FA-BF30CC485563}"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9A4C34-03E7-451B-B4FA-BF30CC485563}"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9A4C34-03E7-451B-B4FA-BF30CC485563}"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919A4C34-03E7-451B-B4FA-BF30CC485563}"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9A4C34-03E7-451B-B4FA-BF30CC485563}"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9A4C34-03E7-451B-B4FA-BF30CC48556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0B7875CD-5FA8-4094-BD8E-4B64A21DBA45}" type="datetimeFigureOut">
              <a:rPr lang="fr-FR" smtClean="0"/>
              <a:pPr/>
              <a:t>31/05/2009</a:t>
            </a:fld>
            <a:endParaRPr lang="fr-FR"/>
          </a:p>
        </p:txBody>
      </p:sp>
      <p:sp>
        <p:nvSpPr>
          <p:cNvPr id="9" name="Espace réservé du numéro de diapositive 8"/>
          <p:cNvSpPr>
            <a:spLocks noGrp="1"/>
          </p:cNvSpPr>
          <p:nvPr>
            <p:ph type="sldNum" sz="quarter" idx="15"/>
          </p:nvPr>
        </p:nvSpPr>
        <p:spPr/>
        <p:txBody>
          <a:bodyPr/>
          <a:lstStyle/>
          <a:p>
            <a:fld id="{919A4C34-03E7-451B-B4FA-BF30CC485563}"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0B7875CD-5FA8-4094-BD8E-4B64A21DBA45}" type="datetimeFigureOut">
              <a:rPr lang="fr-FR" smtClean="0"/>
              <a:pPr/>
              <a:t>31/05/2009</a:t>
            </a:fld>
            <a:endParaRPr lang="fr-FR"/>
          </a:p>
        </p:txBody>
      </p:sp>
      <p:sp>
        <p:nvSpPr>
          <p:cNvPr id="9" name="Espace réservé du numéro de diapositive 8"/>
          <p:cNvSpPr>
            <a:spLocks noGrp="1"/>
          </p:cNvSpPr>
          <p:nvPr>
            <p:ph type="sldNum" sz="quarter" idx="11"/>
          </p:nvPr>
        </p:nvSpPr>
        <p:spPr/>
        <p:txBody>
          <a:bodyPr/>
          <a:lstStyle/>
          <a:p>
            <a:fld id="{919A4C34-03E7-451B-B4FA-BF30CC485563}"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B7875CD-5FA8-4094-BD8E-4B64A21DBA45}" type="datetimeFigureOut">
              <a:rPr lang="fr-FR" smtClean="0"/>
              <a:pPr/>
              <a:t>31/05/2009</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19A4C34-03E7-451B-B4FA-BF30CC485563}"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28794" y="4714884"/>
            <a:ext cx="6758006" cy="1381116"/>
          </a:xfrm>
        </p:spPr>
        <p:txBody>
          <a:bodyPr>
            <a:normAutofit/>
          </a:bodyPr>
          <a:lstStyle/>
          <a:p>
            <a:r>
              <a:rPr lang="fr-FR" sz="2000" dirty="0" smtClean="0">
                <a:solidFill>
                  <a:srgbClr val="002060"/>
                </a:solidFill>
              </a:rPr>
              <a:t>Centre </a:t>
            </a:r>
            <a:r>
              <a:rPr lang="fr-FR" sz="2000" dirty="0" smtClean="0">
                <a:solidFill>
                  <a:srgbClr val="002060"/>
                </a:solidFill>
              </a:rPr>
              <a:t>Hospitalier Universitaire de Tlemcen</a:t>
            </a:r>
            <a:br>
              <a:rPr lang="fr-FR" sz="2000" dirty="0" smtClean="0">
                <a:solidFill>
                  <a:srgbClr val="002060"/>
                </a:solidFill>
              </a:rPr>
            </a:br>
            <a:r>
              <a:rPr lang="fr-FR" sz="2000" dirty="0" smtClean="0">
                <a:solidFill>
                  <a:srgbClr val="002060"/>
                </a:solidFill>
              </a:rPr>
              <a:t>	Service </a:t>
            </a:r>
            <a:r>
              <a:rPr lang="fr-FR" sz="2000" dirty="0" smtClean="0">
                <a:solidFill>
                  <a:srgbClr val="002060"/>
                </a:solidFill>
              </a:rPr>
              <a:t>De Neurochirurgie</a:t>
            </a:r>
            <a:br>
              <a:rPr lang="fr-FR" sz="2000" dirty="0" smtClean="0">
                <a:solidFill>
                  <a:srgbClr val="002060"/>
                </a:solidFill>
              </a:rPr>
            </a:br>
            <a:r>
              <a:rPr lang="fr-FR" sz="2000" dirty="0" smtClean="0">
                <a:solidFill>
                  <a:srgbClr val="002060"/>
                </a:solidFill>
              </a:rPr>
              <a:t>	Dr  </a:t>
            </a:r>
            <a:r>
              <a:rPr lang="fr-FR" sz="2000" dirty="0" err="1" smtClean="0">
                <a:solidFill>
                  <a:srgbClr val="002060"/>
                </a:solidFill>
              </a:rPr>
              <a:t>Gherras</a:t>
            </a:r>
            <a:r>
              <a:rPr lang="fr-FR" sz="2000" dirty="0" err="1" smtClean="0">
                <a:solidFill>
                  <a:srgbClr val="002060"/>
                </a:solidFill>
              </a:rPr>
              <a:t>Mourad</a:t>
            </a:r>
            <a:endParaRPr lang="fr-FR" sz="2000" dirty="0"/>
          </a:p>
        </p:txBody>
      </p:sp>
      <p:sp>
        <p:nvSpPr>
          <p:cNvPr id="3" name="Titre 2"/>
          <p:cNvSpPr>
            <a:spLocks noGrp="1"/>
          </p:cNvSpPr>
          <p:nvPr>
            <p:ph type="title"/>
          </p:nvPr>
        </p:nvSpPr>
        <p:spPr>
          <a:xfrm>
            <a:off x="357158" y="285728"/>
            <a:ext cx="8429684" cy="2357454"/>
          </a:xfrm>
        </p:spPr>
        <p:txBody>
          <a:bodyPr>
            <a:normAutofit/>
          </a:bodyPr>
          <a:lstStyle/>
          <a:p>
            <a:r>
              <a:rPr lang="fr-FR" sz="6000" b="1" dirty="0" smtClean="0">
                <a:solidFill>
                  <a:srgbClr val="C00000"/>
                </a:solidFill>
              </a:rPr>
              <a:t>Traumatisme  </a:t>
            </a:r>
            <a:r>
              <a:rPr lang="fr-FR" sz="6000" b="1" dirty="0" smtClean="0">
                <a:solidFill>
                  <a:srgbClr val="C00000"/>
                </a:solidFill>
              </a:rPr>
              <a:t>crânien</a:t>
            </a:r>
            <a:endParaRPr lang="fr-FR" sz="6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14282" y="0"/>
            <a:ext cx="871543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400" b="1" i="1" u="none" strike="noStrike" cap="none" normalizeH="0" baseline="0" dirty="0" smtClean="0">
                <a:ln>
                  <a:noFill/>
                </a:ln>
                <a:solidFill>
                  <a:srgbClr val="C00000"/>
                </a:solidFill>
                <a:effectLst/>
                <a:latin typeface="Times New Roman" pitchFamily="18" charset="0"/>
                <a:ea typeface="SimSun"/>
                <a:cs typeface="Times New Roman" pitchFamily="18" charset="0"/>
              </a:rPr>
              <a:t>Les embarrures </a:t>
            </a:r>
            <a:r>
              <a:rPr kumimoji="0" lang="fr-FR" altLang="zh-CN" sz="1400" b="0" i="0" u="none" strike="noStrike" cap="none" normalizeH="0" baseline="0" dirty="0" smtClean="0">
                <a:ln>
                  <a:noFill/>
                </a:ln>
                <a:solidFill>
                  <a:schemeClr val="tx1"/>
                </a:solidFill>
                <a:effectLst/>
                <a:latin typeface="Times New Roman" pitchFamily="18" charset="0"/>
                <a:ea typeface="SimSun"/>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000" b="0" i="0" u="none" strike="noStrike" cap="none" normalizeH="0" baseline="0" dirty="0" smtClean="0">
                <a:ln>
                  <a:noFill/>
                </a:ln>
                <a:solidFill>
                  <a:schemeClr val="tx1"/>
                </a:solidFill>
                <a:effectLst/>
                <a:latin typeface="Times New Roman" pitchFamily="18" charset="0"/>
                <a:ea typeface="SimSun"/>
                <a:cs typeface="Times New Roman" pitchFamily="18" charset="0"/>
              </a:rPr>
              <a:t> traduisent l'intrusion de l'os dans la boite crânienne, elle est responsable de lésions cérébrales immédiate à type d'attrition, elle peut se manifester tardivement par des crises d'épilepsie, le traitement est chirurgical.</a:t>
            </a:r>
            <a:endParaRPr lang="fr-FR" altLang="zh-CN"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1" i="1" u="none" strike="noStrike" cap="none" normalizeH="0" baseline="0" dirty="0" smtClean="0">
                <a:ln>
                  <a:noFill/>
                </a:ln>
                <a:solidFill>
                  <a:srgbClr val="C00000"/>
                </a:solidFill>
                <a:effectLst/>
                <a:latin typeface="Times New Roman" pitchFamily="18" charset="0"/>
                <a:ea typeface="SimSun"/>
                <a:cs typeface="Times New Roman" pitchFamily="18" charset="0"/>
              </a:rPr>
              <a:t>Plaie cranio-cérébrale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0" i="0" u="none" strike="noStrike" cap="none" normalizeH="0" baseline="0" dirty="0" smtClean="0">
                <a:ln>
                  <a:noFill/>
                </a:ln>
                <a:solidFill>
                  <a:schemeClr val="tx1"/>
                </a:solidFill>
                <a:effectLst/>
                <a:latin typeface="Times New Roman" pitchFamily="18" charset="0"/>
                <a:ea typeface="SimSun"/>
                <a:cs typeface="Times New Roman" pitchFamily="18" charset="0"/>
              </a:rPr>
              <a:t>définie par l'existence d'une issue de matière cérébrale à travers un orifice osseux d'origine traumatique, il y a une rupture de tout les plans séparant le cerveau du milieu extérieur, le diagnostic est clinique et scannographique, le risque infectieux est majeur d'où l'intérêt d'un parage chirurgical en urgence.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1" name="Picture 3"/>
          <p:cNvPicPr>
            <a:picLocks noChangeAspect="1" noChangeArrowheads="1"/>
          </p:cNvPicPr>
          <p:nvPr/>
        </p:nvPicPr>
        <p:blipFill>
          <a:blip r:embed="rId2"/>
          <a:srcRect/>
          <a:stretch>
            <a:fillRect/>
          </a:stretch>
        </p:blipFill>
        <p:spPr bwMode="auto">
          <a:xfrm>
            <a:off x="3143240" y="3357562"/>
            <a:ext cx="2500330"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42844" y="214291"/>
            <a:ext cx="9001156" cy="6780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2800" b="1" i="1" u="none" strike="noStrike" cap="none" normalizeH="0" baseline="0" smtClean="0">
                <a:ln>
                  <a:noFill/>
                </a:ln>
                <a:solidFill>
                  <a:srgbClr val="C00000"/>
                </a:solidFill>
                <a:effectLst/>
                <a:latin typeface="Times New Roman" pitchFamily="18" charset="0"/>
                <a:ea typeface="SimSun"/>
                <a:cs typeface="Times New Roman" pitchFamily="18" charset="0"/>
              </a:rPr>
              <a:t>Contusions </a:t>
            </a:r>
            <a:r>
              <a:rPr kumimoji="0" lang="fr-FR" altLang="zh-CN" sz="2800" b="1" i="1" u="none" strike="noStrike" cap="none" normalizeH="0" baseline="0" dirty="0" smtClean="0">
                <a:ln>
                  <a:noFill/>
                </a:ln>
                <a:solidFill>
                  <a:srgbClr val="C00000"/>
                </a:solidFill>
                <a:effectLst/>
                <a:latin typeface="Times New Roman" pitchFamily="18" charset="0"/>
                <a:ea typeface="SimSun"/>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fr-FR" altLang="zh-CN" sz="1200" dirty="0" smtClean="0">
              <a:latin typeface="Times New Roman" pitchFamily="18" charset="0"/>
              <a:ea typeface="SimSun"/>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1200" b="0" i="0" u="none" strike="noStrike" cap="none" normalizeH="0" baseline="0" dirty="0" smtClean="0">
              <a:ln>
                <a:noFill/>
              </a:ln>
              <a:solidFill>
                <a:schemeClr val="tx1"/>
              </a:solidFill>
              <a:effectLst/>
              <a:latin typeface="Times New Roman" pitchFamily="18" charset="0"/>
              <a:ea typeface="SimSun"/>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200" b="0" i="0" u="none" strike="noStrike" cap="none" normalizeH="0" baseline="0" dirty="0" smtClean="0">
                <a:ln>
                  <a:noFill/>
                </a:ln>
                <a:solidFill>
                  <a:schemeClr val="tx1"/>
                </a:solidFill>
                <a:effectLst/>
                <a:latin typeface="Times New Roman" pitchFamily="18" charset="0"/>
                <a:ea typeface="SimSun"/>
                <a:cs typeface="Times New Roman" pitchFamily="18" charset="0"/>
              </a:rPr>
              <a:t> </a:t>
            </a: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c'est l'ensemble des lésions encéphalique liée à la transmission de l'onde de choc, il existe des lésions de dilacération et d'attrition, la contusion peut siéger en regard de l'impacte ou à l'opposé , elle est génératrice d'œdème et s'accompagne d'une HIC, la contusion nécessite un traitement médical visant à diminuer l'HIC par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Rétablissement de la volémie,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Sédation,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Osmothérapie : mannitol 20%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Traitement anticonvulsivant préventif,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400" b="0" i="0" u="none" strike="noStrike" cap="none" normalizeH="0" baseline="0" dirty="0" smtClean="0">
                <a:ln>
                  <a:noFill/>
                </a:ln>
                <a:solidFill>
                  <a:schemeClr val="tx1"/>
                </a:solidFill>
                <a:effectLst/>
                <a:latin typeface="Times New Roman" pitchFamily="18" charset="0"/>
                <a:ea typeface="SimSun"/>
                <a:cs typeface="Times New Roman" pitchFamily="18" charset="0"/>
              </a:rPr>
              <a:t>Lutter contre l'hyperthermie.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rot="5400000">
            <a:off x="1750197" y="-964438"/>
            <a:ext cx="5500726" cy="857256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14422"/>
            <a:ext cx="8229600" cy="4881578"/>
          </a:xfrm>
        </p:spPr>
        <p:txBody>
          <a:bodyPr>
            <a:normAutofit fontScale="85000" lnSpcReduction="20000"/>
          </a:bodyPr>
          <a:lstStyle/>
          <a:p>
            <a:pPr>
              <a:buNone/>
            </a:pPr>
            <a:r>
              <a:rPr lang="fr-FR" b="1" i="1" dirty="0" smtClean="0">
                <a:solidFill>
                  <a:srgbClr val="FFC000"/>
                </a:solidFill>
              </a:rPr>
              <a:t>a- Hématome extra dural  </a:t>
            </a:r>
            <a:r>
              <a:rPr lang="fr-FR" b="1" i="1" dirty="0" smtClean="0"/>
              <a:t>:</a:t>
            </a:r>
          </a:p>
          <a:p>
            <a:pPr>
              <a:buNone/>
            </a:pPr>
            <a:r>
              <a:rPr lang="fr-FR" b="1" i="1" dirty="0" smtClean="0"/>
              <a:t> </a:t>
            </a:r>
            <a:r>
              <a:rPr lang="fr-FR" dirty="0" smtClean="0"/>
              <a:t>c'est une urgence neurochirurgicale, due à une collection du sang entre le feuillet externe de la dure-mère et la table interne, l'origine du saignement est artériel dans 90% des cas, il est associer à une fracture de la voute dans 80% des cas, il est moins fréquent chez l'enfant, la localisation temporo-pariétale due à une déchirure de l'artère méningée moyenne est la plus fréquente, les localisations para sagittale, en fosse cérébrale postérieure sont plus rare et souvent dues à des déchirures des sinus veineux.</a:t>
            </a:r>
          </a:p>
          <a:p>
            <a:pPr>
              <a:buNone/>
            </a:pPr>
            <a:r>
              <a:rPr lang="fr-FR" dirty="0" smtClean="0"/>
              <a:t>    L'insertion très forte du feuillet </a:t>
            </a:r>
            <a:r>
              <a:rPr lang="fr-FR" dirty="0" err="1" smtClean="0"/>
              <a:t>duremérien</a:t>
            </a:r>
            <a:r>
              <a:rPr lang="fr-FR" dirty="0" smtClean="0"/>
              <a:t> aux sutures explique la limitation de l'extension de l'hématome en zones suturaires. L'HED est en général situé en regard d'une tuméfaction des parties molles, centrée sur la lésion osseuse, bien limité donnant l'aspect en lentille biconvexe spontanément hyperdense sur la TDM, le traitement est chirurgical et qui consiste a évacuer l'hématome et suspension de la dure mère.</a:t>
            </a:r>
          </a:p>
          <a:p>
            <a:endParaRPr lang="fr-FR" dirty="0"/>
          </a:p>
        </p:txBody>
      </p:sp>
      <p:sp>
        <p:nvSpPr>
          <p:cNvPr id="3" name="Titre 2"/>
          <p:cNvSpPr>
            <a:spLocks noGrp="1"/>
          </p:cNvSpPr>
          <p:nvPr>
            <p:ph type="title"/>
          </p:nvPr>
        </p:nvSpPr>
        <p:spPr>
          <a:xfrm>
            <a:off x="457200" y="152400"/>
            <a:ext cx="8229600" cy="919146"/>
          </a:xfrm>
        </p:spPr>
        <p:txBody>
          <a:bodyPr/>
          <a:lstStyle/>
          <a:p>
            <a:r>
              <a:rPr lang="fr-FR" b="1" i="1" dirty="0" smtClean="0">
                <a:solidFill>
                  <a:srgbClr val="C00000"/>
                </a:solidFill>
              </a:rPr>
              <a:t>Les hémorragies </a:t>
            </a:r>
            <a:endParaRPr lang="fr-FR" i="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a:blip r:embed="rId2"/>
          <a:srcRect/>
          <a:stretch>
            <a:fillRect/>
          </a:stretch>
        </p:blipFill>
        <p:spPr bwMode="auto">
          <a:xfrm>
            <a:off x="0" y="0"/>
            <a:ext cx="9143999" cy="3357561"/>
          </a:xfrm>
          <a:prstGeom prst="rect">
            <a:avLst/>
          </a:prstGeom>
          <a:noFill/>
          <a:ln w="9525">
            <a:noFill/>
            <a:miter lim="800000"/>
            <a:headEnd/>
            <a:tailEnd/>
          </a:ln>
          <a:effectLst/>
        </p:spPr>
      </p:pic>
      <p:pic>
        <p:nvPicPr>
          <p:cNvPr id="3" name="Picture 3"/>
          <p:cNvPicPr>
            <a:picLocks noChangeArrowheads="1"/>
          </p:cNvPicPr>
          <p:nvPr/>
        </p:nvPicPr>
        <p:blipFill>
          <a:blip r:embed="rId3"/>
          <a:srcRect/>
          <a:stretch>
            <a:fillRect/>
          </a:stretch>
        </p:blipFill>
        <p:spPr bwMode="auto">
          <a:xfrm>
            <a:off x="0" y="3357562"/>
            <a:ext cx="9144000" cy="3500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5720" y="1214422"/>
            <a:ext cx="8572560" cy="4881578"/>
          </a:xfrm>
        </p:spPr>
        <p:txBody>
          <a:bodyPr>
            <a:normAutofit/>
          </a:bodyPr>
          <a:lstStyle/>
          <a:p>
            <a:r>
              <a:rPr lang="fr-FR" b="1" i="1" dirty="0" smtClean="0"/>
              <a:t>:</a:t>
            </a:r>
            <a:r>
              <a:rPr lang="fr-FR" dirty="0" smtClean="0"/>
              <a:t> collection hématique située entre l'arachnoïde et la dure mère, accompagné très souvent d'une contusion, son expression clinique est variable selon sa forme, son volume, sa topographie et l'importance de l'effet de masse. Une décompensation brutale secondaire à un engagement est toujours redoutable. Le taux de mortalité est toujours élevé surtout en cas d'association à d'autres lésions.</a:t>
            </a:r>
          </a:p>
        </p:txBody>
      </p:sp>
      <p:sp>
        <p:nvSpPr>
          <p:cNvPr id="3" name="Titre 2"/>
          <p:cNvSpPr>
            <a:spLocks noGrp="1"/>
          </p:cNvSpPr>
          <p:nvPr>
            <p:ph type="title"/>
          </p:nvPr>
        </p:nvSpPr>
        <p:spPr>
          <a:xfrm>
            <a:off x="457200" y="152400"/>
            <a:ext cx="8229600" cy="919146"/>
          </a:xfrm>
        </p:spPr>
        <p:txBody>
          <a:bodyPr>
            <a:normAutofit/>
          </a:bodyPr>
          <a:lstStyle/>
          <a:p>
            <a:r>
              <a:rPr lang="fr-FR" sz="3600" b="1" i="1" dirty="0" smtClean="0">
                <a:solidFill>
                  <a:srgbClr val="C00000"/>
                </a:solidFill>
              </a:rPr>
              <a:t>Hématiomes dural aigu</a:t>
            </a:r>
            <a:endParaRPr lang="fr-FR" sz="36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4786314" y="0"/>
            <a:ext cx="4357686" cy="68580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0" y="0"/>
            <a:ext cx="4786314"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None/>
            </a:pPr>
            <a:r>
              <a:rPr lang="fr-FR" dirty="0" smtClean="0"/>
              <a:t>c'est l'apanage du sujet âgé ou souvent le traumatisme crânien est bénin et passé inaperçu, il résulte de la rupture des bridges veines entraînant un saignement à bas bruit.</a:t>
            </a:r>
          </a:p>
          <a:p>
            <a:pPr>
              <a:buNone/>
            </a:pPr>
            <a:r>
              <a:rPr lang="fr-FR" dirty="0" smtClean="0"/>
              <a:t>Le délai d'apparition est de 21 jours, la clinique est variable peut être celle d'un processus intra crânien.</a:t>
            </a:r>
          </a:p>
          <a:p>
            <a:pPr>
              <a:buNone/>
            </a:pPr>
            <a:r>
              <a:rPr lang="fr-FR" dirty="0" smtClean="0"/>
              <a:t>La TDM objective une image en croissant de lune hypo dense.</a:t>
            </a:r>
          </a:p>
          <a:p>
            <a:pPr>
              <a:buNone/>
            </a:pPr>
            <a:r>
              <a:rPr lang="fr-FR" dirty="0" smtClean="0"/>
              <a:t>Le traitement est chirurgical : évacuation de l'hématome.</a:t>
            </a:r>
          </a:p>
          <a:p>
            <a:endParaRPr lang="fr-FR" dirty="0" smtClean="0"/>
          </a:p>
          <a:p>
            <a:endParaRPr lang="fr-FR" dirty="0"/>
          </a:p>
        </p:txBody>
      </p:sp>
      <p:sp>
        <p:nvSpPr>
          <p:cNvPr id="3" name="Titre 2"/>
          <p:cNvSpPr>
            <a:spLocks noGrp="1"/>
          </p:cNvSpPr>
          <p:nvPr>
            <p:ph type="title"/>
          </p:nvPr>
        </p:nvSpPr>
        <p:spPr>
          <a:xfrm>
            <a:off x="457200" y="152400"/>
            <a:ext cx="8229600" cy="990584"/>
          </a:xfrm>
        </p:spPr>
        <p:txBody>
          <a:bodyPr>
            <a:normAutofit/>
          </a:bodyPr>
          <a:lstStyle/>
          <a:p>
            <a:r>
              <a:rPr lang="fr-FR" sz="3600" b="1" i="1" dirty="0" smtClean="0">
                <a:solidFill>
                  <a:srgbClr val="C00000"/>
                </a:solidFill>
              </a:rPr>
              <a:t>Hématome sous dural chronique</a:t>
            </a:r>
            <a:endParaRPr lang="fr-FR" sz="36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071546"/>
            <a:ext cx="8229600" cy="5286412"/>
          </a:xfrm>
        </p:spPr>
        <p:txBody>
          <a:bodyPr/>
          <a:lstStyle/>
          <a:p>
            <a:pPr>
              <a:buNone/>
            </a:pPr>
            <a:r>
              <a:rPr lang="fr-FR" b="1" i="1" dirty="0" smtClean="0"/>
              <a:t> </a:t>
            </a:r>
            <a:r>
              <a:rPr lang="fr-FR" dirty="0" smtClean="0"/>
              <a:t>secondaire à une hémorragie parenchymateuse corticale ou péri ventriculaire, le risque ultérieur est l'apparition d'une hydrocéphalie, son diagnostic est facile en TDM.</a:t>
            </a:r>
          </a:p>
          <a:p>
            <a:endParaRPr lang="fr-FR" dirty="0"/>
          </a:p>
        </p:txBody>
      </p:sp>
      <p:sp>
        <p:nvSpPr>
          <p:cNvPr id="3" name="Titre 2"/>
          <p:cNvSpPr>
            <a:spLocks noGrp="1"/>
          </p:cNvSpPr>
          <p:nvPr>
            <p:ph type="title"/>
          </p:nvPr>
        </p:nvSpPr>
        <p:spPr>
          <a:xfrm>
            <a:off x="457200" y="152400"/>
            <a:ext cx="8229600" cy="776270"/>
          </a:xfrm>
        </p:spPr>
        <p:txBody>
          <a:bodyPr>
            <a:normAutofit/>
          </a:bodyPr>
          <a:lstStyle/>
          <a:p>
            <a:r>
              <a:rPr lang="fr-FR" sz="3600" b="1" i="1" dirty="0" smtClean="0">
                <a:solidFill>
                  <a:srgbClr val="C00000"/>
                </a:solidFill>
              </a:rPr>
              <a:t>Hémorragie méningée et ventriculaire</a:t>
            </a:r>
            <a:endParaRPr lang="fr-FR" sz="3600" dirty="0">
              <a:solidFill>
                <a:srgbClr val="C00000"/>
              </a:solidFill>
            </a:endParaRPr>
          </a:p>
        </p:txBody>
      </p:sp>
      <p:graphicFrame>
        <p:nvGraphicFramePr>
          <p:cNvPr id="25602" name="Object 2"/>
          <p:cNvGraphicFramePr>
            <a:graphicFrameLocks noChangeAspect="1"/>
          </p:cNvGraphicFramePr>
          <p:nvPr/>
        </p:nvGraphicFramePr>
        <p:xfrm>
          <a:off x="4892674" y="2428868"/>
          <a:ext cx="3751291" cy="4143404"/>
        </p:xfrm>
        <a:graphic>
          <a:graphicData uri="http://schemas.openxmlformats.org/presentationml/2006/ole">
            <p:oleObj spid="_x0000_s25602" name="Image" r:id="rId3" imgW="3209524" imgH="4076190" progId="">
              <p:embed/>
            </p:oleObj>
          </a:graphicData>
        </a:graphic>
      </p:graphicFrame>
      <p:graphicFrame>
        <p:nvGraphicFramePr>
          <p:cNvPr id="25603" name="Object 3"/>
          <p:cNvGraphicFramePr>
            <a:graphicFrameLocks noChangeAspect="1"/>
          </p:cNvGraphicFramePr>
          <p:nvPr/>
        </p:nvGraphicFramePr>
        <p:xfrm>
          <a:off x="428596" y="2428868"/>
          <a:ext cx="4214842" cy="4214842"/>
        </p:xfrm>
        <a:graphic>
          <a:graphicData uri="http://schemas.openxmlformats.org/presentationml/2006/ole">
            <p:oleObj spid="_x0000_s25603" name="Image" r:id="rId4" imgW="3247619" imgH="4238095"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5860"/>
            <a:ext cx="8229600" cy="4810140"/>
          </a:xfrm>
        </p:spPr>
        <p:txBody>
          <a:bodyPr/>
          <a:lstStyle/>
          <a:p>
            <a:pPr>
              <a:buNone/>
            </a:pPr>
            <a:r>
              <a:rPr lang="fr-FR" b="1" i="1" dirty="0" smtClean="0">
                <a:solidFill>
                  <a:srgbClr val="FFC000"/>
                </a:solidFill>
              </a:rPr>
              <a:t>Complications infectieuses :</a:t>
            </a:r>
            <a:r>
              <a:rPr lang="fr-FR" i="1" dirty="0" smtClean="0">
                <a:solidFill>
                  <a:srgbClr val="FFC000"/>
                </a:solidFill>
              </a:rPr>
              <a:t> </a:t>
            </a:r>
          </a:p>
          <a:p>
            <a:pPr>
              <a:buNone/>
            </a:pPr>
            <a:r>
              <a:rPr lang="fr-FR" dirty="0" smtClean="0"/>
              <a:t>à type de méningite, d'abcès cérébraux et d'encéphalite.</a:t>
            </a:r>
          </a:p>
          <a:p>
            <a:pPr>
              <a:buNone/>
            </a:pPr>
            <a:endParaRPr lang="fr-FR" dirty="0" smtClean="0"/>
          </a:p>
          <a:p>
            <a:pPr>
              <a:buNone/>
            </a:pPr>
            <a:r>
              <a:rPr lang="fr-FR" b="1" i="1" dirty="0" smtClean="0">
                <a:solidFill>
                  <a:srgbClr val="FFC000"/>
                </a:solidFill>
              </a:rPr>
              <a:t>Epilepsie :</a:t>
            </a:r>
          </a:p>
          <a:p>
            <a:pPr>
              <a:buNone/>
            </a:pPr>
            <a:r>
              <a:rPr lang="fr-FR" dirty="0" smtClean="0"/>
              <a:t> complications fréquentes.</a:t>
            </a:r>
          </a:p>
          <a:p>
            <a:pPr>
              <a:buNone/>
            </a:pPr>
            <a:endParaRPr lang="fr-FR" b="1" i="1" dirty="0" smtClean="0"/>
          </a:p>
          <a:p>
            <a:pPr>
              <a:buNone/>
            </a:pPr>
            <a:r>
              <a:rPr lang="fr-FR" b="1" i="1" dirty="0" smtClean="0">
                <a:solidFill>
                  <a:srgbClr val="FFC000"/>
                </a:solidFill>
              </a:rPr>
              <a:t>hydrocéphalie :</a:t>
            </a:r>
            <a:r>
              <a:rPr lang="fr-FR" dirty="0" smtClean="0"/>
              <a:t> </a:t>
            </a:r>
          </a:p>
          <a:p>
            <a:pPr>
              <a:buNone/>
            </a:pPr>
            <a:r>
              <a:rPr lang="fr-FR" dirty="0" smtClean="0"/>
              <a:t>secondaire à une hémorragie méningée, traitée par mise en place d'une valve.</a:t>
            </a:r>
          </a:p>
          <a:p>
            <a:pPr>
              <a:buNone/>
            </a:pPr>
            <a:endParaRPr lang="fr-FR" dirty="0"/>
          </a:p>
        </p:txBody>
      </p:sp>
      <p:sp>
        <p:nvSpPr>
          <p:cNvPr id="3" name="Titre 2"/>
          <p:cNvSpPr>
            <a:spLocks noGrp="1"/>
          </p:cNvSpPr>
          <p:nvPr>
            <p:ph type="title"/>
          </p:nvPr>
        </p:nvSpPr>
        <p:spPr>
          <a:xfrm>
            <a:off x="457200" y="152400"/>
            <a:ext cx="8229600" cy="847708"/>
          </a:xfrm>
        </p:spPr>
        <p:txBody>
          <a:bodyPr>
            <a:normAutofit/>
          </a:bodyPr>
          <a:lstStyle/>
          <a:p>
            <a:r>
              <a:rPr lang="fr-FR" sz="4000" b="1" i="1" dirty="0" smtClean="0">
                <a:solidFill>
                  <a:srgbClr val="C00000"/>
                </a:solidFill>
              </a:rPr>
              <a:t>complications</a:t>
            </a:r>
            <a:endParaRPr lang="fr-FR" sz="4000" b="1" i="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214422"/>
            <a:ext cx="9144000" cy="6000792"/>
          </a:xfrm>
        </p:spPr>
        <p:txBody>
          <a:bodyPr>
            <a:normAutofit/>
          </a:bodyPr>
          <a:lstStyle/>
          <a:p>
            <a:r>
              <a:rPr lang="fr-FR" sz="2400" dirty="0"/>
              <a:t>Les traumatismes crâniens sont fréquents, en relation essentiellement avec les accidents de la voie publique et ceux du travail. </a:t>
            </a:r>
            <a:br>
              <a:rPr lang="fr-FR" sz="2400" dirty="0"/>
            </a:br>
            <a:r>
              <a:rPr lang="fr-FR" sz="2400" dirty="0"/>
              <a:t>Le mécanisme lésionnel est habituellement le choc direct qui, même modéré, peut être source de lésions intracrâniennes graves</a:t>
            </a:r>
            <a:r>
              <a:rPr lang="fr-FR" sz="2400" dirty="0" smtClean="0"/>
              <a:t>.</a:t>
            </a:r>
          </a:p>
          <a:p>
            <a:r>
              <a:rPr lang="fr-FR" sz="2400" dirty="0" smtClean="0"/>
              <a:t> </a:t>
            </a:r>
            <a:r>
              <a:rPr lang="fr-FR" sz="2400" dirty="0"/>
              <a:t/>
            </a:r>
            <a:br>
              <a:rPr lang="fr-FR" sz="2400" dirty="0"/>
            </a:br>
            <a:r>
              <a:rPr lang="fr-FR" sz="2400" dirty="0"/>
              <a:t>Néanmoins, deux éléments sont à noter : </a:t>
            </a:r>
            <a:br>
              <a:rPr lang="fr-FR" sz="2400" dirty="0"/>
            </a:br>
            <a:r>
              <a:rPr lang="fr-FR" sz="2400" dirty="0"/>
              <a:t>- l'existence ou non d'une perte de connaissance initiale. </a:t>
            </a:r>
            <a:br>
              <a:rPr lang="fr-FR" sz="2400" dirty="0"/>
            </a:br>
            <a:r>
              <a:rPr lang="fr-FR" sz="2400" dirty="0"/>
              <a:t>- celle d'un trait de fracture du crâne croisant le trajet d'une branche de l'artère méningée moyenne. </a:t>
            </a:r>
            <a:r>
              <a:rPr lang="fr-FR" dirty="0"/>
              <a:t/>
            </a:r>
            <a:br>
              <a:rPr lang="fr-FR" dirty="0"/>
            </a:br>
            <a:endParaRPr lang="fr-FR" dirty="0"/>
          </a:p>
        </p:txBody>
      </p:sp>
      <p:sp>
        <p:nvSpPr>
          <p:cNvPr id="2" name="Titre 1"/>
          <p:cNvSpPr>
            <a:spLocks noGrp="1"/>
          </p:cNvSpPr>
          <p:nvPr>
            <p:ph type="ctrTitle"/>
          </p:nvPr>
        </p:nvSpPr>
        <p:spPr>
          <a:xfrm>
            <a:off x="685800" y="142852"/>
            <a:ext cx="7772400" cy="928694"/>
          </a:xfrm>
        </p:spPr>
        <p:txBody>
          <a:bodyPr/>
          <a:lstStyle/>
          <a:p>
            <a:r>
              <a:rPr lang="fr-FR" sz="5400" b="1" dirty="0" smtClean="0">
                <a:solidFill>
                  <a:srgbClr val="C00000"/>
                </a:solidFill>
              </a:rPr>
              <a:t>introduction</a:t>
            </a:r>
            <a:endParaRPr lang="fr-FR" sz="54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42984"/>
            <a:ext cx="8229600" cy="5429288"/>
          </a:xfrm>
        </p:spPr>
        <p:txBody>
          <a:bodyPr/>
          <a:lstStyle/>
          <a:p>
            <a:pPr>
              <a:buNone/>
            </a:pPr>
            <a:r>
              <a:rPr lang="fr-FR" dirty="0" smtClean="0"/>
              <a:t>Lésions persistantes après traitement : hémiplégie, cécité, surdité, syndrome cérébelleux (intérêt de la  rééducation fonctionnelle).</a:t>
            </a:r>
          </a:p>
          <a:p>
            <a:pPr>
              <a:buNone/>
            </a:pPr>
            <a:r>
              <a:rPr lang="fr-FR" dirty="0" smtClean="0"/>
              <a:t>Etat végétatifs :</a:t>
            </a:r>
          </a:p>
          <a:p>
            <a:pPr>
              <a:buNone/>
            </a:pPr>
            <a:r>
              <a:rPr lang="fr-FR" dirty="0" smtClean="0"/>
              <a:t>   Syndromes subjectif post traumatique : apparaît généralement après un traumatisme minime, le patient consulte pour différents signes : céphalées, vertiges, troubles de la mémoire, trouble du sommeil, ces signes ne sont pas d'origine organique, dans 4% des cas ce syndrome évolue vers de véritable état dépressif d'où l'intérêt d'une psychothérapie.</a:t>
            </a:r>
          </a:p>
          <a:p>
            <a:endParaRPr lang="fr-FR" dirty="0"/>
          </a:p>
        </p:txBody>
      </p:sp>
      <p:sp>
        <p:nvSpPr>
          <p:cNvPr id="3" name="Titre 2"/>
          <p:cNvSpPr>
            <a:spLocks noGrp="1"/>
          </p:cNvSpPr>
          <p:nvPr>
            <p:ph type="title"/>
          </p:nvPr>
        </p:nvSpPr>
        <p:spPr>
          <a:xfrm>
            <a:off x="457200" y="152400"/>
            <a:ext cx="8229600" cy="847708"/>
          </a:xfrm>
        </p:spPr>
        <p:txBody>
          <a:bodyPr/>
          <a:lstStyle/>
          <a:p>
            <a:r>
              <a:rPr lang="fr-FR" b="1" i="1" dirty="0" smtClean="0">
                <a:solidFill>
                  <a:srgbClr val="C00000"/>
                </a:solidFill>
              </a:rPr>
              <a:t>séquelles</a:t>
            </a:r>
            <a:endParaRPr lang="fr-FR" b="1" i="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buNone/>
            </a:pPr>
            <a:r>
              <a:rPr lang="fr-FR" dirty="0" smtClean="0"/>
              <a:t>Primaire : </a:t>
            </a:r>
          </a:p>
          <a:p>
            <a:pPr lvl="0">
              <a:buNone/>
            </a:pPr>
            <a:r>
              <a:rPr lang="fr-FR" dirty="0" smtClean="0"/>
              <a:t>Contre la survenue d'accidents.</a:t>
            </a:r>
          </a:p>
          <a:p>
            <a:pPr lvl="0">
              <a:buNone/>
            </a:pPr>
            <a:endParaRPr lang="fr-FR" dirty="0" smtClean="0"/>
          </a:p>
          <a:p>
            <a:pPr lvl="0">
              <a:buNone/>
            </a:pPr>
            <a:r>
              <a:rPr lang="fr-FR" dirty="0" smtClean="0"/>
              <a:t>Secondaire : </a:t>
            </a:r>
          </a:p>
          <a:p>
            <a:pPr lvl="0">
              <a:buNone/>
            </a:pPr>
            <a:r>
              <a:rPr lang="fr-FR" dirty="0" smtClean="0"/>
              <a:t>lutter contre l'apparition de lésions secondaire en traitant le plutôt possible (Rapidité de la prise en charge). </a:t>
            </a:r>
          </a:p>
          <a:p>
            <a:endParaRPr lang="fr-FR" dirty="0"/>
          </a:p>
        </p:txBody>
      </p:sp>
      <p:sp>
        <p:nvSpPr>
          <p:cNvPr id="3" name="Titre 2"/>
          <p:cNvSpPr>
            <a:spLocks noGrp="1"/>
          </p:cNvSpPr>
          <p:nvPr>
            <p:ph type="title"/>
          </p:nvPr>
        </p:nvSpPr>
        <p:spPr>
          <a:xfrm>
            <a:off x="457200" y="152400"/>
            <a:ext cx="8229600" cy="990584"/>
          </a:xfrm>
        </p:spPr>
        <p:txBody>
          <a:bodyPr/>
          <a:lstStyle/>
          <a:p>
            <a:r>
              <a:rPr lang="fr-FR" b="1" i="1" dirty="0" smtClean="0">
                <a:solidFill>
                  <a:srgbClr val="C00000"/>
                </a:solidFill>
              </a:rPr>
              <a:t>	prévention</a:t>
            </a:r>
            <a:endParaRPr lang="fr-FR" b="1" i="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844" y="785794"/>
            <a:ext cx="8786874" cy="6072206"/>
          </a:xfrm>
          <a:ln>
            <a:noFill/>
          </a:ln>
        </p:spPr>
        <p:txBody>
          <a:bodyPr>
            <a:normAutofit fontScale="25000" lnSpcReduction="20000"/>
          </a:bodyPr>
          <a:lstStyle/>
          <a:p>
            <a:endParaRPr lang="fr-FR" sz="6200" b="1" i="1" dirty="0" smtClean="0"/>
          </a:p>
          <a:p>
            <a:pPr>
              <a:buNone/>
            </a:pPr>
            <a:r>
              <a:rPr lang="fr-FR" sz="8000" b="1" i="1" dirty="0" smtClean="0">
                <a:solidFill>
                  <a:schemeClr val="bg1"/>
                </a:solidFill>
              </a:rPr>
              <a:t>BILAN A L'ARRIVÉE</a:t>
            </a:r>
            <a:r>
              <a:rPr lang="fr-FR" sz="8000" b="1" i="1" dirty="0" smtClean="0"/>
              <a:t> </a:t>
            </a:r>
            <a:r>
              <a:rPr lang="fr-FR" sz="8000" b="1" i="1" dirty="0" smtClean="0"/>
              <a:t> </a:t>
            </a:r>
            <a:r>
              <a:rPr lang="fr-FR" sz="8000" i="1" dirty="0" smtClean="0"/>
              <a:t> </a:t>
            </a:r>
          </a:p>
          <a:p>
            <a:pPr>
              <a:buNone/>
            </a:pPr>
            <a:r>
              <a:rPr lang="fr-FR" sz="11200" b="1" i="1" dirty="0" smtClean="0">
                <a:solidFill>
                  <a:srgbClr val="FF0000"/>
                </a:solidFill>
              </a:rPr>
              <a:t>Interrogatoire </a:t>
            </a:r>
            <a:r>
              <a:rPr lang="fr-FR" sz="7200" b="1" i="1" dirty="0" smtClean="0"/>
              <a:t>: </a:t>
            </a:r>
          </a:p>
          <a:p>
            <a:pPr>
              <a:buNone/>
            </a:pPr>
            <a:r>
              <a:rPr lang="fr-FR" sz="11200" dirty="0" smtClean="0"/>
              <a:t>L'interrogatoire, ne devant pas retarder l'heure du scanner cérébral à la moindre suspicion d'hématome extradural, </a:t>
            </a:r>
            <a:endParaRPr lang="fr-FR" sz="11200" dirty="0" smtClean="0"/>
          </a:p>
          <a:p>
            <a:pPr>
              <a:buNone/>
            </a:pPr>
            <a:r>
              <a:rPr lang="fr-FR" sz="11200" dirty="0" smtClean="0"/>
              <a:t>précise </a:t>
            </a:r>
            <a:r>
              <a:rPr lang="fr-FR" sz="11200" dirty="0" smtClean="0"/>
              <a:t>: </a:t>
            </a:r>
          </a:p>
          <a:p>
            <a:pPr>
              <a:buNone/>
            </a:pPr>
            <a:r>
              <a:rPr lang="fr-FR" sz="11200" dirty="0" smtClean="0"/>
              <a:t>- les circonstances du traumatisme et son mécanisme. </a:t>
            </a:r>
          </a:p>
          <a:p>
            <a:pPr>
              <a:buNone/>
            </a:pPr>
            <a:r>
              <a:rPr lang="fr-FR" sz="11200" dirty="0" smtClean="0"/>
              <a:t>- le délai (temps écoulé). </a:t>
            </a:r>
          </a:p>
          <a:p>
            <a:pPr>
              <a:buNone/>
            </a:pPr>
            <a:r>
              <a:rPr lang="fr-FR" sz="11200" dirty="0" smtClean="0"/>
              <a:t>- la notion de perte de connaissance initiale dont on fera préciser la durée et celle d' aggravation secondaire après un intervalle libre (préciser sa durée).  </a:t>
            </a:r>
          </a:p>
          <a:p>
            <a:pPr>
              <a:buNone/>
            </a:pPr>
            <a:r>
              <a:rPr lang="fr-FR" sz="11200" dirty="0" smtClean="0"/>
              <a:t>- les caractéristiques de troubles mnésiques </a:t>
            </a:r>
          </a:p>
          <a:p>
            <a:pPr>
              <a:buNone/>
            </a:pPr>
            <a:endParaRPr lang="fr-FR" sz="7200" dirty="0" smtClean="0"/>
          </a:p>
          <a:p>
            <a:endParaRPr lang="fr-FR" sz="4200" dirty="0" smtClean="0"/>
          </a:p>
          <a:p>
            <a:endParaRPr lang="fr-FR" sz="3600" dirty="0" smtClean="0"/>
          </a:p>
          <a:p>
            <a:endParaRPr lang="fr-FR" sz="2800" dirty="0" smtClean="0"/>
          </a:p>
          <a:p>
            <a:r>
              <a:rPr lang="fr-FR" sz="2800" dirty="0" smtClean="0"/>
              <a:t> </a:t>
            </a:r>
          </a:p>
          <a:p>
            <a:endParaRPr lang="fr-FR" sz="3800" dirty="0" smtClean="0"/>
          </a:p>
          <a:p>
            <a:endParaRPr lang="fr-FR" sz="3800" dirty="0"/>
          </a:p>
        </p:txBody>
      </p:sp>
      <p:sp>
        <p:nvSpPr>
          <p:cNvPr id="3" name="Titre 2"/>
          <p:cNvSpPr>
            <a:spLocks noGrp="1"/>
          </p:cNvSpPr>
          <p:nvPr>
            <p:ph type="title"/>
          </p:nvPr>
        </p:nvSpPr>
        <p:spPr>
          <a:xfrm>
            <a:off x="457200" y="0"/>
            <a:ext cx="8229600" cy="785794"/>
          </a:xfrm>
        </p:spPr>
        <p:txBody>
          <a:bodyPr/>
          <a:lstStyle/>
          <a:p>
            <a:r>
              <a:rPr lang="fr-FR" b="1" u="sng" dirty="0" smtClean="0"/>
              <a:t> </a:t>
            </a:r>
            <a:endParaRPr lang="fr-FR" dirty="0"/>
          </a:p>
        </p:txBody>
      </p:sp>
      <p:sp>
        <p:nvSpPr>
          <p:cNvPr id="1025" name="Rectangle 1"/>
          <p:cNvSpPr>
            <a:spLocks noChangeArrowheads="1"/>
          </p:cNvSpPr>
          <p:nvPr/>
        </p:nvSpPr>
        <p:spPr bwMode="auto">
          <a:xfrm>
            <a:off x="0" y="21429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strike="noStrike" cap="none" normalizeH="0" baseline="0" dirty="0" smtClean="0">
                <a:ln>
                  <a:noFill/>
                </a:ln>
                <a:solidFill>
                  <a:srgbClr val="FF0000"/>
                </a:solidFill>
                <a:effectLst/>
                <a:latin typeface="Verdana" pitchFamily="34" charset="0"/>
                <a:ea typeface="Times New Roman" pitchFamily="18" charset="0"/>
                <a:cs typeface="Tahoma" pitchFamily="34" charset="0"/>
              </a:rPr>
              <a:t>Conduite </a:t>
            </a:r>
            <a:r>
              <a:rPr kumimoji="0" lang="fr-FR" sz="3200" b="1" i="0" strike="noStrike" cap="none" normalizeH="0" baseline="0" dirty="0" smtClean="0">
                <a:ln>
                  <a:noFill/>
                </a:ln>
                <a:solidFill>
                  <a:srgbClr val="FF0000"/>
                </a:solidFill>
                <a:effectLst/>
                <a:latin typeface="Calibri"/>
                <a:ea typeface="Times New Roman" pitchFamily="18" charset="0"/>
                <a:cs typeface="Tahoma" pitchFamily="34" charset="0"/>
              </a:rPr>
              <a:t>à</a:t>
            </a:r>
            <a:r>
              <a:rPr kumimoji="0" lang="fr-FR" sz="3200" b="1" i="0" strike="noStrike" cap="none" normalizeH="0" baseline="0" dirty="0" smtClean="0">
                <a:ln>
                  <a:noFill/>
                </a:ln>
                <a:solidFill>
                  <a:srgbClr val="FF0000"/>
                </a:solidFill>
                <a:effectLst/>
                <a:latin typeface="Verdana" pitchFamily="34" charset="0"/>
                <a:ea typeface="Times New Roman" pitchFamily="18" charset="0"/>
                <a:cs typeface="Tahoma" pitchFamily="34" charset="0"/>
              </a:rPr>
              <a:t> tenir en urgence</a:t>
            </a:r>
            <a:endParaRPr kumimoji="0" lang="fr-FR" sz="3200" b="0" i="0"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a:buNone/>
            </a:pPr>
            <a:r>
              <a:rPr lang="fr-FR" sz="2800" u="sng" dirty="0" smtClean="0"/>
              <a:t> </a:t>
            </a:r>
            <a:r>
              <a:rPr lang="fr-FR" sz="2800" dirty="0" smtClean="0"/>
              <a:t>  précise: </a:t>
            </a:r>
          </a:p>
          <a:p>
            <a:pPr>
              <a:buNone/>
            </a:pPr>
            <a:r>
              <a:rPr lang="fr-FR" sz="2800" dirty="0" smtClean="0"/>
              <a:t>  Degré de conscience </a:t>
            </a:r>
            <a:r>
              <a:rPr lang="fr-FR" sz="2800" dirty="0" smtClean="0"/>
              <a:t>:</a:t>
            </a:r>
            <a:endParaRPr lang="fr-FR" sz="2800" dirty="0" smtClean="0"/>
          </a:p>
          <a:p>
            <a:pPr>
              <a:buNone/>
            </a:pPr>
            <a:r>
              <a:rPr lang="fr-FR" sz="2800" dirty="0" smtClean="0"/>
              <a:t> </a:t>
            </a:r>
            <a:r>
              <a:rPr lang="fr-FR" sz="2800" dirty="0" smtClean="0"/>
              <a:t>    </a:t>
            </a:r>
            <a:r>
              <a:rPr lang="fr-FR" sz="2800" dirty="0" smtClean="0"/>
              <a:t>Le blessé peut être :-  conscient.-  obnubilé.-  dans le coma. (score de Glasgow)</a:t>
            </a:r>
          </a:p>
          <a:p>
            <a:pPr>
              <a:buNone/>
            </a:pPr>
            <a:r>
              <a:rPr lang="fr-FR" sz="2800" dirty="0" smtClean="0"/>
              <a:t>  Existence de troubles neurovégétatifs</a:t>
            </a:r>
            <a:r>
              <a:rPr lang="fr-FR" sz="2800" dirty="0" smtClean="0"/>
              <a:t>:  </a:t>
            </a:r>
            <a:r>
              <a:rPr lang="fr-FR" sz="2800" dirty="0" smtClean="0"/>
              <a:t>signes qui témoignent d'une souffrance du tronc cérébral</a:t>
            </a:r>
          </a:p>
          <a:p>
            <a:pPr>
              <a:buNone/>
            </a:pPr>
            <a:r>
              <a:rPr lang="fr-FR" sz="2800" dirty="0" smtClean="0"/>
              <a:t>  Existence </a:t>
            </a:r>
            <a:r>
              <a:rPr lang="fr-FR" sz="2800" dirty="0" smtClean="0"/>
              <a:t>d'un signe de localisation:  -asymétrie de la motricité; du tonus, de la sensibilité, des réflexes           </a:t>
            </a:r>
          </a:p>
          <a:p>
            <a:pPr>
              <a:buNone/>
            </a:pPr>
            <a:r>
              <a:rPr lang="fr-FR" sz="2800" dirty="0" smtClean="0"/>
              <a:t>                            - d'une mydriase.</a:t>
            </a:r>
          </a:p>
          <a:p>
            <a:pPr>
              <a:buNone/>
            </a:pPr>
            <a:r>
              <a:rPr lang="fr-FR" sz="2800" dirty="0" smtClean="0"/>
              <a:t>                            -d'un syndrome vestibulaire.</a:t>
            </a:r>
          </a:p>
          <a:p>
            <a:pPr>
              <a:buNone/>
            </a:pPr>
            <a:r>
              <a:rPr lang="fr-FR" sz="3200" dirty="0" smtClean="0"/>
              <a:t>  Existence </a:t>
            </a:r>
            <a:r>
              <a:rPr lang="fr-FR" sz="3200" dirty="0" smtClean="0"/>
              <a:t>de crises d'épilepsie focales ou généralisées</a:t>
            </a:r>
          </a:p>
        </p:txBody>
      </p:sp>
      <p:sp>
        <p:nvSpPr>
          <p:cNvPr id="3" name="Titre 2"/>
          <p:cNvSpPr>
            <a:spLocks noGrp="1"/>
          </p:cNvSpPr>
          <p:nvPr>
            <p:ph type="title"/>
          </p:nvPr>
        </p:nvSpPr>
        <p:spPr/>
        <p:txBody>
          <a:bodyPr/>
          <a:lstStyle/>
          <a:p>
            <a:r>
              <a:rPr lang="fr-FR" sz="4400" b="1" i="1" dirty="0" smtClean="0">
                <a:solidFill>
                  <a:srgbClr val="FF0000"/>
                </a:solidFill>
              </a:rPr>
              <a:t>Examen neurologique</a:t>
            </a:r>
            <a:endParaRPr lang="fr-FR"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28670"/>
            <a:ext cx="8229600" cy="5572164"/>
          </a:xfrm>
        </p:spPr>
        <p:txBody>
          <a:bodyPr>
            <a:normAutofit fontScale="77500" lnSpcReduction="20000"/>
          </a:bodyPr>
          <a:lstStyle/>
          <a:p>
            <a:r>
              <a:rPr lang="fr-FR" sz="3600" b="1" i="1" dirty="0" smtClean="0">
                <a:solidFill>
                  <a:srgbClr val="FFC000"/>
                </a:solidFill>
              </a:rPr>
              <a:t>Ouverture des yeux : E</a:t>
            </a:r>
          </a:p>
          <a:p>
            <a:pPr lvl="1"/>
            <a:r>
              <a:rPr lang="fr-FR" dirty="0" smtClean="0"/>
              <a:t>Spontanée : 4</a:t>
            </a:r>
          </a:p>
          <a:p>
            <a:pPr lvl="1"/>
            <a:r>
              <a:rPr lang="fr-FR" dirty="0" smtClean="0"/>
              <a:t>Au bruit : 3</a:t>
            </a:r>
          </a:p>
          <a:p>
            <a:pPr lvl="1"/>
            <a:r>
              <a:rPr lang="fr-FR" dirty="0" smtClean="0"/>
              <a:t>A la douleur : 2</a:t>
            </a:r>
          </a:p>
          <a:p>
            <a:pPr lvl="1"/>
            <a:r>
              <a:rPr lang="fr-FR" dirty="0" smtClean="0"/>
              <a:t>Jamais : 1</a:t>
            </a:r>
          </a:p>
          <a:p>
            <a:r>
              <a:rPr lang="fr-FR" sz="3600" b="1" i="1" dirty="0" smtClean="0">
                <a:solidFill>
                  <a:srgbClr val="FFC000"/>
                </a:solidFill>
              </a:rPr>
              <a:t>Réponse verbale : V</a:t>
            </a:r>
          </a:p>
          <a:p>
            <a:pPr lvl="1"/>
            <a:r>
              <a:rPr lang="fr-FR" dirty="0" smtClean="0"/>
              <a:t>Normale : 5</a:t>
            </a:r>
          </a:p>
          <a:p>
            <a:pPr lvl="1"/>
            <a:r>
              <a:rPr lang="fr-FR" dirty="0" smtClean="0"/>
              <a:t>Confuse : 4</a:t>
            </a:r>
          </a:p>
          <a:p>
            <a:pPr lvl="1"/>
            <a:r>
              <a:rPr lang="fr-FR" dirty="0" smtClean="0"/>
              <a:t>Inappropriée : 3</a:t>
            </a:r>
          </a:p>
          <a:p>
            <a:pPr lvl="1"/>
            <a:r>
              <a:rPr lang="fr-FR" dirty="0" smtClean="0"/>
              <a:t>Incompréhensible : 2</a:t>
            </a:r>
          </a:p>
          <a:p>
            <a:pPr lvl="1"/>
            <a:r>
              <a:rPr lang="fr-FR" dirty="0" smtClean="0"/>
              <a:t>Rien : 1</a:t>
            </a:r>
          </a:p>
          <a:p>
            <a:r>
              <a:rPr lang="fr-FR" sz="3600" b="1" i="1" dirty="0" smtClean="0">
                <a:solidFill>
                  <a:srgbClr val="FFC000"/>
                </a:solidFill>
              </a:rPr>
              <a:t>Réponse motrice : M</a:t>
            </a:r>
          </a:p>
          <a:p>
            <a:pPr lvl="1"/>
            <a:r>
              <a:rPr lang="fr-FR" dirty="0" smtClean="0"/>
              <a:t>Commande : 6</a:t>
            </a:r>
          </a:p>
          <a:p>
            <a:pPr lvl="1"/>
            <a:r>
              <a:rPr lang="fr-FR" dirty="0" smtClean="0"/>
              <a:t>Orientée : 5</a:t>
            </a:r>
          </a:p>
          <a:p>
            <a:pPr lvl="1"/>
            <a:r>
              <a:rPr lang="fr-FR" dirty="0" smtClean="0"/>
              <a:t>Evitement : 4</a:t>
            </a:r>
          </a:p>
          <a:p>
            <a:pPr lvl="1"/>
            <a:r>
              <a:rPr lang="fr-FR" dirty="0" smtClean="0"/>
              <a:t>Flexion stéréo : 3</a:t>
            </a:r>
          </a:p>
          <a:p>
            <a:pPr lvl="1"/>
            <a:r>
              <a:rPr lang="fr-FR" dirty="0" smtClean="0"/>
              <a:t>Extension stéréo : 2</a:t>
            </a:r>
          </a:p>
          <a:p>
            <a:pPr lvl="1"/>
            <a:r>
              <a:rPr lang="fr-FR" dirty="0" smtClean="0"/>
              <a:t>Rien : 1</a:t>
            </a:r>
            <a:endParaRPr lang="fr-FR" dirty="0"/>
          </a:p>
        </p:txBody>
      </p:sp>
      <p:sp>
        <p:nvSpPr>
          <p:cNvPr id="3" name="Titre 2"/>
          <p:cNvSpPr>
            <a:spLocks noGrp="1"/>
          </p:cNvSpPr>
          <p:nvPr>
            <p:ph type="title"/>
          </p:nvPr>
        </p:nvSpPr>
        <p:spPr>
          <a:xfrm>
            <a:off x="457200" y="152400"/>
            <a:ext cx="8229600" cy="704832"/>
          </a:xfrm>
        </p:spPr>
        <p:txBody>
          <a:bodyPr>
            <a:normAutofit fontScale="90000"/>
          </a:bodyPr>
          <a:lstStyle/>
          <a:p>
            <a:r>
              <a:rPr lang="fr-FR" dirty="0" smtClean="0">
                <a:solidFill>
                  <a:srgbClr val="FF0000"/>
                </a:solidFill>
              </a:rPr>
              <a:t>Score de Glasgow</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844" y="1000108"/>
            <a:ext cx="8786874" cy="5643602"/>
          </a:xfrm>
        </p:spPr>
        <p:txBody>
          <a:bodyPr>
            <a:normAutofit/>
          </a:bodyPr>
          <a:lstStyle/>
          <a:p>
            <a:pPr>
              <a:buNone/>
            </a:pPr>
            <a:r>
              <a:rPr lang="fr-FR" sz="2000" b="1" dirty="0" smtClean="0">
                <a:solidFill>
                  <a:srgbClr val="FFC000"/>
                </a:solidFill>
              </a:rPr>
              <a:t>1- Radiographie du crâne</a:t>
            </a:r>
            <a:r>
              <a:rPr lang="fr-FR" sz="2000" dirty="0" smtClean="0">
                <a:solidFill>
                  <a:srgbClr val="FFC000"/>
                </a:solidFill>
              </a:rPr>
              <a:t> </a:t>
            </a:r>
            <a:r>
              <a:rPr lang="fr-FR" sz="2000" dirty="0" smtClean="0"/>
              <a:t>: Face, profil et Worms permettent de déceler une fracture, une embarrure, une disjonction des sutures, une pneumocéphalie.</a:t>
            </a:r>
          </a:p>
          <a:p>
            <a:pPr>
              <a:buNone/>
            </a:pPr>
            <a:r>
              <a:rPr lang="fr-FR" sz="2000" dirty="0" smtClean="0"/>
              <a:t>Il faut souligner que les lésions de la voute ne sont pas un indicateur de lésions intracrânienne.</a:t>
            </a:r>
          </a:p>
          <a:p>
            <a:pPr>
              <a:buNone/>
            </a:pPr>
            <a:r>
              <a:rPr lang="fr-FR" sz="2000" b="1" i="1" dirty="0" smtClean="0">
                <a:solidFill>
                  <a:srgbClr val="FFC000"/>
                </a:solidFill>
              </a:rPr>
              <a:t>2- TDM</a:t>
            </a:r>
            <a:r>
              <a:rPr lang="fr-FR" sz="2000" dirty="0" smtClean="0">
                <a:solidFill>
                  <a:srgbClr val="FFC000"/>
                </a:solidFill>
              </a:rPr>
              <a:t> </a:t>
            </a:r>
            <a:r>
              <a:rPr lang="fr-FR" sz="2000" dirty="0" smtClean="0"/>
              <a:t>: réalisé en contraste spontané, la lecture doit être </a:t>
            </a:r>
            <a:r>
              <a:rPr lang="fr-FR" sz="2000" dirty="0" smtClean="0"/>
              <a:t>effectuée </a:t>
            </a:r>
            <a:r>
              <a:rPr lang="fr-FR" sz="2000" dirty="0" smtClean="0"/>
              <a:t>en fenêtre parenchymateuse et fenêtre osseuse, permet la mise en évidence de l'hémorragie (hyperdense par rapport au parenchyme), définir sa localisation (extra ou sous durale); montre également des signes d'œdème, d'ischémie ou de nécrose grâce à l'hypodensité tissulaire liée à la présence d'eau intra ou extra cellulaire, recherche un éventuel effet de masse.</a:t>
            </a:r>
          </a:p>
          <a:p>
            <a:pPr>
              <a:buNone/>
            </a:pPr>
            <a:r>
              <a:rPr lang="fr-FR" sz="2000" b="1" i="1" dirty="0" smtClean="0">
                <a:solidFill>
                  <a:srgbClr val="FFC000"/>
                </a:solidFill>
              </a:rPr>
              <a:t>3-IRM</a:t>
            </a:r>
            <a:r>
              <a:rPr lang="fr-FR" sz="2000" dirty="0" smtClean="0">
                <a:solidFill>
                  <a:srgbClr val="FF0000"/>
                </a:solidFill>
              </a:rPr>
              <a:t> </a:t>
            </a:r>
            <a:r>
              <a:rPr lang="fr-FR" sz="2000" dirty="0" smtClean="0"/>
              <a:t>: rarement réalisé en urgence.</a:t>
            </a:r>
          </a:p>
          <a:p>
            <a:pPr>
              <a:buNone/>
            </a:pPr>
            <a:r>
              <a:rPr lang="fr-FR" sz="2000" b="1" i="1" dirty="0" smtClean="0">
                <a:solidFill>
                  <a:srgbClr val="FFC000"/>
                </a:solidFill>
              </a:rPr>
              <a:t>4-Echographie et Echo Doppler + artériographie</a:t>
            </a:r>
            <a:r>
              <a:rPr lang="fr-FR" sz="2000" dirty="0" smtClean="0">
                <a:solidFill>
                  <a:srgbClr val="FFC000"/>
                </a:solidFill>
              </a:rPr>
              <a:t> </a:t>
            </a:r>
            <a:r>
              <a:rPr lang="fr-FR" sz="2000" dirty="0" smtClean="0"/>
              <a:t>: </a:t>
            </a:r>
          </a:p>
          <a:p>
            <a:pPr>
              <a:buNone/>
            </a:pPr>
            <a:r>
              <a:rPr lang="fr-FR" sz="2000" dirty="0" smtClean="0"/>
              <a:t>L'échographie est indiquée pour l'étude des vaisseaux de coup à la recherche d'une éventuelle dissection carotidienne.</a:t>
            </a:r>
          </a:p>
          <a:p>
            <a:endParaRPr lang="fr-FR" sz="2000" dirty="0"/>
          </a:p>
        </p:txBody>
      </p:sp>
      <p:sp>
        <p:nvSpPr>
          <p:cNvPr id="3" name="Titre 2"/>
          <p:cNvSpPr>
            <a:spLocks noGrp="1"/>
          </p:cNvSpPr>
          <p:nvPr>
            <p:ph type="title"/>
          </p:nvPr>
        </p:nvSpPr>
        <p:spPr>
          <a:xfrm>
            <a:off x="457200" y="0"/>
            <a:ext cx="8229600" cy="928670"/>
          </a:xfrm>
        </p:spPr>
        <p:txBody>
          <a:bodyPr/>
          <a:lstStyle/>
          <a:p>
            <a:r>
              <a:rPr lang="fr-FR" dirty="0" smtClean="0">
                <a:solidFill>
                  <a:srgbClr val="C00000"/>
                </a:solidFill>
              </a:rPr>
              <a:t>Examens complémentaires</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071546"/>
            <a:ext cx="8229600" cy="5024454"/>
          </a:xfrm>
        </p:spPr>
        <p:txBody>
          <a:bodyPr>
            <a:normAutofit/>
          </a:bodyPr>
          <a:lstStyle/>
          <a:p>
            <a:pPr>
              <a:buNone/>
            </a:pPr>
            <a:r>
              <a:rPr lang="fr-FR" sz="2800" b="1" i="1" dirty="0" smtClean="0">
                <a:solidFill>
                  <a:srgbClr val="C00000"/>
                </a:solidFill>
              </a:rPr>
              <a:t>	1- Lésions cutanées et sous cutanées</a:t>
            </a:r>
          </a:p>
          <a:p>
            <a:pPr>
              <a:buNone/>
            </a:pPr>
            <a:endParaRPr lang="fr-FR" sz="2800" b="1" i="1" dirty="0" smtClean="0">
              <a:solidFill>
                <a:srgbClr val="C00000"/>
              </a:solidFill>
            </a:endParaRPr>
          </a:p>
          <a:p>
            <a:pPr>
              <a:buNone/>
            </a:pPr>
            <a:r>
              <a:rPr lang="fr-FR" sz="2800" dirty="0" smtClean="0"/>
              <a:t>  vont de la simple ecchymose au scalpe </a:t>
            </a:r>
          </a:p>
          <a:p>
            <a:pPr>
              <a:buNone/>
            </a:pPr>
            <a:endParaRPr lang="fr-FR" sz="2800" dirty="0" smtClean="0"/>
          </a:p>
          <a:p>
            <a:pPr>
              <a:buNone/>
            </a:pPr>
            <a:r>
              <a:rPr lang="fr-FR" sz="2800" dirty="0" smtClean="0"/>
              <a:t> peuvent être responsables d'une spoliation sanguine importante en particulier chez les enfants</a:t>
            </a:r>
          </a:p>
          <a:p>
            <a:pPr>
              <a:buNone/>
            </a:pPr>
            <a:endParaRPr lang="fr-FR" sz="2800" dirty="0" smtClean="0"/>
          </a:p>
          <a:p>
            <a:pPr>
              <a:buNone/>
            </a:pPr>
            <a:r>
              <a:rPr lang="fr-FR" sz="2800" dirty="0" smtClean="0"/>
              <a:t> l'hémostase est une urgence chirurgical</a:t>
            </a:r>
            <a:endParaRPr lang="fr-FR" sz="2800" dirty="0"/>
          </a:p>
        </p:txBody>
      </p:sp>
      <p:sp>
        <p:nvSpPr>
          <p:cNvPr id="3" name="Titre 2"/>
          <p:cNvSpPr>
            <a:spLocks noGrp="1"/>
          </p:cNvSpPr>
          <p:nvPr>
            <p:ph type="title"/>
          </p:nvPr>
        </p:nvSpPr>
        <p:spPr>
          <a:xfrm>
            <a:off x="457200" y="152400"/>
            <a:ext cx="8229600" cy="776270"/>
          </a:xfrm>
        </p:spPr>
        <p:txBody>
          <a:bodyPr/>
          <a:lstStyle/>
          <a:p>
            <a:r>
              <a:rPr lang="fr-FR" dirty="0" smtClean="0">
                <a:solidFill>
                  <a:srgbClr val="C00000"/>
                </a:solidFill>
              </a:rPr>
              <a:t>Etude des lésions</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57232"/>
            <a:ext cx="8229600" cy="5786478"/>
          </a:xfrm>
        </p:spPr>
        <p:txBody>
          <a:bodyPr/>
          <a:lstStyle/>
          <a:p>
            <a:pPr>
              <a:buNone/>
            </a:pPr>
            <a:r>
              <a:rPr lang="fr-FR" i="1" dirty="0" smtClean="0">
                <a:solidFill>
                  <a:srgbClr val="C00000"/>
                </a:solidFill>
              </a:rPr>
              <a:t>Les fractures</a:t>
            </a:r>
            <a:r>
              <a:rPr lang="fr-FR" dirty="0" smtClean="0">
                <a:solidFill>
                  <a:srgbClr val="C00000"/>
                </a:solidFill>
              </a:rPr>
              <a:t> </a:t>
            </a:r>
            <a:r>
              <a:rPr lang="fr-FR" dirty="0" smtClean="0"/>
              <a:t>: </a:t>
            </a:r>
          </a:p>
          <a:p>
            <a:pPr>
              <a:buNone/>
            </a:pPr>
            <a:r>
              <a:rPr lang="fr-FR" dirty="0" smtClean="0">
                <a:solidFill>
                  <a:srgbClr val="FFC000"/>
                </a:solidFill>
              </a:rPr>
              <a:t>Fracture de la voute</a:t>
            </a:r>
            <a:r>
              <a:rPr lang="fr-FR" dirty="0" smtClean="0"/>
              <a:t>: habituellement elles sont linéaires, peuvent être multiples et réalisent de véritables fracas, le diagnostic est radiologique.</a:t>
            </a:r>
          </a:p>
          <a:p>
            <a:pPr>
              <a:buNone/>
            </a:pPr>
            <a:r>
              <a:rPr lang="fr-FR" dirty="0" smtClean="0">
                <a:solidFill>
                  <a:srgbClr val="FFC000"/>
                </a:solidFill>
              </a:rPr>
              <a:t>Fracture de la base </a:t>
            </a:r>
            <a:r>
              <a:rPr lang="fr-FR" dirty="0" smtClean="0"/>
              <a:t>: </a:t>
            </a:r>
          </a:p>
          <a:p>
            <a:pPr>
              <a:buNone/>
            </a:pPr>
            <a:r>
              <a:rPr lang="fr-FR" dirty="0" smtClean="0"/>
              <a:t>Etage antérieur : épistaxis, ecchymose en lunette, rhinorrhée + atteinte du I et II Nerfs crâniens.</a:t>
            </a:r>
          </a:p>
          <a:p>
            <a:pPr>
              <a:buNone/>
            </a:pPr>
            <a:r>
              <a:rPr lang="fr-FR" dirty="0" smtClean="0"/>
              <a:t>Etage Moyen : ecchymose mastoïdienne ou retro auriculaire, otorragie ou otorrhée, paralysie faciale périphérique, atteinte du VII et VIII et du V..</a:t>
            </a:r>
          </a:p>
          <a:p>
            <a:pPr>
              <a:buNone/>
            </a:pPr>
            <a:r>
              <a:rPr lang="fr-FR" dirty="0" smtClean="0"/>
              <a:t>Ces deux types de fractures exposent à un risque infectieux important d’où l'intérêt de l'antibiothérapie.</a:t>
            </a:r>
          </a:p>
          <a:p>
            <a:endParaRPr lang="fr-FR" dirty="0"/>
          </a:p>
        </p:txBody>
      </p:sp>
      <p:sp>
        <p:nvSpPr>
          <p:cNvPr id="3" name="Titre 2"/>
          <p:cNvSpPr>
            <a:spLocks noGrp="1"/>
          </p:cNvSpPr>
          <p:nvPr>
            <p:ph type="title"/>
          </p:nvPr>
        </p:nvSpPr>
        <p:spPr>
          <a:xfrm>
            <a:off x="457200" y="152400"/>
            <a:ext cx="8229600" cy="633394"/>
          </a:xfrm>
        </p:spPr>
        <p:txBody>
          <a:bodyPr>
            <a:normAutofit fontScale="90000"/>
          </a:bodyPr>
          <a:lstStyle/>
          <a:p>
            <a:r>
              <a:rPr lang="fr-FR" b="1" i="1" dirty="0" smtClean="0">
                <a:solidFill>
                  <a:srgbClr val="C00000"/>
                </a:solidFill>
              </a:rPr>
              <a:t>Lésions osseuses </a:t>
            </a:r>
            <a:endParaRPr lang="fr-FR" i="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85720" y="214290"/>
            <a:ext cx="8643998" cy="635798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DFECF7"/>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452</TotalTime>
  <Words>1019</Words>
  <Application>Microsoft Office PowerPoint</Application>
  <PresentationFormat>Affichage à l'écran (4:3)</PresentationFormat>
  <Paragraphs>122</Paragraphs>
  <Slides>21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3" baseType="lpstr">
      <vt:lpstr>Papier</vt:lpstr>
      <vt:lpstr>Image</vt:lpstr>
      <vt:lpstr>Traumatisme  crânien</vt:lpstr>
      <vt:lpstr>introduction</vt:lpstr>
      <vt:lpstr> </vt:lpstr>
      <vt:lpstr>Examen neurologique</vt:lpstr>
      <vt:lpstr>Score de Glasgow</vt:lpstr>
      <vt:lpstr>Examens complémentaires</vt:lpstr>
      <vt:lpstr>Etude des lésions</vt:lpstr>
      <vt:lpstr>Lésions osseuses </vt:lpstr>
      <vt:lpstr>Diapositive 9</vt:lpstr>
      <vt:lpstr>Diapositive 10</vt:lpstr>
      <vt:lpstr>Diapositive 11</vt:lpstr>
      <vt:lpstr>Diapositive 12</vt:lpstr>
      <vt:lpstr>Les hémorragies </vt:lpstr>
      <vt:lpstr>Diapositive 14</vt:lpstr>
      <vt:lpstr>Hématiomes dural aigu</vt:lpstr>
      <vt:lpstr>Diapositive 16</vt:lpstr>
      <vt:lpstr>Hématome sous dural chronique</vt:lpstr>
      <vt:lpstr>Hémorragie méningée et ventriculaire</vt:lpstr>
      <vt:lpstr>complications</vt:lpstr>
      <vt:lpstr>séquelles</vt:lpstr>
      <vt:lpstr> prévention</vt:lpstr>
    </vt:vector>
  </TitlesOfParts>
  <Company>MAISON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Traumatisme  crânien </dc:title>
  <dc:creator>INES</dc:creator>
  <cp:lastModifiedBy>Ines</cp:lastModifiedBy>
  <cp:revision>49</cp:revision>
  <dcterms:created xsi:type="dcterms:W3CDTF">2008-01-20T14:44:47Z</dcterms:created>
  <dcterms:modified xsi:type="dcterms:W3CDTF">2009-05-31T21:14:57Z</dcterms:modified>
</cp:coreProperties>
</file>