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0718-AC83-4874-AD4D-47F5326D78AF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3AE4-0AB5-45DB-BD7D-30FD0FAB171D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0718-AC83-4874-AD4D-47F5326D78AF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3AE4-0AB5-45DB-BD7D-30FD0FAB17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0718-AC83-4874-AD4D-47F5326D78AF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3AE4-0AB5-45DB-BD7D-30FD0FAB17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0718-AC83-4874-AD4D-47F5326D78AF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3AE4-0AB5-45DB-BD7D-30FD0FAB17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0718-AC83-4874-AD4D-47F5326D78AF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3AE4-0AB5-45DB-BD7D-30FD0FAB171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0718-AC83-4874-AD4D-47F5326D78AF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3AE4-0AB5-45DB-BD7D-30FD0FAB17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0718-AC83-4874-AD4D-47F5326D78AF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3AE4-0AB5-45DB-BD7D-30FD0FAB17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0718-AC83-4874-AD4D-47F5326D78AF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3AE4-0AB5-45DB-BD7D-30FD0FAB17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0718-AC83-4874-AD4D-47F5326D78AF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3AE4-0AB5-45DB-BD7D-30FD0FAB17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0718-AC83-4874-AD4D-47F5326D78AF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3AE4-0AB5-45DB-BD7D-30FD0FAB171D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EFA0718-AC83-4874-AD4D-47F5326D78AF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7F53AE4-0AB5-45DB-BD7D-30FD0FAB171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EFA0718-AC83-4874-AD4D-47F5326D78AF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7F53AE4-0AB5-45DB-BD7D-30FD0FAB171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sz="4000" kern="0" dirty="0" smtClean="0">
                <a:ln w="1270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SPLENOMEGALIE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572264" y="6286520"/>
            <a:ext cx="2406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latin typeface="Calibri" pitchFamily="34" charset="0"/>
              </a:rPr>
              <a:t>Pr.  S. BENCHOUK</a:t>
            </a:r>
            <a:endParaRPr lang="fr-F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IV - DIAGNOSTIC  POSITIF</a:t>
            </a:r>
            <a:br>
              <a:rPr lang="fr-FR" dirty="0" smtClean="0"/>
            </a:br>
            <a:r>
              <a:rPr lang="fr-FR" sz="4800" dirty="0" smtClean="0"/>
              <a:t>     </a:t>
            </a:r>
            <a:r>
              <a:rPr lang="fr-FR" sz="4800" dirty="0" smtClean="0">
                <a:solidFill>
                  <a:srgbClr val="92D050"/>
                </a:solidFill>
              </a:rPr>
              <a:t>2. DIAGNOSTIC 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 fontScale="85000" lnSpcReduction="20000"/>
          </a:bodyPr>
          <a:lstStyle/>
          <a:p>
            <a:r>
              <a:rPr lang="fr-FR" b="1" u="sng" dirty="0" smtClean="0">
                <a:solidFill>
                  <a:srgbClr val="0070C0"/>
                </a:solidFill>
              </a:rPr>
              <a:t>Rate 0</a:t>
            </a:r>
            <a:r>
              <a:rPr lang="fr-FR" dirty="0" smtClean="0"/>
              <a:t>: volume </a:t>
            </a:r>
            <a:r>
              <a:rPr lang="fr-FR" dirty="0" err="1" smtClean="0"/>
              <a:t>nl</a:t>
            </a:r>
            <a:r>
              <a:rPr lang="fr-FR" dirty="0" smtClean="0"/>
              <a:t>, non palpable même en inspiration profonde.</a:t>
            </a:r>
          </a:p>
          <a:p>
            <a:endParaRPr lang="fr-FR" sz="1200" dirty="0" smtClean="0"/>
          </a:p>
          <a:p>
            <a:r>
              <a:rPr lang="fr-FR" b="1" u="sng" dirty="0" smtClean="0">
                <a:solidFill>
                  <a:srgbClr val="0070C0"/>
                </a:solidFill>
              </a:rPr>
              <a:t>Rate 1</a:t>
            </a:r>
            <a:r>
              <a:rPr lang="fr-FR" dirty="0" smtClean="0"/>
              <a:t>: palpable en inspiration profonde.</a:t>
            </a:r>
          </a:p>
          <a:p>
            <a:endParaRPr lang="fr-FR" sz="1200" dirty="0" smtClean="0"/>
          </a:p>
          <a:p>
            <a:r>
              <a:rPr lang="fr-FR" b="1" u="sng" dirty="0" smtClean="0">
                <a:solidFill>
                  <a:srgbClr val="0070C0"/>
                </a:solidFill>
              </a:rPr>
              <a:t>Rate 2</a:t>
            </a:r>
            <a:r>
              <a:rPr lang="fr-FR" dirty="0" smtClean="0"/>
              <a:t>: palpable en respiration </a:t>
            </a:r>
            <a:r>
              <a:rPr lang="fr-FR" dirty="0" err="1" smtClean="0"/>
              <a:t>nle</a:t>
            </a:r>
            <a:r>
              <a:rPr lang="fr-FR" dirty="0" smtClean="0"/>
              <a:t>, ne dépasse pas l’</a:t>
            </a:r>
            <a:r>
              <a:rPr lang="fr-FR" dirty="0" err="1" smtClean="0"/>
              <a:t>horizantale</a:t>
            </a:r>
            <a:r>
              <a:rPr lang="fr-FR" dirty="0" smtClean="0"/>
              <a:t> a mi distance entre rebord costal </a:t>
            </a:r>
            <a:r>
              <a:rPr lang="fr-FR" dirty="0" err="1" smtClean="0"/>
              <a:t>ghe</a:t>
            </a:r>
            <a:r>
              <a:rPr lang="fr-FR" dirty="0" smtClean="0"/>
              <a:t> et ombilic.</a:t>
            </a:r>
          </a:p>
          <a:p>
            <a:pPr>
              <a:buNone/>
            </a:pPr>
            <a:endParaRPr lang="fr-FR" sz="1200" dirty="0" smtClean="0"/>
          </a:p>
          <a:p>
            <a:r>
              <a:rPr lang="fr-FR" b="1" u="sng" dirty="0" smtClean="0">
                <a:solidFill>
                  <a:srgbClr val="0070C0"/>
                </a:solidFill>
              </a:rPr>
              <a:t>Rate 3</a:t>
            </a:r>
            <a:r>
              <a:rPr lang="fr-FR" dirty="0" smtClean="0"/>
              <a:t>: rate descend en dessous de cette ligne, ne dépasse pas l’</a:t>
            </a:r>
            <a:r>
              <a:rPr lang="fr-FR" dirty="0" err="1" smtClean="0"/>
              <a:t>horizantale</a:t>
            </a:r>
            <a:r>
              <a:rPr lang="fr-FR" dirty="0" smtClean="0"/>
              <a:t> passant par l’ombilic.</a:t>
            </a:r>
          </a:p>
          <a:p>
            <a:pPr>
              <a:buNone/>
            </a:pPr>
            <a:endParaRPr lang="fr-FR" sz="1200" dirty="0" smtClean="0"/>
          </a:p>
          <a:p>
            <a:r>
              <a:rPr lang="fr-FR" b="1" u="sng" dirty="0" smtClean="0">
                <a:solidFill>
                  <a:srgbClr val="0070C0"/>
                </a:solidFill>
              </a:rPr>
              <a:t>Rate 4</a:t>
            </a:r>
            <a:r>
              <a:rPr lang="fr-FR" dirty="0" smtClean="0"/>
              <a:t>: rate descend sous l’ombilic, ne dépasse l’</a:t>
            </a:r>
            <a:r>
              <a:rPr lang="fr-FR" dirty="0" err="1" smtClean="0"/>
              <a:t>horizantale</a:t>
            </a:r>
            <a:r>
              <a:rPr lang="fr-FR" dirty="0" smtClean="0"/>
              <a:t> a mi distance entre  ombilic et symphyse pubienne.</a:t>
            </a:r>
          </a:p>
          <a:p>
            <a:endParaRPr lang="fr-FR" sz="1200" dirty="0" smtClean="0"/>
          </a:p>
          <a:p>
            <a:r>
              <a:rPr lang="fr-FR" b="1" u="sng" dirty="0" smtClean="0">
                <a:solidFill>
                  <a:srgbClr val="0070C0"/>
                </a:solidFill>
              </a:rPr>
              <a:t>Rate 5</a:t>
            </a:r>
            <a:r>
              <a:rPr lang="fr-FR" dirty="0" smtClean="0"/>
              <a:t>: rate descend en dessous de cette ligne, palpable FIG</a:t>
            </a:r>
          </a:p>
          <a:p>
            <a:endParaRPr lang="fr-FR" dirty="0" smtClean="0"/>
          </a:p>
          <a:p>
            <a:pPr algn="ctr">
              <a:buNone/>
            </a:pPr>
            <a:r>
              <a:rPr lang="fr-FR" dirty="0" smtClean="0"/>
              <a:t>	</a:t>
            </a:r>
            <a:r>
              <a:rPr lang="fr-FR" b="1" dirty="0" smtClean="0">
                <a:solidFill>
                  <a:srgbClr val="C00000"/>
                </a:solidFill>
              </a:rPr>
              <a:t>Reporter sur un calque pour suivre l’évolution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IV - DIAGNOSTIC  POSITIF</a:t>
            </a:r>
            <a:br>
              <a:rPr lang="fr-FR" dirty="0" smtClean="0"/>
            </a:br>
            <a:r>
              <a:rPr lang="fr-FR" sz="4200" dirty="0" smtClean="0"/>
              <a:t>     </a:t>
            </a:r>
            <a:r>
              <a:rPr lang="fr-FR" sz="4000" dirty="0" smtClean="0">
                <a:solidFill>
                  <a:srgbClr val="92D050"/>
                </a:solidFill>
              </a:rPr>
              <a:t>3.</a:t>
            </a:r>
            <a:r>
              <a:rPr lang="fr-FR" sz="4200" dirty="0" smtClean="0"/>
              <a:t> </a:t>
            </a:r>
            <a:r>
              <a:rPr lang="fr-FR" sz="4000" dirty="0" smtClean="0">
                <a:solidFill>
                  <a:srgbClr val="92D050"/>
                </a:solidFill>
              </a:rPr>
              <a:t>Examens complémentaires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lnSpcReduction="10000"/>
          </a:bodyPr>
          <a:lstStyle/>
          <a:p>
            <a:r>
              <a:rPr lang="fr-FR" sz="3000" dirty="0" smtClean="0"/>
              <a:t>Dans les cas difficiles (ascite, obésité, masse HCD </a:t>
            </a:r>
            <a:r>
              <a:rPr lang="fr-FR" sz="3000" dirty="0" err="1" smtClean="0"/>
              <a:t>ghe</a:t>
            </a:r>
            <a:r>
              <a:rPr lang="fr-FR" sz="3000" dirty="0" smtClean="0"/>
              <a:t> d'origine indéterminée) et pour apprécier  la taille et structure  de la rate (homogène ou non).</a:t>
            </a:r>
            <a:endParaRPr lang="fr-FR" sz="3000" b="1" dirty="0" smtClean="0">
              <a:solidFill>
                <a:srgbClr val="C00000"/>
              </a:solidFill>
            </a:endParaRPr>
          </a:p>
          <a:p>
            <a:endParaRPr lang="fr-FR" dirty="0" smtClean="0"/>
          </a:p>
          <a:p>
            <a:pPr>
              <a:lnSpc>
                <a:spcPct val="90000"/>
              </a:lnSpc>
              <a:buNone/>
            </a:pPr>
            <a:r>
              <a:rPr lang="fr-FR" b="1" dirty="0" smtClean="0">
                <a:solidFill>
                  <a:srgbClr val="00B0F0"/>
                </a:solidFill>
              </a:rPr>
              <a:t> 1) </a:t>
            </a:r>
            <a:r>
              <a:rPr lang="fr-FR" b="1" u="sng" dirty="0" smtClean="0">
                <a:solidFill>
                  <a:srgbClr val="00B0F0"/>
                </a:solidFill>
              </a:rPr>
              <a:t>Echographie abdominale</a:t>
            </a:r>
            <a:r>
              <a:rPr lang="fr-FR" b="1" i="1" dirty="0" smtClean="0">
                <a:solidFill>
                  <a:srgbClr val="FF0000"/>
                </a:solidFill>
              </a:rPr>
              <a:t> (1ére intention)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fr-FR" sz="2400" b="1" dirty="0" smtClean="0">
                <a:solidFill>
                  <a:srgbClr val="C00000"/>
                </a:solidFill>
              </a:rPr>
              <a:t>Taille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400" dirty="0" smtClean="0"/>
              <a:t>de la rate : </a:t>
            </a:r>
            <a:r>
              <a:rPr lang="fr-FR" sz="2400" b="1" dirty="0" smtClean="0"/>
              <a:t>valeurs normales</a:t>
            </a:r>
            <a:r>
              <a:rPr lang="fr-FR" sz="2400" dirty="0" smtClean="0"/>
              <a:t>:  </a:t>
            </a:r>
            <a:r>
              <a:rPr lang="fr-FR" sz="2400" b="1" dirty="0" smtClean="0"/>
              <a:t>12-14 cm</a:t>
            </a:r>
            <a:r>
              <a:rPr lang="fr-FR" sz="2400" dirty="0" smtClean="0"/>
              <a:t>  grand axe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 smtClean="0"/>
              <a:t>                                                                        </a:t>
            </a:r>
            <a:r>
              <a:rPr lang="fr-FR" sz="2800" b="1" dirty="0" smtClean="0"/>
              <a:t>4-8 cm </a:t>
            </a:r>
            <a:r>
              <a:rPr lang="fr-FR" sz="2800" dirty="0" smtClean="0"/>
              <a:t>axe transversal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 smtClean="0"/>
              <a:t>                                                                        </a:t>
            </a:r>
            <a:r>
              <a:rPr lang="fr-FR" sz="2800" b="1" dirty="0" smtClean="0"/>
              <a:t>6-12 cm</a:t>
            </a:r>
            <a:r>
              <a:rPr lang="fr-FR" sz="2800" dirty="0" smtClean="0"/>
              <a:t> axe </a:t>
            </a:r>
            <a:r>
              <a:rPr lang="fr-FR" sz="2800" dirty="0" err="1" smtClean="0"/>
              <a:t>antero</a:t>
            </a:r>
            <a:r>
              <a:rPr lang="fr-FR" sz="2800" dirty="0" smtClean="0"/>
              <a:t>-post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Anomalies associées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400" dirty="0" smtClean="0"/>
              <a:t>: </a:t>
            </a:r>
            <a:r>
              <a:rPr lang="fr-FR" sz="2400" b="1" dirty="0" smtClean="0"/>
              <a:t>hépatomégalie, adénopathies</a:t>
            </a:r>
            <a:r>
              <a:rPr lang="fr-FR" sz="2400" dirty="0" smtClean="0"/>
              <a:t>,</a:t>
            </a:r>
            <a:r>
              <a:rPr lang="fr-FR" sz="2400" b="1" dirty="0" smtClean="0"/>
              <a:t>…</a:t>
            </a:r>
          </a:p>
          <a:p>
            <a:pPr>
              <a:lnSpc>
                <a:spcPct val="90000"/>
              </a:lnSpc>
              <a:buNone/>
            </a:pPr>
            <a:r>
              <a:rPr lang="fr-FR" sz="2800" dirty="0" smtClean="0"/>
              <a:t>  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Vascularisation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400" dirty="0" smtClean="0"/>
              <a:t>splénique:  </a:t>
            </a:r>
            <a:r>
              <a:rPr lang="fr-FR" sz="2400" b="1" dirty="0" smtClean="0"/>
              <a:t>HTTP</a:t>
            </a:r>
          </a:p>
          <a:p>
            <a:pPr lvl="1">
              <a:lnSpc>
                <a:spcPct val="90000"/>
              </a:lnSpc>
              <a:buNone/>
            </a:pPr>
            <a:endParaRPr lang="fr-FR" sz="2400" b="1" dirty="0" smtClean="0"/>
          </a:p>
          <a:p>
            <a:pPr>
              <a:buNone/>
            </a:pPr>
            <a:r>
              <a:rPr lang="fr-FR" b="1" dirty="0" smtClean="0">
                <a:solidFill>
                  <a:srgbClr val="00B0F0"/>
                </a:solidFill>
              </a:rPr>
              <a:t>2) </a:t>
            </a:r>
            <a:r>
              <a:rPr lang="fr-FR" b="1" u="sng" dirty="0" smtClean="0">
                <a:solidFill>
                  <a:srgbClr val="00B0F0"/>
                </a:solidFill>
              </a:rPr>
              <a:t>TDM</a:t>
            </a:r>
            <a:r>
              <a:rPr lang="fr-FR" b="1" dirty="0" smtClean="0">
                <a:solidFill>
                  <a:srgbClr val="00B0F0"/>
                </a:solidFill>
              </a:rPr>
              <a:t> :</a:t>
            </a:r>
            <a:r>
              <a:rPr lang="fr-FR" dirty="0" smtClean="0"/>
              <a:t> </a:t>
            </a:r>
            <a:r>
              <a:rPr lang="fr-FR" b="1" dirty="0" smtClean="0"/>
              <a:t>abcès ,kyste , hématome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01850"/>
          </a:xfrm>
        </p:spPr>
        <p:txBody>
          <a:bodyPr/>
          <a:lstStyle/>
          <a:p>
            <a:r>
              <a:rPr lang="fr-FR" dirty="0" smtClean="0"/>
              <a:t>V. DIAGNOSTIC DIFFERENTIEL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 fontScale="92500" lnSpcReduction="10000"/>
          </a:bodyPr>
          <a:lstStyle/>
          <a:p>
            <a:r>
              <a:rPr lang="fr-FR" b="1" i="1" dirty="0" smtClean="0">
                <a:solidFill>
                  <a:schemeClr val="accent6">
                    <a:lumMod val="50000"/>
                  </a:schemeClr>
                </a:solidFill>
              </a:rPr>
              <a:t>Gros rein tumoral</a:t>
            </a:r>
            <a:endParaRPr lang="fr-FR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r-FR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fr-FR" b="1" dirty="0" smtClean="0"/>
              <a:t>Tumeur de l’angle colique gauche</a:t>
            </a:r>
          </a:p>
          <a:p>
            <a:endParaRPr lang="fr-FR" dirty="0" smtClean="0"/>
          </a:p>
          <a:p>
            <a:r>
              <a:rPr lang="fr-FR" b="1" dirty="0" smtClean="0"/>
              <a:t>Tumeur de la queue du pancréas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r>
              <a:rPr lang="fr-FR" b="1" dirty="0" smtClean="0"/>
              <a:t>Tumeur du lobe hépatique gauche.</a:t>
            </a:r>
          </a:p>
          <a:p>
            <a:endParaRPr lang="fr-FR" b="1" dirty="0" smtClean="0"/>
          </a:p>
          <a:p>
            <a:r>
              <a:rPr lang="fr-FR" b="1" dirty="0" smtClean="0"/>
              <a:t>Tumeur de la surrénale gauche</a:t>
            </a:r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i="1" dirty="0" smtClean="0"/>
              <a:t>Dans tous les cas, l'échographie abdominale ou le scanner permettent de lever les incertitudes</a:t>
            </a:r>
            <a:endParaRPr lang="fr-FR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VI. DIAGNOSTIC ETIOLOGIQUE</a:t>
            </a:r>
            <a:br>
              <a:rPr lang="fr-FR" dirty="0" smtClean="0"/>
            </a:br>
            <a:r>
              <a:rPr lang="fr-FR" dirty="0" smtClean="0">
                <a:solidFill>
                  <a:srgbClr val="92D050"/>
                </a:solidFill>
              </a:rPr>
              <a:t>    A. Démarche diagnostic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3"/>
          </a:xfrm>
        </p:spPr>
        <p:txBody>
          <a:bodyPr>
            <a:normAutofit fontScale="92500" lnSpcReduction="20000"/>
          </a:bodyPr>
          <a:lstStyle/>
          <a:p>
            <a:r>
              <a:rPr lang="fr-FR" b="1" u="sng" dirty="0" smtClean="0">
                <a:solidFill>
                  <a:srgbClr val="0070C0"/>
                </a:solidFill>
              </a:rPr>
              <a:t>Interrogatoire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fr-FR" b="1" dirty="0" smtClean="0">
                <a:solidFill>
                  <a:schemeClr val="hlink"/>
                </a:solidFill>
              </a:rPr>
              <a:t> </a:t>
            </a:r>
            <a:r>
              <a:rPr lang="fr-FR" sz="2800" b="1" dirty="0" smtClean="0"/>
              <a:t>âge, ATCD familiaux, origine ethnique, séjour en zone d’endémie parasitaire, </a:t>
            </a:r>
            <a:r>
              <a:rPr lang="fr-FR" sz="2800" b="1" dirty="0" err="1" smtClean="0"/>
              <a:t>ethylisme</a:t>
            </a:r>
            <a:r>
              <a:rPr lang="fr-FR" sz="2800" b="1" dirty="0" smtClean="0"/>
              <a:t>, déficit immunitaire (congénital ou acquis)</a:t>
            </a:r>
          </a:p>
          <a:p>
            <a:endParaRPr lang="fr-F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b="1" u="sng" dirty="0" smtClean="0">
                <a:solidFill>
                  <a:srgbClr val="0070C0"/>
                </a:solidFill>
              </a:rPr>
              <a:t>Contexte clinique </a:t>
            </a:r>
            <a:r>
              <a:rPr lang="fr-FR" b="1" dirty="0" smtClean="0">
                <a:solidFill>
                  <a:schemeClr val="hlink"/>
                </a:solidFill>
              </a:rPr>
              <a:t>: </a:t>
            </a:r>
          </a:p>
          <a:p>
            <a:pPr lvl="1"/>
            <a:r>
              <a:rPr lang="fr-FR" b="1" dirty="0" smtClean="0"/>
              <a:t>Fièvre </a:t>
            </a:r>
          </a:p>
          <a:p>
            <a:pPr lvl="1"/>
            <a:r>
              <a:rPr lang="fr-FR" b="1" dirty="0" smtClean="0"/>
              <a:t>Signes HTP (Ascite, CC) </a:t>
            </a:r>
          </a:p>
          <a:p>
            <a:pPr lvl="1"/>
            <a:r>
              <a:rPr lang="fr-FR" b="1" dirty="0" smtClean="0"/>
              <a:t>Adénopathies périphériques </a:t>
            </a:r>
          </a:p>
          <a:p>
            <a:pPr lvl="1"/>
            <a:r>
              <a:rPr lang="fr-FR" b="1" dirty="0" smtClean="0"/>
              <a:t>Ictère</a:t>
            </a:r>
          </a:p>
          <a:p>
            <a:pPr lvl="1"/>
            <a:r>
              <a:rPr lang="fr-FR" b="1" dirty="0" smtClean="0"/>
              <a:t>Hépatomégalie</a:t>
            </a:r>
          </a:p>
          <a:p>
            <a:pPr lvl="1"/>
            <a:r>
              <a:rPr lang="fr-FR" b="1" dirty="0" smtClean="0"/>
              <a:t>Pâleur </a:t>
            </a:r>
            <a:r>
              <a:rPr lang="fr-FR" b="1" dirty="0" err="1" smtClean="0"/>
              <a:t>cutanéo</a:t>
            </a:r>
            <a:r>
              <a:rPr lang="fr-FR" b="1" dirty="0" smtClean="0"/>
              <a:t>-muqueuse</a:t>
            </a:r>
          </a:p>
          <a:p>
            <a:pPr lvl="1"/>
            <a:r>
              <a:rPr lang="fr-FR" b="1" dirty="0" smtClean="0"/>
              <a:t>Lésions </a:t>
            </a:r>
            <a:r>
              <a:rPr lang="fr-FR" b="1" dirty="0" err="1" smtClean="0"/>
              <a:t>cutaneo</a:t>
            </a:r>
            <a:r>
              <a:rPr lang="fr-FR" b="1" dirty="0" smtClean="0"/>
              <a:t>-muqueuses</a:t>
            </a:r>
          </a:p>
          <a:p>
            <a:pPr lvl="1"/>
            <a:r>
              <a:rPr lang="fr-FR" b="1" dirty="0" smtClean="0"/>
              <a:t>Signes articulaires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VI. DIAGNOSTIC ETIOLOGIQUE</a:t>
            </a:r>
            <a:br>
              <a:rPr lang="fr-FR" dirty="0" smtClean="0"/>
            </a:br>
            <a:r>
              <a:rPr lang="fr-FR" dirty="0" smtClean="0">
                <a:solidFill>
                  <a:srgbClr val="92D050"/>
                </a:solidFill>
              </a:rPr>
              <a:t>    A. Démarche diagnostic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/>
          <a:lstStyle/>
          <a:p>
            <a:r>
              <a:rPr lang="fr-FR" b="1" u="sng" dirty="0" smtClean="0">
                <a:solidFill>
                  <a:srgbClr val="0070C0"/>
                </a:solidFill>
              </a:rPr>
              <a:t>Examens complémentaires systématiques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lvl="1"/>
            <a:r>
              <a:rPr lang="fr-FR" b="1" dirty="0" smtClean="0"/>
              <a:t>FNS complète avec  taux de réticulocytes</a:t>
            </a:r>
          </a:p>
          <a:p>
            <a:pPr lvl="1"/>
            <a:r>
              <a:rPr lang="fr-FR" b="1" dirty="0" smtClean="0"/>
              <a:t>FSP</a:t>
            </a:r>
          </a:p>
          <a:p>
            <a:pPr lvl="1"/>
            <a:r>
              <a:rPr lang="fr-FR" b="1" dirty="0" smtClean="0"/>
              <a:t>Bilan d’hémolyse (BL et BG, LDH, fer </a:t>
            </a:r>
            <a:r>
              <a:rPr lang="fr-FR" b="1" dirty="0" err="1" smtClean="0"/>
              <a:t>serique</a:t>
            </a:r>
            <a:r>
              <a:rPr lang="fr-FR" b="1" dirty="0" smtClean="0"/>
              <a:t>)</a:t>
            </a:r>
          </a:p>
          <a:p>
            <a:pPr lvl="1"/>
            <a:r>
              <a:rPr lang="fr-FR" b="1" dirty="0" smtClean="0"/>
              <a:t>VS, CRP, électrophorèse des protéines, fibrinogène</a:t>
            </a:r>
          </a:p>
          <a:p>
            <a:pPr lvl="1"/>
            <a:r>
              <a:rPr lang="fr-FR" b="1" dirty="0" smtClean="0"/>
              <a:t>Bilan hépatique</a:t>
            </a:r>
          </a:p>
          <a:p>
            <a:pPr lvl="1"/>
            <a:r>
              <a:rPr lang="fr-FR" b="1" dirty="0" smtClean="0"/>
              <a:t>Bilan lipidique</a:t>
            </a:r>
          </a:p>
          <a:p>
            <a:pPr lvl="1"/>
            <a:r>
              <a:rPr lang="fr-FR" b="1" dirty="0" smtClean="0"/>
              <a:t>RP</a:t>
            </a:r>
          </a:p>
          <a:p>
            <a:pPr lvl="1"/>
            <a:r>
              <a:rPr lang="fr-FR" b="1" dirty="0" smtClean="0"/>
              <a:t>Echographie abdominale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VI. DIAGNOSTIC ETIOLOGIQUE</a:t>
            </a:r>
            <a:br>
              <a:rPr lang="fr-FR" dirty="0" smtClean="0"/>
            </a:br>
            <a:r>
              <a:rPr lang="fr-FR" dirty="0" smtClean="0">
                <a:solidFill>
                  <a:srgbClr val="92D050"/>
                </a:solidFill>
              </a:rPr>
              <a:t>    A. Démarche diagnostic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 lnSpcReduction="10000"/>
          </a:bodyPr>
          <a:lstStyle/>
          <a:p>
            <a:r>
              <a:rPr lang="fr-FR" b="1" u="sng" dirty="0" smtClean="0">
                <a:solidFill>
                  <a:srgbClr val="0070C0"/>
                </a:solidFill>
              </a:rPr>
              <a:t>Examens complémentaires en fonction du contexte clinique et biologique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endParaRPr lang="fr-FR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fr-FR" b="1" dirty="0" smtClean="0"/>
              <a:t>Hémocultures et </a:t>
            </a:r>
            <a:r>
              <a:rPr lang="fr-FR" b="1" dirty="0" err="1" smtClean="0"/>
              <a:t>séro</a:t>
            </a:r>
            <a:r>
              <a:rPr lang="fr-FR" b="1" dirty="0" smtClean="0"/>
              <a:t>-dg (</a:t>
            </a:r>
            <a:r>
              <a:rPr lang="fr-FR" b="1" dirty="0" smtClean="0">
                <a:solidFill>
                  <a:srgbClr val="FF0000"/>
                </a:solidFill>
              </a:rPr>
              <a:t>contexte fébrile</a:t>
            </a:r>
            <a:r>
              <a:rPr lang="fr-FR" b="1" dirty="0" smtClean="0"/>
              <a:t>)</a:t>
            </a:r>
          </a:p>
          <a:p>
            <a:pPr lvl="1"/>
            <a:r>
              <a:rPr lang="fr-FR" b="1" dirty="0" smtClean="0"/>
              <a:t>Echographie cardiaque (</a:t>
            </a:r>
            <a:r>
              <a:rPr lang="fr-FR" b="1" dirty="0" err="1" smtClean="0">
                <a:solidFill>
                  <a:srgbClr val="FF0000"/>
                </a:solidFill>
              </a:rPr>
              <a:t>valvulopathie</a:t>
            </a:r>
            <a:r>
              <a:rPr lang="fr-FR" b="1" dirty="0" smtClean="0">
                <a:solidFill>
                  <a:srgbClr val="FF0000"/>
                </a:solidFill>
              </a:rPr>
              <a:t>/ souffle</a:t>
            </a:r>
            <a:r>
              <a:rPr lang="fr-FR" b="1" dirty="0" smtClean="0"/>
              <a:t>)</a:t>
            </a:r>
          </a:p>
          <a:p>
            <a:pPr lvl="1"/>
            <a:r>
              <a:rPr lang="fr-FR" b="1" dirty="0" smtClean="0"/>
              <a:t>Ex hématologiques spécialisés (</a:t>
            </a:r>
            <a:r>
              <a:rPr lang="fr-FR" b="1" dirty="0" smtClean="0">
                <a:solidFill>
                  <a:srgbClr val="FF0000"/>
                </a:solidFill>
              </a:rPr>
              <a:t>anémie, </a:t>
            </a:r>
            <a:r>
              <a:rPr lang="fr-FR" b="1" dirty="0" err="1" smtClean="0">
                <a:solidFill>
                  <a:srgbClr val="FF0000"/>
                </a:solidFill>
              </a:rPr>
              <a:t>sd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tm</a:t>
            </a:r>
            <a:r>
              <a:rPr lang="fr-FR" b="1" dirty="0" smtClean="0"/>
              <a:t>): électrophorèse de l’ </a:t>
            </a:r>
            <a:r>
              <a:rPr lang="fr-FR" b="1" dirty="0" err="1" smtClean="0"/>
              <a:t>Hb</a:t>
            </a:r>
            <a:r>
              <a:rPr lang="fr-FR" b="1" dirty="0" smtClean="0"/>
              <a:t> , résistance globulaire , dosages </a:t>
            </a:r>
            <a:r>
              <a:rPr lang="fr-FR" b="1" dirty="0" err="1" smtClean="0"/>
              <a:t>enzym</a:t>
            </a:r>
            <a:r>
              <a:rPr lang="fr-FR" b="1" dirty="0" smtClean="0"/>
              <a:t> , </a:t>
            </a:r>
            <a:r>
              <a:rPr lang="fr-FR" b="1" dirty="0" err="1" smtClean="0"/>
              <a:t>myélo</a:t>
            </a:r>
            <a:r>
              <a:rPr lang="fr-FR" b="1" dirty="0" smtClean="0"/>
              <a:t>, BOM , biopsie exérèse </a:t>
            </a:r>
            <a:r>
              <a:rPr lang="fr-FR" b="1" dirty="0" err="1" smtClean="0"/>
              <a:t>gg</a:t>
            </a:r>
            <a:endParaRPr lang="fr-FR" b="1" dirty="0" smtClean="0"/>
          </a:p>
          <a:p>
            <a:pPr lvl="1"/>
            <a:r>
              <a:rPr lang="fr-FR" b="1" dirty="0" smtClean="0"/>
              <a:t>Ex endoscopiques: fibroscopie OGD, laparoscopie (</a:t>
            </a:r>
            <a:r>
              <a:rPr lang="fr-FR" b="1" dirty="0" smtClean="0">
                <a:solidFill>
                  <a:srgbClr val="FF0000"/>
                </a:solidFill>
              </a:rPr>
              <a:t>HTP</a:t>
            </a:r>
            <a:r>
              <a:rPr lang="fr-FR" b="1" dirty="0" smtClean="0"/>
              <a:t>)</a:t>
            </a:r>
          </a:p>
          <a:p>
            <a:pPr lvl="1"/>
            <a:r>
              <a:rPr lang="fr-FR" b="1" dirty="0" smtClean="0"/>
              <a:t>Biopsie hépatique</a:t>
            </a:r>
          </a:p>
          <a:p>
            <a:pPr lvl="1"/>
            <a:r>
              <a:rPr lang="fr-FR" b="1" dirty="0" smtClean="0"/>
              <a:t>Enfin laparotomie avec splénectomie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VI. DIAGNOSTIC ETIOLOGIQUE</a:t>
            </a:r>
            <a:br>
              <a:rPr lang="fr-FR" sz="2800" dirty="0" smtClean="0"/>
            </a:br>
            <a:r>
              <a:rPr lang="fr-FR" sz="2800" dirty="0" smtClean="0">
                <a:solidFill>
                  <a:srgbClr val="92D050"/>
                </a:solidFill>
              </a:rPr>
              <a:t>  B. ETIOLGIES</a:t>
            </a:r>
            <a:br>
              <a:rPr lang="fr-FR" sz="2800" dirty="0" smtClean="0">
                <a:solidFill>
                  <a:srgbClr val="92D050"/>
                </a:solidFill>
              </a:rPr>
            </a:br>
            <a:r>
              <a:rPr lang="fr-FR" sz="2800" dirty="0" smtClean="0">
                <a:solidFill>
                  <a:srgbClr val="92D050"/>
                </a:solidFill>
              </a:rPr>
              <a:t>    </a:t>
            </a:r>
            <a:r>
              <a:rPr lang="fr-FR" sz="2800" dirty="0" smtClean="0">
                <a:solidFill>
                  <a:srgbClr val="00B0F0"/>
                </a:solidFill>
              </a:rPr>
              <a:t>1) Causes infectieuses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sz="3000" b="1" dirty="0" smtClean="0">
                <a:solidFill>
                  <a:srgbClr val="C00000"/>
                </a:solidFill>
              </a:rPr>
              <a:t>a) </a:t>
            </a:r>
            <a:r>
              <a:rPr lang="fr-FR" sz="3000" b="1" u="sng" dirty="0" smtClean="0">
                <a:solidFill>
                  <a:srgbClr val="C00000"/>
                </a:solidFill>
              </a:rPr>
              <a:t>Bactériennes</a:t>
            </a:r>
            <a:r>
              <a:rPr lang="fr-FR" sz="3000" b="1" dirty="0" smtClean="0">
                <a:solidFill>
                  <a:srgbClr val="C00000"/>
                </a:solidFill>
              </a:rPr>
              <a:t> </a:t>
            </a:r>
            <a:r>
              <a:rPr lang="fr-FR" sz="3000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endParaRPr lang="fr-FR" sz="1300" dirty="0" smtClean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fr-FR" sz="2400" b="1" u="sng" dirty="0" smtClean="0"/>
              <a:t>Endocardite d’OSLER</a:t>
            </a:r>
            <a:r>
              <a:rPr lang="fr-FR" sz="2400" dirty="0" smtClean="0"/>
              <a:t> : cardiaque </a:t>
            </a:r>
            <a:r>
              <a:rPr lang="fr-FR" sz="2400" dirty="0" err="1" smtClean="0"/>
              <a:t>fébril</a:t>
            </a:r>
            <a:r>
              <a:rPr lang="fr-FR" sz="2400" dirty="0" smtClean="0"/>
              <a:t> </a:t>
            </a:r>
            <a:r>
              <a:rPr lang="fr-FR" sz="2400" dirty="0" err="1" smtClean="0"/>
              <a:t>valvulopathe</a:t>
            </a:r>
            <a:r>
              <a:rPr lang="fr-FR" sz="2400" dirty="0" smtClean="0"/>
              <a:t>, </a:t>
            </a:r>
            <a:r>
              <a:rPr lang="fr-FR" sz="2400" dirty="0" err="1" smtClean="0">
                <a:solidFill>
                  <a:srgbClr val="FF0000"/>
                </a:solidFill>
              </a:rPr>
              <a:t>hémoC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, écho-C (</a:t>
            </a:r>
            <a:r>
              <a:rPr lang="fr-FR" sz="2400" dirty="0" smtClean="0">
                <a:solidFill>
                  <a:srgbClr val="FF0000"/>
                </a:solidFill>
              </a:rPr>
              <a:t>ETO</a:t>
            </a:r>
            <a:r>
              <a:rPr lang="fr-FR" sz="2400" dirty="0" smtClean="0"/>
              <a:t>: végétations)</a:t>
            </a:r>
          </a:p>
          <a:p>
            <a:pPr lvl="1">
              <a:buFont typeface="Wingdings" pitchFamily="2" charset="2"/>
              <a:buChar char="§"/>
            </a:pPr>
            <a:endParaRPr lang="fr-FR" sz="1300" dirty="0" smtClean="0"/>
          </a:p>
          <a:p>
            <a:pPr lvl="1">
              <a:buFont typeface="Wingdings" pitchFamily="2" charset="2"/>
              <a:buChar char="§"/>
            </a:pPr>
            <a:r>
              <a:rPr lang="fr-FR" sz="2400" b="1" u="sng" dirty="0" smtClean="0"/>
              <a:t>S à pyogènes</a:t>
            </a:r>
            <a:r>
              <a:rPr lang="fr-FR" sz="2400" b="1" dirty="0" smtClean="0"/>
              <a:t> </a:t>
            </a:r>
            <a:r>
              <a:rPr lang="fr-FR" sz="2400" dirty="0" smtClean="0"/>
              <a:t>: tableau septique, hyperleucocytose à PNN,  </a:t>
            </a:r>
            <a:r>
              <a:rPr lang="fr-FR" sz="2400" dirty="0" err="1" smtClean="0">
                <a:solidFill>
                  <a:srgbClr val="FF0000"/>
                </a:solidFill>
              </a:rPr>
              <a:t>hémoC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</a:p>
          <a:p>
            <a:pPr lvl="1">
              <a:buFont typeface="Wingdings" pitchFamily="2" charset="2"/>
              <a:buChar char="§"/>
            </a:pPr>
            <a:endParaRPr lang="fr-FR" sz="13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fr-FR" sz="2400" b="1" u="sng" dirty="0" smtClean="0"/>
              <a:t>Fièvre typhoïde</a:t>
            </a:r>
            <a:r>
              <a:rPr lang="fr-FR" sz="2400" dirty="0" smtClean="0"/>
              <a:t>: 2 septénaire (fièvre plateau, pouls dissocié, SPM, tuphos marqué, TRL, angine de </a:t>
            </a:r>
            <a:r>
              <a:rPr lang="fr-FR" sz="2400" dirty="0" err="1" smtClean="0"/>
              <a:t>Duguet</a:t>
            </a:r>
            <a:r>
              <a:rPr lang="fr-FR" sz="2400" dirty="0" smtClean="0"/>
              <a:t>, leucopénie), </a:t>
            </a:r>
            <a:r>
              <a:rPr lang="fr-FR" sz="2400" dirty="0" err="1" smtClean="0">
                <a:solidFill>
                  <a:srgbClr val="FF0000"/>
                </a:solidFill>
              </a:rPr>
              <a:t>seroDg</a:t>
            </a:r>
            <a:r>
              <a:rPr lang="fr-FR" sz="2400" dirty="0" smtClean="0">
                <a:solidFill>
                  <a:srgbClr val="FF0000"/>
                </a:solidFill>
              </a:rPr>
              <a:t> Widal et </a:t>
            </a:r>
            <a:r>
              <a:rPr lang="fr-FR" sz="2400" dirty="0" err="1" smtClean="0">
                <a:solidFill>
                  <a:srgbClr val="FF0000"/>
                </a:solidFill>
              </a:rPr>
              <a:t>Felix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((+) 8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- 10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 j : Agglutinines O et H).</a:t>
            </a:r>
          </a:p>
          <a:p>
            <a:pPr lvl="1">
              <a:buFont typeface="Wingdings" pitchFamily="2" charset="2"/>
              <a:buChar char="§"/>
            </a:pPr>
            <a:endParaRPr lang="fr-FR" sz="1300" dirty="0" smtClean="0"/>
          </a:p>
          <a:p>
            <a:pPr lvl="1">
              <a:buFont typeface="Wingdings" pitchFamily="2" charset="2"/>
              <a:buChar char="§"/>
            </a:pPr>
            <a:r>
              <a:rPr lang="fr-FR" sz="2400" b="1" u="sng" dirty="0" smtClean="0"/>
              <a:t>Brucellose</a:t>
            </a:r>
            <a:r>
              <a:rPr lang="fr-FR" sz="2400" dirty="0" smtClean="0"/>
              <a:t>: consommation de lait cru, triade </a:t>
            </a:r>
            <a:r>
              <a:rPr lang="fr-FR" sz="2400" dirty="0" err="1" smtClean="0"/>
              <a:t>sudéroalgique</a:t>
            </a:r>
            <a:r>
              <a:rPr lang="fr-FR" sz="2400" dirty="0" smtClean="0"/>
              <a:t>, leucopénie, </a:t>
            </a:r>
            <a:r>
              <a:rPr lang="fr-FR" sz="2400" dirty="0" err="1" smtClean="0">
                <a:solidFill>
                  <a:srgbClr val="FF0000"/>
                </a:solidFill>
              </a:rPr>
              <a:t>serodg</a:t>
            </a:r>
            <a:r>
              <a:rPr lang="fr-FR" sz="2400" dirty="0" smtClean="0">
                <a:solidFill>
                  <a:srgbClr val="FF0000"/>
                </a:solidFill>
              </a:rPr>
              <a:t> de Wright  </a:t>
            </a:r>
            <a:r>
              <a:rPr lang="fr-FR" sz="2400" dirty="0" smtClean="0"/>
              <a:t>et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hémoC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</a:p>
          <a:p>
            <a:pPr lvl="1">
              <a:buFont typeface="Wingdings" pitchFamily="2" charset="2"/>
              <a:buChar char="§"/>
            </a:pPr>
            <a:endParaRPr lang="fr-FR" sz="13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fr-FR" sz="2400" b="1" u="sng" dirty="0" smtClean="0"/>
              <a:t>TBC hématopoïétique </a:t>
            </a:r>
            <a:r>
              <a:rPr lang="fr-FR" sz="2400" dirty="0" smtClean="0"/>
              <a:t>: </a:t>
            </a:r>
            <a:r>
              <a:rPr lang="fr-FR" sz="2400" dirty="0" err="1" smtClean="0"/>
              <a:t>sd</a:t>
            </a:r>
            <a:r>
              <a:rPr lang="fr-FR" sz="2400" dirty="0" smtClean="0"/>
              <a:t> infectieux </a:t>
            </a:r>
            <a:r>
              <a:rPr lang="fr-FR" sz="2400" dirty="0" err="1" smtClean="0"/>
              <a:t>cachectisant</a:t>
            </a:r>
            <a:r>
              <a:rPr lang="fr-FR" sz="2400" dirty="0" smtClean="0"/>
              <a:t>, SPM/HPM, </a:t>
            </a:r>
            <a:r>
              <a:rPr lang="fr-FR" sz="2400" dirty="0" err="1" smtClean="0"/>
              <a:t>pancytopénie</a:t>
            </a:r>
            <a:r>
              <a:rPr lang="fr-FR" sz="2400" dirty="0" smtClean="0"/>
              <a:t>,  IDRT , Biopsie Médullaire  et hépatique, </a:t>
            </a:r>
            <a:r>
              <a:rPr lang="fr-FR" sz="2400" dirty="0" err="1" smtClean="0"/>
              <a:t>myelocuture</a:t>
            </a:r>
            <a:r>
              <a:rPr lang="fr-FR" sz="2400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800" dirty="0" smtClean="0">
                <a:solidFill>
                  <a:srgbClr val="F0AD00">
                    <a:satMod val="150000"/>
                  </a:srgbClr>
                </a:solidFill>
              </a:rPr>
              <a:t>VI. DIAGNOSTIC ETIOLOGIQUE</a:t>
            </a:r>
            <a:br>
              <a:rPr lang="fr-FR" sz="2800" dirty="0" smtClean="0">
                <a:solidFill>
                  <a:srgbClr val="F0AD00">
                    <a:satMod val="150000"/>
                  </a:srgbClr>
                </a:solidFill>
              </a:rPr>
            </a:br>
            <a:r>
              <a:rPr lang="fr-FR" sz="2800" dirty="0" smtClean="0">
                <a:solidFill>
                  <a:srgbClr val="92D050"/>
                </a:solidFill>
              </a:rPr>
              <a:t>  B. ETIOLGIES</a:t>
            </a:r>
            <a:br>
              <a:rPr lang="fr-FR" sz="2800" dirty="0" smtClean="0">
                <a:solidFill>
                  <a:srgbClr val="92D050"/>
                </a:solidFill>
              </a:rPr>
            </a:br>
            <a:r>
              <a:rPr lang="fr-FR" sz="2800" dirty="0" smtClean="0">
                <a:solidFill>
                  <a:srgbClr val="92D050"/>
                </a:solidFill>
              </a:rPr>
              <a:t>    </a:t>
            </a:r>
            <a:r>
              <a:rPr lang="fr-FR" sz="2800" dirty="0" smtClean="0">
                <a:solidFill>
                  <a:srgbClr val="00B0F0"/>
                </a:solidFill>
              </a:rPr>
              <a:t>1) Causes infectieuses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001156" cy="5214973"/>
          </a:xfrm>
        </p:spPr>
        <p:txBody>
          <a:bodyPr/>
          <a:lstStyle/>
          <a:p>
            <a:pPr>
              <a:buNone/>
            </a:pPr>
            <a:r>
              <a:rPr lang="fr-FR" sz="2800" b="1" dirty="0" smtClean="0">
                <a:solidFill>
                  <a:srgbClr val="C00000"/>
                </a:solidFill>
              </a:rPr>
              <a:t>b) </a:t>
            </a:r>
            <a:r>
              <a:rPr lang="fr-FR" sz="2800" b="1" u="sng" dirty="0" smtClean="0">
                <a:solidFill>
                  <a:srgbClr val="C00000"/>
                </a:solidFill>
              </a:rPr>
              <a:t>Virales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lang="fr-FR" sz="2800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endParaRPr lang="fr-FR" sz="600" dirty="0" smtClean="0">
              <a:solidFill>
                <a:srgbClr val="C00000"/>
              </a:solidFill>
            </a:endParaRPr>
          </a:p>
          <a:p>
            <a:pPr lvl="1"/>
            <a:r>
              <a:rPr lang="fr-FR" sz="2400" dirty="0" smtClean="0"/>
              <a:t>Contexte infectieux</a:t>
            </a:r>
          </a:p>
          <a:p>
            <a:pPr lvl="1">
              <a:buFont typeface="Wingdings" pitchFamily="2" charset="2"/>
              <a:buChar char="ü"/>
            </a:pPr>
            <a:r>
              <a:rPr lang="fr-FR" sz="2400" dirty="0" smtClean="0"/>
              <a:t>	</a:t>
            </a:r>
            <a:r>
              <a:rPr lang="fr-FR" sz="2400" b="1" i="1" dirty="0" smtClean="0">
                <a:solidFill>
                  <a:schemeClr val="accent4">
                    <a:lumMod val="75000"/>
                  </a:schemeClr>
                </a:solidFill>
              </a:rPr>
              <a:t>NFS</a:t>
            </a:r>
            <a:r>
              <a:rPr lang="fr-FR" sz="2400" dirty="0" smtClean="0"/>
              <a:t>:  </a:t>
            </a:r>
            <a:r>
              <a:rPr lang="fr-FR" sz="2400" dirty="0" err="1" smtClean="0"/>
              <a:t>sd</a:t>
            </a:r>
            <a:r>
              <a:rPr lang="fr-FR" sz="2400" dirty="0" smtClean="0"/>
              <a:t> </a:t>
            </a:r>
            <a:r>
              <a:rPr lang="fr-FR" sz="2400" dirty="0" err="1" smtClean="0"/>
              <a:t>mononucléosique</a:t>
            </a:r>
            <a:endParaRPr lang="fr-FR" sz="2400" dirty="0" smtClean="0"/>
          </a:p>
          <a:p>
            <a:pPr lvl="1">
              <a:buFont typeface="Wingdings" pitchFamily="2" charset="2"/>
              <a:buChar char="ü"/>
            </a:pPr>
            <a:r>
              <a:rPr lang="fr-FR" sz="2400" dirty="0" smtClean="0"/>
              <a:t>	</a:t>
            </a:r>
            <a:r>
              <a:rPr lang="fr-FR" sz="2400" b="1" i="1" dirty="0" smtClean="0">
                <a:solidFill>
                  <a:schemeClr val="accent4">
                    <a:lumMod val="75000"/>
                  </a:schemeClr>
                </a:solidFill>
              </a:rPr>
              <a:t>FSP</a:t>
            </a:r>
            <a:r>
              <a:rPr lang="fr-FR" sz="2400" dirty="0" smtClean="0"/>
              <a:t>:  lymphocytes bleutés, </a:t>
            </a:r>
            <a:r>
              <a:rPr lang="fr-FR" sz="2400" dirty="0" err="1" smtClean="0"/>
              <a:t>hyperbasophile</a:t>
            </a:r>
            <a:r>
              <a:rPr lang="fr-FR" sz="2400" dirty="0" smtClean="0"/>
              <a:t>, de taille sup aux </a:t>
            </a:r>
            <a:r>
              <a:rPr lang="fr-FR" sz="2400" dirty="0" err="1" smtClean="0"/>
              <a:t>Lcytes</a:t>
            </a:r>
            <a:r>
              <a:rPr lang="fr-FR" sz="2400" dirty="0" smtClean="0"/>
              <a:t> normaux</a:t>
            </a:r>
          </a:p>
          <a:p>
            <a:endParaRPr lang="fr-FR" sz="2400" dirty="0" smtClean="0"/>
          </a:p>
          <a:p>
            <a:pPr lvl="1">
              <a:buNone/>
            </a:pPr>
            <a:r>
              <a:rPr lang="fr-FR" sz="2400" dirty="0" smtClean="0"/>
              <a:t>Les «3 » principaux V : EBV- CMV- VIH</a:t>
            </a:r>
          </a:p>
          <a:p>
            <a:pPr lvl="1"/>
            <a:r>
              <a:rPr lang="fr-FR" sz="2400" b="1" u="sng" dirty="0" smtClean="0"/>
              <a:t>MNI</a:t>
            </a:r>
            <a:r>
              <a:rPr lang="fr-FR" sz="2400" dirty="0" smtClean="0"/>
              <a:t> :F°39-40°, angine , ADP cervicales, asthénie ,SPM (1/2)</a:t>
            </a:r>
          </a:p>
          <a:p>
            <a:pPr lvl="1">
              <a:buNone/>
            </a:pPr>
            <a:r>
              <a:rPr lang="fr-FR" sz="2400" dirty="0" smtClean="0"/>
              <a:t>	Ex 1°: MNI test        si- : </a:t>
            </a:r>
            <a:r>
              <a:rPr lang="fr-FR" sz="2400" dirty="0" err="1" smtClean="0"/>
              <a:t>sérol</a:t>
            </a:r>
            <a:r>
              <a:rPr lang="fr-FR" sz="2400" dirty="0" smtClean="0"/>
              <a:t> </a:t>
            </a:r>
            <a:r>
              <a:rPr lang="fr-FR" sz="2400" b="1" dirty="0" smtClean="0"/>
              <a:t>Toxoplasmose</a:t>
            </a:r>
          </a:p>
          <a:p>
            <a:pPr>
              <a:buNone/>
            </a:pPr>
            <a:r>
              <a:rPr lang="fr-FR" sz="2400" dirty="0" smtClean="0"/>
              <a:t>                                                         </a:t>
            </a:r>
            <a:r>
              <a:rPr lang="fr-FR" sz="2400" dirty="0" err="1" smtClean="0"/>
              <a:t>sérol</a:t>
            </a:r>
            <a:r>
              <a:rPr lang="fr-FR" sz="2400" dirty="0" smtClean="0"/>
              <a:t> </a:t>
            </a:r>
            <a:r>
              <a:rPr lang="fr-FR" sz="2400" b="1" dirty="0" smtClean="0"/>
              <a:t>VIH</a:t>
            </a:r>
          </a:p>
          <a:p>
            <a:pPr>
              <a:buNone/>
            </a:pPr>
            <a:r>
              <a:rPr lang="fr-FR" sz="2400" dirty="0" smtClean="0"/>
              <a:t>                                                         </a:t>
            </a:r>
            <a:r>
              <a:rPr lang="fr-FR" sz="2400" dirty="0" err="1" smtClean="0"/>
              <a:t>sérol</a:t>
            </a:r>
            <a:r>
              <a:rPr lang="fr-FR" sz="2400" dirty="0" smtClean="0"/>
              <a:t> </a:t>
            </a:r>
            <a:r>
              <a:rPr lang="fr-FR" sz="2400" b="1" dirty="0" smtClean="0"/>
              <a:t>VHB, VHC, VHA,CMV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800" dirty="0" smtClean="0">
                <a:solidFill>
                  <a:srgbClr val="F0AD00">
                    <a:satMod val="150000"/>
                  </a:srgbClr>
                </a:solidFill>
              </a:rPr>
              <a:t>VI. DIAGNOSTIC ETIOLOGIQUE</a:t>
            </a:r>
            <a:br>
              <a:rPr lang="fr-FR" sz="2800" dirty="0" smtClean="0">
                <a:solidFill>
                  <a:srgbClr val="F0AD00">
                    <a:satMod val="150000"/>
                  </a:srgbClr>
                </a:solidFill>
              </a:rPr>
            </a:br>
            <a:r>
              <a:rPr lang="fr-FR" sz="2800" dirty="0" smtClean="0">
                <a:solidFill>
                  <a:srgbClr val="92D050"/>
                </a:solidFill>
              </a:rPr>
              <a:t>  B. ETIOLGIES</a:t>
            </a:r>
            <a:br>
              <a:rPr lang="fr-FR" sz="2800" dirty="0" smtClean="0">
                <a:solidFill>
                  <a:srgbClr val="92D050"/>
                </a:solidFill>
              </a:rPr>
            </a:br>
            <a:r>
              <a:rPr lang="fr-FR" sz="2800" dirty="0" smtClean="0">
                <a:solidFill>
                  <a:srgbClr val="92D050"/>
                </a:solidFill>
              </a:rPr>
              <a:t>    </a:t>
            </a:r>
            <a:r>
              <a:rPr lang="fr-FR" sz="2800" dirty="0" smtClean="0">
                <a:solidFill>
                  <a:srgbClr val="00B0F0"/>
                </a:solidFill>
              </a:rPr>
              <a:t>1) Causes infectieuses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sz="3600" b="1" dirty="0" smtClean="0">
                <a:solidFill>
                  <a:srgbClr val="C00000"/>
                </a:solidFill>
              </a:rPr>
              <a:t>c) </a:t>
            </a:r>
            <a:r>
              <a:rPr lang="fr-FR" sz="3600" b="1" u="sng" dirty="0" smtClean="0">
                <a:solidFill>
                  <a:srgbClr val="C00000"/>
                </a:solidFill>
              </a:rPr>
              <a:t>Parasitaires</a:t>
            </a:r>
            <a:r>
              <a:rPr lang="fr-FR" sz="3600" b="1" dirty="0" smtClean="0">
                <a:solidFill>
                  <a:srgbClr val="C00000"/>
                </a:solidFill>
              </a:rPr>
              <a:t> </a:t>
            </a:r>
            <a:r>
              <a:rPr lang="fr-FR" sz="3600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endParaRPr lang="fr-FR" sz="1900" dirty="0" smtClean="0">
              <a:solidFill>
                <a:srgbClr val="C00000"/>
              </a:solidFill>
            </a:endParaRPr>
          </a:p>
          <a:p>
            <a:pPr lvl="1"/>
            <a:r>
              <a:rPr lang="fr-FR" sz="3200" b="1" u="sng" dirty="0" smtClean="0"/>
              <a:t>Paludisme</a:t>
            </a:r>
            <a:r>
              <a:rPr lang="fr-FR" sz="3200" dirty="0" smtClean="0"/>
              <a:t>: (1ére cause de SPM dans le monde) zone d’endémie, caractère de la fièvre , SPM modérée lors des 1ers accès </a:t>
            </a:r>
            <a:r>
              <a:rPr lang="fr-FR" sz="3200" dirty="0" smtClean="0"/>
              <a:t>palustre</a:t>
            </a:r>
            <a:endParaRPr lang="fr-FR" sz="3200" dirty="0" smtClean="0"/>
          </a:p>
          <a:p>
            <a:pPr lvl="1">
              <a:buNone/>
            </a:pPr>
            <a:r>
              <a:rPr lang="fr-FR" sz="3200" dirty="0" smtClean="0"/>
              <a:t>	 </a:t>
            </a:r>
            <a:r>
              <a:rPr lang="fr-FR" sz="3200" i="1" u="sng" dirty="0" smtClean="0"/>
              <a:t>Dg</a:t>
            </a:r>
            <a:r>
              <a:rPr lang="fr-FR" sz="3200" dirty="0" smtClean="0"/>
              <a:t> :</a:t>
            </a:r>
            <a:r>
              <a:rPr lang="fr-FR" sz="3200" b="1" i="1" dirty="0" smtClean="0">
                <a:solidFill>
                  <a:srgbClr val="FF0000"/>
                </a:solidFill>
              </a:rPr>
              <a:t>Etude du frottis , goutte épaisse</a:t>
            </a:r>
            <a:r>
              <a:rPr lang="fr-FR" sz="3200" dirty="0" smtClean="0"/>
              <a:t>, IF </a:t>
            </a:r>
          </a:p>
          <a:p>
            <a:pPr lvl="1">
              <a:buNone/>
            </a:pPr>
            <a:endParaRPr lang="fr-FR" sz="1900" dirty="0" smtClean="0"/>
          </a:p>
          <a:p>
            <a:pPr lvl="1"/>
            <a:r>
              <a:rPr lang="fr-FR" sz="3200" b="1" u="sng" dirty="0" smtClean="0"/>
              <a:t>Leishmaniose</a:t>
            </a:r>
            <a:r>
              <a:rPr lang="fr-FR" sz="3200" b="1" dirty="0" smtClean="0"/>
              <a:t> </a:t>
            </a:r>
            <a:r>
              <a:rPr lang="fr-FR" sz="3200" dirty="0" smtClean="0"/>
              <a:t>: zone d’endémie, fièvre anarchique avec </a:t>
            </a:r>
            <a:r>
              <a:rPr lang="fr-FR" sz="3200" b="1" i="1" dirty="0" smtClean="0"/>
              <a:t>énorme SPM, </a:t>
            </a:r>
            <a:r>
              <a:rPr lang="fr-FR" sz="3200" dirty="0" smtClean="0"/>
              <a:t>ADP/HPMG</a:t>
            </a:r>
          </a:p>
          <a:p>
            <a:pPr lvl="1">
              <a:buNone/>
            </a:pPr>
            <a:r>
              <a:rPr lang="fr-FR" sz="3200" dirty="0" smtClean="0"/>
              <a:t>	</a:t>
            </a:r>
            <a:r>
              <a:rPr lang="fr-FR" sz="3200" i="1" u="sng" dirty="0" smtClean="0"/>
              <a:t>Dg</a:t>
            </a:r>
            <a:r>
              <a:rPr lang="fr-FR" sz="3200" dirty="0" smtClean="0"/>
              <a:t> : </a:t>
            </a:r>
            <a:r>
              <a:rPr lang="fr-FR" sz="3200" dirty="0" err="1" smtClean="0"/>
              <a:t>pancytopénie</a:t>
            </a:r>
            <a:r>
              <a:rPr lang="fr-FR" sz="3200" dirty="0" smtClean="0"/>
              <a:t>, hyper</a:t>
            </a:r>
            <a:r>
              <a:rPr lang="el-GR" sz="3200" dirty="0" smtClean="0"/>
              <a:t>γ</a:t>
            </a:r>
            <a:r>
              <a:rPr lang="fr-FR" sz="3200" dirty="0" err="1" smtClean="0"/>
              <a:t>globulinémie</a:t>
            </a:r>
            <a:r>
              <a:rPr lang="fr-FR" sz="3200" dirty="0" smtClean="0"/>
              <a:t> monoclonale , </a:t>
            </a:r>
            <a:r>
              <a:rPr lang="fr-FR" sz="3200" b="1" i="1" dirty="0" smtClean="0">
                <a:solidFill>
                  <a:srgbClr val="FF0000"/>
                </a:solidFill>
              </a:rPr>
              <a:t>frottis médullaire ou </a:t>
            </a:r>
            <a:r>
              <a:rPr lang="fr-FR" sz="3200" b="1" i="1" dirty="0" err="1" smtClean="0">
                <a:solidFill>
                  <a:srgbClr val="FF0000"/>
                </a:solidFill>
              </a:rPr>
              <a:t>ggaire</a:t>
            </a:r>
            <a:r>
              <a:rPr lang="fr-FR" sz="3200" b="1" i="1" dirty="0" smtClean="0">
                <a:solidFill>
                  <a:srgbClr val="FF0000"/>
                </a:solidFill>
              </a:rPr>
              <a:t>,</a:t>
            </a:r>
            <a:r>
              <a:rPr lang="fr-FR" sz="3200" b="1" i="1" dirty="0" smtClean="0"/>
              <a:t> PCR</a:t>
            </a:r>
          </a:p>
          <a:p>
            <a:pPr lvl="1">
              <a:buNone/>
            </a:pPr>
            <a:endParaRPr lang="fr-FR" sz="1900" b="1" i="1" dirty="0" smtClean="0">
              <a:solidFill>
                <a:srgbClr val="FF0000"/>
              </a:solidFill>
            </a:endParaRPr>
          </a:p>
          <a:p>
            <a:pPr lvl="1"/>
            <a:r>
              <a:rPr lang="fr-FR" sz="3200" b="1" u="sng" dirty="0" smtClean="0"/>
              <a:t>Bilharziose</a:t>
            </a:r>
            <a:r>
              <a:rPr lang="fr-FR" sz="3200" dirty="0" smtClean="0"/>
              <a:t>: (schistosome </a:t>
            </a:r>
            <a:r>
              <a:rPr lang="fr-FR" sz="3200" dirty="0" err="1" smtClean="0"/>
              <a:t>mansonie</a:t>
            </a:r>
            <a:r>
              <a:rPr lang="fr-FR" sz="3200" dirty="0" smtClean="0"/>
              <a:t>), notion de bains infectants, HPM/SPM, </a:t>
            </a:r>
            <a:r>
              <a:rPr lang="fr-FR" sz="3200" dirty="0" err="1" smtClean="0"/>
              <a:t>fiévre</a:t>
            </a:r>
            <a:r>
              <a:rPr lang="fr-FR" sz="3200" dirty="0" smtClean="0"/>
              <a:t>, éosinophilie sanguine.</a:t>
            </a:r>
          </a:p>
          <a:p>
            <a:pPr lvl="1">
              <a:buNone/>
            </a:pPr>
            <a:r>
              <a:rPr lang="fr-FR" sz="3200" dirty="0" smtClean="0"/>
              <a:t>	</a:t>
            </a:r>
            <a:r>
              <a:rPr lang="fr-FR" sz="3200" i="1" u="sng" dirty="0" smtClean="0"/>
              <a:t>Dg</a:t>
            </a:r>
            <a:r>
              <a:rPr lang="fr-FR" sz="3200" dirty="0" smtClean="0"/>
              <a:t> : MEV des œufs par </a:t>
            </a:r>
            <a:r>
              <a:rPr lang="fr-FR" sz="3200" b="1" i="1" dirty="0" smtClean="0">
                <a:solidFill>
                  <a:srgbClr val="FF0000"/>
                </a:solidFill>
              </a:rPr>
              <a:t>biopsie hépatique ou rectale</a:t>
            </a:r>
          </a:p>
          <a:p>
            <a:pPr lvl="1">
              <a:buNone/>
            </a:pPr>
            <a:endParaRPr lang="fr-FR" sz="1900" b="1" i="1" dirty="0" smtClean="0">
              <a:solidFill>
                <a:srgbClr val="FF0000"/>
              </a:solidFill>
            </a:endParaRPr>
          </a:p>
          <a:p>
            <a:pPr lvl="1"/>
            <a:r>
              <a:rPr lang="fr-FR" sz="3200" b="1" u="sng" dirty="0" err="1" smtClean="0"/>
              <a:t>Hydatidose</a:t>
            </a:r>
            <a:r>
              <a:rPr lang="fr-FR" sz="3200" b="1" u="sng" dirty="0" smtClean="0"/>
              <a:t> splénique</a:t>
            </a:r>
            <a:r>
              <a:rPr lang="fr-FR" sz="3200" dirty="0" smtClean="0"/>
              <a:t>: contage hydatique, zone d’endémie, </a:t>
            </a:r>
            <a:r>
              <a:rPr lang="fr-FR" sz="3200" dirty="0" err="1" smtClean="0"/>
              <a:t>hypereosinophilie</a:t>
            </a:r>
            <a:endParaRPr lang="fr-FR" sz="3200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fr-FR" sz="3200" dirty="0" smtClean="0"/>
              <a:t>	Dg : </a:t>
            </a:r>
            <a:r>
              <a:rPr lang="fr-FR" sz="3200" b="1" i="1" dirty="0" smtClean="0">
                <a:solidFill>
                  <a:srgbClr val="FF0000"/>
                </a:solidFill>
              </a:rPr>
              <a:t>Echo + sérologie</a:t>
            </a:r>
          </a:p>
          <a:p>
            <a:pPr lvl="1">
              <a:buNone/>
            </a:pPr>
            <a:endParaRPr lang="fr-FR" sz="1900" b="1" i="1" dirty="0" smtClean="0">
              <a:solidFill>
                <a:srgbClr val="FF0000"/>
              </a:solidFill>
            </a:endParaRPr>
          </a:p>
          <a:p>
            <a:pPr lvl="1"/>
            <a:r>
              <a:rPr lang="fr-FR" sz="3200" b="1" u="sng" dirty="0" smtClean="0"/>
              <a:t>Rarement</a:t>
            </a:r>
            <a:r>
              <a:rPr lang="fr-FR" sz="3200" dirty="0" smtClean="0"/>
              <a:t>: Trypanosomiase, toxoplasmose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VI. DIAGNOSTIC ETIOLOGIQUE</a:t>
            </a:r>
            <a:br>
              <a:rPr lang="fr-FR" sz="2800" dirty="0" smtClean="0"/>
            </a:br>
            <a:r>
              <a:rPr lang="fr-FR" sz="2800" dirty="0" smtClean="0">
                <a:solidFill>
                  <a:srgbClr val="92D050"/>
                </a:solidFill>
              </a:rPr>
              <a:t>  B. ETIOLGIES</a:t>
            </a:r>
            <a:br>
              <a:rPr lang="fr-FR" sz="2800" dirty="0" smtClean="0">
                <a:solidFill>
                  <a:srgbClr val="92D050"/>
                </a:solidFill>
              </a:rPr>
            </a:br>
            <a:r>
              <a:rPr lang="fr-FR" sz="2800" dirty="0" smtClean="0">
                <a:solidFill>
                  <a:srgbClr val="92D050"/>
                </a:solidFill>
              </a:rPr>
              <a:t>    </a:t>
            </a:r>
            <a:r>
              <a:rPr lang="fr-FR" sz="2800" dirty="0" smtClean="0">
                <a:solidFill>
                  <a:srgbClr val="00B0F0"/>
                </a:solidFill>
              </a:rPr>
              <a:t>2) Maladies de systèmes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800" b="1" dirty="0" smtClean="0">
                <a:solidFill>
                  <a:srgbClr val="C00000"/>
                </a:solidFill>
              </a:rPr>
              <a:t>a) </a:t>
            </a:r>
            <a:r>
              <a:rPr lang="fr-FR" sz="2800" b="1" u="sng" dirty="0" smtClean="0">
                <a:solidFill>
                  <a:srgbClr val="C00000"/>
                </a:solidFill>
              </a:rPr>
              <a:t>Lupus érythémateux disséminé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lang="fr-FR" sz="2800" dirty="0" smtClean="0">
                <a:solidFill>
                  <a:srgbClr val="C00000"/>
                </a:solidFill>
              </a:rPr>
              <a:t>:</a:t>
            </a:r>
          </a:p>
          <a:p>
            <a:pPr lvl="1"/>
            <a:r>
              <a:rPr lang="fr-FR" dirty="0" smtClean="0"/>
              <a:t>Femme jeune, signes cutanés , signes articulaires...</a:t>
            </a:r>
          </a:p>
          <a:p>
            <a:pPr lvl="1"/>
            <a:r>
              <a:rPr lang="fr-FR" dirty="0" smtClean="0"/>
              <a:t>La SPM peut être précoce si anémie hémolytique auto-immune  </a:t>
            </a:r>
          </a:p>
          <a:p>
            <a:pPr lvl="1"/>
            <a:r>
              <a:rPr lang="fr-FR" i="1" u="sng" dirty="0" smtClean="0"/>
              <a:t>Dg</a:t>
            </a:r>
            <a:r>
              <a:rPr lang="fr-FR" dirty="0" smtClean="0"/>
              <a:t> : </a:t>
            </a:r>
            <a:r>
              <a:rPr lang="fr-FR" b="1" i="1" dirty="0" err="1" smtClean="0">
                <a:solidFill>
                  <a:srgbClr val="FF0000"/>
                </a:solidFill>
              </a:rPr>
              <a:t>Ac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antiDNA</a:t>
            </a:r>
            <a:r>
              <a:rPr lang="fr-FR" b="1" i="1" dirty="0" smtClean="0">
                <a:solidFill>
                  <a:srgbClr val="FF0000"/>
                </a:solidFill>
              </a:rPr>
              <a:t> natif…</a:t>
            </a:r>
            <a:r>
              <a:rPr lang="fr-FR" dirty="0" smtClean="0"/>
              <a:t> </a:t>
            </a: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pPr>
              <a:buNone/>
            </a:pPr>
            <a:r>
              <a:rPr lang="fr-FR" sz="2800" b="1" dirty="0" smtClean="0">
                <a:solidFill>
                  <a:srgbClr val="C00000"/>
                </a:solidFill>
              </a:rPr>
              <a:t>     </a:t>
            </a:r>
            <a:r>
              <a:rPr lang="fr-FR" sz="2800" b="1" dirty="0" smtClean="0">
                <a:solidFill>
                  <a:srgbClr val="C00000"/>
                </a:solidFill>
              </a:rPr>
              <a:t>b) </a:t>
            </a:r>
            <a:r>
              <a:rPr lang="fr-FR" sz="2800" b="1" u="sng" dirty="0" smtClean="0">
                <a:solidFill>
                  <a:srgbClr val="C00000"/>
                </a:solidFill>
              </a:rPr>
              <a:t>Maladie périodique (fièvre méditerranéenne familiale)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lang="fr-FR" sz="2800" dirty="0" smtClean="0">
                <a:solidFill>
                  <a:srgbClr val="C00000"/>
                </a:solidFill>
              </a:rPr>
              <a:t>:</a:t>
            </a:r>
          </a:p>
          <a:p>
            <a:pPr lvl="1"/>
            <a:r>
              <a:rPr lang="fr-FR" dirty="0" smtClean="0"/>
              <a:t>Origine ethnique (arabe - juifs du Maghreb, arméniens)</a:t>
            </a:r>
          </a:p>
          <a:p>
            <a:pPr lvl="1"/>
            <a:r>
              <a:rPr lang="fr-FR" dirty="0" smtClean="0"/>
              <a:t>Accès </a:t>
            </a:r>
            <a:r>
              <a:rPr lang="fr-FR" dirty="0" smtClean="0"/>
              <a:t>fébriles avec Dl articulaires et/ ou abdominales</a:t>
            </a:r>
          </a:p>
          <a:p>
            <a:pPr lvl="1"/>
            <a:r>
              <a:rPr lang="fr-FR" dirty="0" smtClean="0"/>
              <a:t>SPM inconstante </a:t>
            </a:r>
            <a:endParaRPr lang="fr-FR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fr-FR" b="1" dirty="0" smtClean="0">
                <a:solidFill>
                  <a:srgbClr val="C00000"/>
                </a:solidFill>
              </a:rPr>
              <a:t>d) </a:t>
            </a:r>
            <a:r>
              <a:rPr lang="fr-FR" b="1" u="sng" dirty="0" smtClean="0">
                <a:solidFill>
                  <a:srgbClr val="C00000"/>
                </a:solidFill>
              </a:rPr>
              <a:t>Maladie de </a:t>
            </a:r>
            <a:r>
              <a:rPr lang="fr-FR" b="1" u="sng" dirty="0" err="1" smtClean="0">
                <a:solidFill>
                  <a:srgbClr val="C00000"/>
                </a:solidFill>
              </a:rPr>
              <a:t>Still</a:t>
            </a:r>
            <a:r>
              <a:rPr lang="fr-FR" b="1" u="sng" dirty="0" smtClean="0">
                <a:solidFill>
                  <a:srgbClr val="C00000"/>
                </a:solidFill>
              </a:rPr>
              <a:t> de l’adulte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fr-FR" b="1" u="sng" dirty="0" smtClean="0">
              <a:solidFill>
                <a:srgbClr val="C00000"/>
              </a:solidFill>
            </a:endParaRP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fr-FR" b="1" dirty="0" smtClean="0">
                <a:solidFill>
                  <a:srgbClr val="C00000"/>
                </a:solidFill>
              </a:rPr>
              <a:t>     e) </a:t>
            </a:r>
            <a:r>
              <a:rPr lang="fr-FR" b="1" u="sng" dirty="0" smtClean="0">
                <a:solidFill>
                  <a:srgbClr val="C00000"/>
                </a:solidFill>
              </a:rPr>
              <a:t>Sarcoïdose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dirty="0" smtClean="0"/>
              <a:t>(rarement)</a:t>
            </a:r>
            <a:endParaRPr lang="fr-FR" b="1" dirty="0" smtClean="0">
              <a:solidFill>
                <a:srgbClr val="C00000"/>
              </a:solidFill>
            </a:endParaRPr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I- DEFINITION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Augmentation de la taille de la rate qui devient </a:t>
            </a:r>
            <a:r>
              <a:rPr lang="fr-FR" b="1" dirty="0" smtClean="0"/>
              <a:t>palpable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dans l’hypochondre gauche ou qui dépasse </a:t>
            </a:r>
            <a:r>
              <a:rPr lang="fr-FR" b="1" dirty="0" smtClean="0"/>
              <a:t>14 cm </a:t>
            </a:r>
            <a:r>
              <a:rPr lang="fr-FR" dirty="0" smtClean="0"/>
              <a:t>dans sa plus grande dimension à </a:t>
            </a:r>
            <a:r>
              <a:rPr lang="fr-FR" b="1" dirty="0" smtClean="0"/>
              <a:t>l’échographie ou au scanner</a:t>
            </a:r>
          </a:p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214818"/>
            <a:ext cx="4429124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VI. DIAGNOSTIC ETIOLOGIQUE</a:t>
            </a:r>
            <a:br>
              <a:rPr lang="fr-FR" sz="2800" dirty="0" smtClean="0"/>
            </a:br>
            <a:r>
              <a:rPr lang="fr-FR" sz="2800" dirty="0" smtClean="0">
                <a:solidFill>
                  <a:srgbClr val="92D050"/>
                </a:solidFill>
              </a:rPr>
              <a:t>  B. ETIOLGIES</a:t>
            </a:r>
            <a:br>
              <a:rPr lang="fr-FR" sz="2800" dirty="0" smtClean="0">
                <a:solidFill>
                  <a:srgbClr val="92D050"/>
                </a:solidFill>
              </a:rPr>
            </a:br>
            <a:r>
              <a:rPr lang="fr-FR" sz="2800" dirty="0" smtClean="0">
                <a:solidFill>
                  <a:srgbClr val="92D050"/>
                </a:solidFill>
              </a:rPr>
              <a:t>    </a:t>
            </a:r>
            <a:r>
              <a:rPr lang="fr-FR" sz="2800" dirty="0" smtClean="0">
                <a:solidFill>
                  <a:srgbClr val="00B0F0"/>
                </a:solidFill>
              </a:rPr>
              <a:t>3) Hypertension portale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3600" b="1" i="1" dirty="0" smtClean="0"/>
              <a:t>clinique: </a:t>
            </a:r>
            <a:r>
              <a:rPr lang="fr-FR" sz="3600" dirty="0" smtClean="0"/>
              <a:t>ascite, SPM, Cc abdominale</a:t>
            </a:r>
          </a:p>
          <a:p>
            <a:pPr>
              <a:buNone/>
            </a:pPr>
            <a:r>
              <a:rPr lang="fr-FR" sz="3600" b="1" dirty="0" smtClean="0"/>
              <a:t>	</a:t>
            </a:r>
            <a:r>
              <a:rPr lang="fr-FR" sz="3600" b="1" i="1" dirty="0" smtClean="0"/>
              <a:t>Ex:	</a:t>
            </a:r>
            <a:r>
              <a:rPr lang="fr-FR" sz="3600" b="1" dirty="0" smtClean="0"/>
              <a:t> </a:t>
            </a:r>
            <a:r>
              <a:rPr lang="fr-FR" dirty="0" smtClean="0"/>
              <a:t>FOGD (VO), FNS </a:t>
            </a:r>
            <a:r>
              <a:rPr lang="fr-FR" b="1" dirty="0" smtClean="0"/>
              <a:t> </a:t>
            </a:r>
            <a:r>
              <a:rPr lang="fr-FR" dirty="0" smtClean="0"/>
              <a:t>(anémie) </a:t>
            </a:r>
          </a:p>
          <a:p>
            <a:pPr>
              <a:buNone/>
            </a:pPr>
            <a:endParaRPr lang="fr-FR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C00000"/>
                </a:solidFill>
              </a:rPr>
              <a:t>    a) </a:t>
            </a:r>
            <a:r>
              <a:rPr lang="fr-FR" b="1" u="sng" dirty="0" smtClean="0">
                <a:solidFill>
                  <a:srgbClr val="C00000"/>
                </a:solidFill>
              </a:rPr>
              <a:t>Obstacles sur les veines sus hépatiques</a:t>
            </a:r>
            <a:r>
              <a:rPr lang="fr-FR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endParaRPr lang="fr-FR" sz="1000" dirty="0" smtClean="0">
              <a:solidFill>
                <a:srgbClr val="C00000"/>
              </a:solidFill>
            </a:endParaRPr>
          </a:p>
          <a:p>
            <a:pPr lvl="1"/>
            <a:r>
              <a:rPr lang="fr-FR" sz="3200" b="1" u="sng" dirty="0" err="1" smtClean="0"/>
              <a:t>Sd</a:t>
            </a:r>
            <a:r>
              <a:rPr lang="fr-FR" sz="3200" b="1" u="sng" dirty="0" smtClean="0"/>
              <a:t> de BUDD CHIARI</a:t>
            </a:r>
            <a:r>
              <a:rPr lang="fr-FR" sz="3200" dirty="0" smtClean="0"/>
              <a:t>: HPM, signes HTP , </a:t>
            </a:r>
            <a:r>
              <a:rPr lang="fr-FR" sz="3200" dirty="0" err="1" smtClean="0"/>
              <a:t>echo</a:t>
            </a:r>
            <a:r>
              <a:rPr lang="fr-FR" sz="3200" dirty="0" smtClean="0"/>
              <a:t> (obstacle)</a:t>
            </a:r>
          </a:p>
          <a:p>
            <a:pPr lvl="1">
              <a:buNone/>
            </a:pPr>
            <a:r>
              <a:rPr lang="fr-FR" sz="1100" dirty="0" smtClean="0"/>
              <a:t>	</a:t>
            </a:r>
          </a:p>
          <a:p>
            <a:pPr lvl="1"/>
            <a:r>
              <a:rPr lang="fr-FR" sz="3200" b="1" u="sng" dirty="0" smtClean="0"/>
              <a:t>Maladie </a:t>
            </a:r>
            <a:r>
              <a:rPr lang="fr-FR" sz="3200" b="1" u="sng" dirty="0" err="1" smtClean="0"/>
              <a:t>veino</a:t>
            </a:r>
            <a:r>
              <a:rPr lang="fr-FR" sz="3200" b="1" u="sng" dirty="0" smtClean="0"/>
              <a:t>-occlusive </a:t>
            </a:r>
            <a:endParaRPr lang="fr-FR" sz="3200" b="1" u="sng" dirty="0" smtClean="0"/>
          </a:p>
          <a:p>
            <a:pPr lvl="1">
              <a:buNone/>
            </a:pPr>
            <a:endParaRPr lang="fr-FR" sz="3200" b="1" u="sng" dirty="0" smtClean="0"/>
          </a:p>
          <a:p>
            <a:pPr lvl="1">
              <a:buNone/>
            </a:pPr>
            <a:r>
              <a:rPr lang="fr-FR" sz="3300" b="1" dirty="0" smtClean="0">
                <a:solidFill>
                  <a:srgbClr val="C00000"/>
                </a:solidFill>
              </a:rPr>
              <a:t>b) </a:t>
            </a:r>
            <a:r>
              <a:rPr lang="fr-FR" sz="3300" b="1" u="sng" dirty="0" smtClean="0">
                <a:solidFill>
                  <a:srgbClr val="C00000"/>
                </a:solidFill>
              </a:rPr>
              <a:t>Obstacle intra hépatique</a:t>
            </a:r>
            <a:r>
              <a:rPr lang="fr-FR" sz="3300" b="1" dirty="0" smtClean="0">
                <a:solidFill>
                  <a:srgbClr val="C00000"/>
                </a:solidFill>
              </a:rPr>
              <a:t> </a:t>
            </a:r>
            <a:r>
              <a:rPr lang="fr-FR" sz="3300" dirty="0" smtClean="0">
                <a:solidFill>
                  <a:srgbClr val="C00000"/>
                </a:solidFill>
              </a:rPr>
              <a:t>:</a:t>
            </a:r>
          </a:p>
          <a:p>
            <a:pPr lvl="1"/>
            <a:endParaRPr lang="fr-FR" sz="1100" dirty="0" smtClean="0"/>
          </a:p>
          <a:p>
            <a:pPr lvl="1"/>
            <a:r>
              <a:rPr lang="fr-FR" sz="3500" b="1" u="sng" dirty="0" smtClean="0"/>
              <a:t>Pré-sinusoïda</a:t>
            </a:r>
            <a:r>
              <a:rPr lang="fr-FR" sz="3500" u="sng" dirty="0" smtClean="0"/>
              <a:t>l</a:t>
            </a:r>
            <a:r>
              <a:rPr lang="fr-FR" sz="3500" dirty="0" smtClean="0"/>
              <a:t> (bilharziose, </a:t>
            </a:r>
            <a:r>
              <a:rPr lang="fr-FR" sz="3500" dirty="0" smtClean="0"/>
              <a:t>sarcoïdose…..)</a:t>
            </a:r>
            <a:endParaRPr lang="fr-FR" sz="3500" dirty="0" smtClean="0"/>
          </a:p>
          <a:p>
            <a:pPr lvl="1"/>
            <a:endParaRPr lang="fr-FR" sz="1100" dirty="0" smtClean="0"/>
          </a:p>
          <a:p>
            <a:pPr lvl="1"/>
            <a:r>
              <a:rPr lang="fr-FR" sz="3500" b="1" u="sng" dirty="0" smtClean="0"/>
              <a:t>Post-sinusoïdal</a:t>
            </a:r>
            <a:r>
              <a:rPr lang="fr-FR" sz="3500" dirty="0" smtClean="0"/>
              <a:t> (</a:t>
            </a:r>
            <a:r>
              <a:rPr lang="fr-FR" sz="3500" b="1" dirty="0" smtClean="0">
                <a:solidFill>
                  <a:srgbClr val="FF0000"/>
                </a:solidFill>
              </a:rPr>
              <a:t>cirrhose</a:t>
            </a:r>
            <a:r>
              <a:rPr lang="fr-FR" sz="3500" dirty="0" smtClean="0"/>
              <a:t> </a:t>
            </a:r>
            <a:r>
              <a:rPr lang="fr-FR" sz="3500" dirty="0" smtClean="0"/>
              <a:t>alcoolique……).</a:t>
            </a:r>
            <a:endParaRPr lang="fr-FR" sz="3500" dirty="0" smtClean="0"/>
          </a:p>
          <a:p>
            <a:pPr>
              <a:buNone/>
            </a:pPr>
            <a:r>
              <a:rPr lang="fr-FR" sz="3500" b="1" dirty="0" smtClean="0"/>
              <a:t>	</a:t>
            </a:r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rgbClr val="C00000"/>
                </a:solidFill>
              </a:rPr>
              <a:t>    c) </a:t>
            </a:r>
            <a:r>
              <a:rPr lang="fr-FR" b="1" u="sng" dirty="0" smtClean="0">
                <a:solidFill>
                  <a:srgbClr val="C00000"/>
                </a:solidFill>
              </a:rPr>
              <a:t>Obstacle pré hépatique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dirty="0" smtClean="0">
                <a:solidFill>
                  <a:srgbClr val="C00000"/>
                </a:solidFill>
              </a:rPr>
              <a:t>:</a:t>
            </a:r>
          </a:p>
          <a:p>
            <a:pPr lvl="1"/>
            <a:endParaRPr lang="fr-FR" sz="11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VI. DIAGNOSTIC ETIOLOGIQUE</a:t>
            </a:r>
            <a:br>
              <a:rPr lang="fr-FR" sz="2800" dirty="0" smtClean="0"/>
            </a:br>
            <a:r>
              <a:rPr lang="fr-FR" sz="2800" dirty="0" smtClean="0">
                <a:solidFill>
                  <a:srgbClr val="92D050"/>
                </a:solidFill>
              </a:rPr>
              <a:t>  B. ETIOLGIES</a:t>
            </a:r>
            <a:br>
              <a:rPr lang="fr-FR" sz="2800" dirty="0" smtClean="0">
                <a:solidFill>
                  <a:srgbClr val="92D050"/>
                </a:solidFill>
              </a:rPr>
            </a:br>
            <a:r>
              <a:rPr lang="fr-FR" sz="2800" dirty="0" smtClean="0">
                <a:solidFill>
                  <a:srgbClr val="92D050"/>
                </a:solidFill>
              </a:rPr>
              <a:t>    </a:t>
            </a:r>
            <a:r>
              <a:rPr lang="fr-FR" sz="2800" dirty="0" smtClean="0">
                <a:solidFill>
                  <a:srgbClr val="00B0F0"/>
                </a:solidFill>
              </a:rPr>
              <a:t>4) Maladies hématologiques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/>
          <a:lstStyle/>
          <a:p>
            <a:pPr>
              <a:buNone/>
            </a:pPr>
            <a:r>
              <a:rPr lang="fr-FR" sz="2800" b="1" dirty="0" smtClean="0">
                <a:solidFill>
                  <a:srgbClr val="C00000"/>
                </a:solidFill>
              </a:rPr>
              <a:t>a) </a:t>
            </a:r>
            <a:r>
              <a:rPr lang="fr-FR" sz="2800" b="1" u="sng" dirty="0" smtClean="0">
                <a:solidFill>
                  <a:srgbClr val="C00000"/>
                </a:solidFill>
              </a:rPr>
              <a:t>Hémolyse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lang="fr-FR" sz="2200" dirty="0" smtClean="0">
                <a:solidFill>
                  <a:srgbClr val="C00000"/>
                </a:solidFill>
              </a:rPr>
              <a:t>:</a:t>
            </a:r>
            <a:r>
              <a:rPr lang="fr-FR" sz="2200" b="1" dirty="0" smtClean="0"/>
              <a:t> « Splénomégalies de séquestration » </a:t>
            </a:r>
          </a:p>
          <a:p>
            <a:pPr lvl="1">
              <a:buFont typeface="Wingdings" pitchFamily="2" charset="2"/>
              <a:buChar char="§"/>
            </a:pPr>
            <a:endParaRPr lang="fr-FR" sz="600" b="1" u="sng" dirty="0" smtClean="0">
              <a:solidFill>
                <a:srgbClr val="7030A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fr-FR" sz="2200" b="1" u="sng" dirty="0" smtClean="0">
                <a:solidFill>
                  <a:srgbClr val="7030A0"/>
                </a:solidFill>
              </a:rPr>
              <a:t>Constitutionnelle</a:t>
            </a:r>
          </a:p>
          <a:p>
            <a:pPr lvl="2">
              <a:buFont typeface="Wingdings" pitchFamily="2" charset="2"/>
              <a:buChar char="§"/>
            </a:pPr>
            <a:r>
              <a:rPr lang="fr-FR" sz="2200" dirty="0" smtClean="0"/>
              <a:t>Thalassémies / Drépanocytose</a:t>
            </a:r>
          </a:p>
          <a:p>
            <a:pPr lvl="2">
              <a:buFont typeface="Wingdings" pitchFamily="2" charset="2"/>
              <a:buChar char="§"/>
            </a:pPr>
            <a:r>
              <a:rPr lang="fr-FR" sz="2200" dirty="0" smtClean="0"/>
              <a:t>Maladie de Minkowski chauffard</a:t>
            </a:r>
          </a:p>
          <a:p>
            <a:pPr lvl="2">
              <a:buFont typeface="Wingdings" pitchFamily="2" charset="2"/>
              <a:buChar char="§"/>
            </a:pPr>
            <a:r>
              <a:rPr lang="fr-FR" sz="2200" dirty="0" smtClean="0"/>
              <a:t>Déficit enzymatique (déficit en G6PD, pyruvate kinase)</a:t>
            </a:r>
          </a:p>
          <a:p>
            <a:pPr lvl="1">
              <a:buFont typeface="Wingdings" pitchFamily="2" charset="2"/>
              <a:buChar char="§"/>
            </a:pPr>
            <a:endParaRPr lang="fr-FR" sz="600" b="1" u="sng" dirty="0" smtClean="0">
              <a:solidFill>
                <a:srgbClr val="7030A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fr-FR" sz="2200" b="1" u="sng" dirty="0" smtClean="0">
                <a:solidFill>
                  <a:srgbClr val="7030A0"/>
                </a:solidFill>
              </a:rPr>
              <a:t>Acquises</a:t>
            </a:r>
          </a:p>
          <a:p>
            <a:pPr lvl="2">
              <a:buFont typeface="Wingdings" pitchFamily="2" charset="2"/>
              <a:buChar char="§"/>
            </a:pPr>
            <a:r>
              <a:rPr lang="fr-FR" sz="2200" dirty="0" smtClean="0"/>
              <a:t>Immunologiques</a:t>
            </a:r>
            <a:endParaRPr lang="fr-FR" sz="2200" dirty="0" smtClean="0"/>
          </a:p>
          <a:p>
            <a:pPr lvl="2">
              <a:buFont typeface="Wingdings" pitchFamily="2" charset="2"/>
              <a:buChar char="§"/>
            </a:pPr>
            <a:r>
              <a:rPr lang="fr-FR" sz="2200" dirty="0" smtClean="0"/>
              <a:t>Non </a:t>
            </a:r>
            <a:r>
              <a:rPr lang="fr-FR" sz="2200" dirty="0" smtClean="0"/>
              <a:t>immunologiques</a:t>
            </a:r>
          </a:p>
          <a:p>
            <a:pPr lvl="2">
              <a:buNone/>
            </a:pPr>
            <a:endParaRPr lang="fr-FR" sz="2200" dirty="0" smtClean="0"/>
          </a:p>
          <a:p>
            <a:pPr>
              <a:buNone/>
            </a:pPr>
            <a:r>
              <a:rPr lang="fr-FR" sz="3000" b="1" dirty="0" smtClean="0">
                <a:solidFill>
                  <a:srgbClr val="C00000"/>
                </a:solidFill>
              </a:rPr>
              <a:t> </a:t>
            </a:r>
            <a:r>
              <a:rPr lang="fr-FR" sz="2800" b="1" dirty="0" smtClean="0">
                <a:solidFill>
                  <a:srgbClr val="C00000"/>
                </a:solidFill>
              </a:rPr>
              <a:t>b) </a:t>
            </a:r>
            <a:r>
              <a:rPr lang="fr-FR" sz="2800" b="1" u="sng" dirty="0" smtClean="0">
                <a:solidFill>
                  <a:srgbClr val="C00000"/>
                </a:solidFill>
              </a:rPr>
              <a:t>Hémopathies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lang="fr-FR" sz="2800" dirty="0" smtClean="0">
                <a:solidFill>
                  <a:srgbClr val="C00000"/>
                </a:solidFill>
              </a:rPr>
              <a:t>: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fr-FR" b="1" dirty="0" smtClean="0">
                <a:solidFill>
                  <a:srgbClr val="7030A0"/>
                </a:solidFill>
              </a:rPr>
              <a:t>	 </a:t>
            </a:r>
            <a:r>
              <a:rPr lang="fr-FR" b="1" u="sng" dirty="0" smtClean="0">
                <a:solidFill>
                  <a:srgbClr val="7030A0"/>
                </a:solidFill>
              </a:rPr>
              <a:t>1. </a:t>
            </a:r>
            <a:r>
              <a:rPr lang="fr-FR" b="1" u="sng" dirty="0" smtClean="0">
                <a:solidFill>
                  <a:srgbClr val="7030A0"/>
                </a:solidFill>
              </a:rPr>
              <a:t>Leucémies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fr-FR" sz="2600" b="1" dirty="0" smtClean="0">
                <a:solidFill>
                  <a:srgbClr val="7030A0"/>
                </a:solidFill>
              </a:rPr>
              <a:t>      </a:t>
            </a:r>
            <a:r>
              <a:rPr lang="fr-FR" sz="2600" b="1" u="sng" dirty="0" smtClean="0">
                <a:solidFill>
                  <a:srgbClr val="7030A0"/>
                </a:solidFill>
              </a:rPr>
              <a:t>2</a:t>
            </a:r>
            <a:r>
              <a:rPr lang="fr-FR" sz="2600" b="1" u="sng" dirty="0" smtClean="0">
                <a:solidFill>
                  <a:srgbClr val="7030A0"/>
                </a:solidFill>
              </a:rPr>
              <a:t>. Lymphomes</a:t>
            </a:r>
            <a:endParaRPr lang="fr-FR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VI. DIAGNOSTIC ETIOLOGIQUE</a:t>
            </a:r>
            <a:br>
              <a:rPr lang="fr-FR" sz="2800" dirty="0" smtClean="0"/>
            </a:br>
            <a:r>
              <a:rPr lang="fr-FR" sz="2800" dirty="0" smtClean="0">
                <a:solidFill>
                  <a:srgbClr val="92D050"/>
                </a:solidFill>
              </a:rPr>
              <a:t>  B. ETIOLGIES</a:t>
            </a:r>
            <a:br>
              <a:rPr lang="fr-FR" sz="2800" dirty="0" smtClean="0">
                <a:solidFill>
                  <a:srgbClr val="92D050"/>
                </a:solidFill>
              </a:rPr>
            </a:br>
            <a:r>
              <a:rPr lang="fr-FR" sz="2800" dirty="0" smtClean="0">
                <a:solidFill>
                  <a:srgbClr val="92D050"/>
                </a:solidFill>
              </a:rPr>
              <a:t>    </a:t>
            </a:r>
            <a:r>
              <a:rPr lang="fr-FR" sz="2800" dirty="0" smtClean="0">
                <a:solidFill>
                  <a:srgbClr val="00B0F0"/>
                </a:solidFill>
              </a:rPr>
              <a:t>5) Maladies de surcharges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471866"/>
          </a:xfrm>
        </p:spPr>
        <p:txBody>
          <a:bodyPr/>
          <a:lstStyle/>
          <a:p>
            <a:r>
              <a:rPr lang="fr-FR" sz="2800" b="1" u="sng" dirty="0" smtClean="0">
                <a:solidFill>
                  <a:prstClr val="black"/>
                </a:solidFill>
              </a:rPr>
              <a:t>Amylose</a:t>
            </a:r>
          </a:p>
          <a:p>
            <a:r>
              <a:rPr lang="fr-FR" sz="2800" b="1" u="sng" dirty="0" smtClean="0">
                <a:solidFill>
                  <a:prstClr val="black"/>
                </a:solidFill>
              </a:rPr>
              <a:t>Maladies métaboliques </a:t>
            </a:r>
            <a:r>
              <a:rPr lang="fr-FR" sz="2800" b="1" u="sng" dirty="0" smtClean="0">
                <a:solidFill>
                  <a:prstClr val="black"/>
                </a:solidFill>
              </a:rPr>
              <a:t>congénitales</a:t>
            </a:r>
          </a:p>
          <a:p>
            <a:r>
              <a:rPr lang="fr-FR" b="1" u="sng" dirty="0" smtClean="0"/>
              <a:t>Maladie de Gaucher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VI. DIAGNOSTIC ETIOLOGIQUE</a:t>
            </a:r>
            <a:br>
              <a:rPr lang="fr-FR" sz="2800" dirty="0" smtClean="0"/>
            </a:br>
            <a:r>
              <a:rPr lang="fr-FR" sz="2800" dirty="0" smtClean="0">
                <a:solidFill>
                  <a:srgbClr val="92D050"/>
                </a:solidFill>
              </a:rPr>
              <a:t>  B. ETIOLGIES</a:t>
            </a:r>
            <a:br>
              <a:rPr lang="fr-FR" sz="2800" dirty="0" smtClean="0">
                <a:solidFill>
                  <a:srgbClr val="92D050"/>
                </a:solidFill>
              </a:rPr>
            </a:br>
            <a:r>
              <a:rPr lang="fr-FR" sz="2800" dirty="0" smtClean="0">
                <a:solidFill>
                  <a:srgbClr val="92D050"/>
                </a:solidFill>
              </a:rPr>
              <a:t>    </a:t>
            </a:r>
            <a:r>
              <a:rPr lang="fr-FR" sz="2800" dirty="0" smtClean="0">
                <a:solidFill>
                  <a:srgbClr val="00B0F0"/>
                </a:solidFill>
              </a:rPr>
              <a:t>6) SPM tumorales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fr-FR" sz="3100" b="1" u="sng" dirty="0" smtClean="0">
                <a:solidFill>
                  <a:srgbClr val="C00000"/>
                </a:solidFill>
              </a:rPr>
              <a:t>Tm bénignes</a:t>
            </a:r>
            <a:r>
              <a:rPr lang="fr-FR" sz="3100" dirty="0" smtClean="0">
                <a:solidFill>
                  <a:srgbClr val="C00000"/>
                </a:solidFill>
              </a:rPr>
              <a:t>: </a:t>
            </a:r>
            <a:r>
              <a:rPr lang="fr-FR" sz="3100" dirty="0" smtClean="0"/>
              <a:t>rare, découverte opératoire</a:t>
            </a:r>
          </a:p>
          <a:p>
            <a:pPr>
              <a:buNone/>
            </a:pPr>
            <a:endParaRPr lang="fr-FR" sz="2200" dirty="0" smtClean="0">
              <a:solidFill>
                <a:srgbClr val="C00000"/>
              </a:solidFill>
            </a:endParaRPr>
          </a:p>
          <a:p>
            <a:pPr lvl="1"/>
            <a:r>
              <a:rPr lang="fr-FR" sz="3100" b="1" u="sng" dirty="0" smtClean="0">
                <a:solidFill>
                  <a:srgbClr val="C00000"/>
                </a:solidFill>
              </a:rPr>
              <a:t>Tm malignes</a:t>
            </a:r>
            <a:r>
              <a:rPr lang="fr-FR" sz="3100" dirty="0" smtClean="0">
                <a:solidFill>
                  <a:srgbClr val="C00000"/>
                </a:solidFill>
              </a:rPr>
              <a:t>:</a:t>
            </a:r>
          </a:p>
          <a:p>
            <a:pPr lvl="1">
              <a:buNone/>
            </a:pPr>
            <a:endParaRPr lang="fr-FR" sz="1300" dirty="0" smtClean="0"/>
          </a:p>
          <a:p>
            <a:pPr lvl="2">
              <a:buFont typeface="Wingdings" pitchFamily="2" charset="2"/>
              <a:buChar char="ü"/>
            </a:pPr>
            <a:r>
              <a:rPr lang="fr-FR" sz="2700" i="1" u="sng" dirty="0" smtClean="0"/>
              <a:t>Primitives</a:t>
            </a:r>
            <a:r>
              <a:rPr lang="fr-FR" sz="2700" dirty="0" smtClean="0"/>
              <a:t> : </a:t>
            </a:r>
            <a:r>
              <a:rPr lang="fr-FR" sz="2700" dirty="0" err="1" smtClean="0"/>
              <a:t>angiosarcome</a:t>
            </a:r>
            <a:r>
              <a:rPr lang="fr-FR" sz="2700" dirty="0" smtClean="0"/>
              <a:t>, fibrosarcome (Echo + TDM)</a:t>
            </a:r>
          </a:p>
          <a:p>
            <a:pPr lvl="2">
              <a:buNone/>
            </a:pPr>
            <a:endParaRPr lang="fr-FR" sz="900" dirty="0" smtClean="0"/>
          </a:p>
          <a:p>
            <a:pPr lvl="2">
              <a:buFont typeface="Wingdings" pitchFamily="2" charset="2"/>
              <a:buChar char="ü"/>
            </a:pPr>
            <a:r>
              <a:rPr lang="fr-FR" sz="2700" i="1" u="sng" dirty="0" smtClean="0"/>
              <a:t>Secondaires</a:t>
            </a:r>
            <a:r>
              <a:rPr lang="fr-FR" sz="2700" dirty="0" smtClean="0"/>
              <a:t> : métastases d’origine digestive++</a:t>
            </a:r>
          </a:p>
          <a:p>
            <a:pPr lvl="2">
              <a:buNone/>
            </a:pPr>
            <a:endParaRPr lang="fr-FR" sz="2200" dirty="0" smtClean="0"/>
          </a:p>
          <a:p>
            <a:pPr lvl="1"/>
            <a:r>
              <a:rPr lang="fr-FR" sz="3100" b="1" u="sng" dirty="0" smtClean="0">
                <a:solidFill>
                  <a:srgbClr val="C00000"/>
                </a:solidFill>
              </a:rPr>
              <a:t>kystes</a:t>
            </a:r>
            <a:r>
              <a:rPr lang="fr-FR" sz="3100" dirty="0" smtClean="0">
                <a:solidFill>
                  <a:srgbClr val="C00000"/>
                </a:solidFill>
              </a:rPr>
              <a:t>:</a:t>
            </a:r>
          </a:p>
          <a:p>
            <a:pPr lvl="1">
              <a:buNone/>
            </a:pPr>
            <a:endParaRPr lang="fr-FR" sz="1300" dirty="0" smtClean="0"/>
          </a:p>
          <a:p>
            <a:pPr lvl="2">
              <a:buFont typeface="Wingdings" pitchFamily="2" charset="2"/>
              <a:buChar char="ü"/>
            </a:pPr>
            <a:r>
              <a:rPr lang="fr-FR" sz="2700" i="1" u="sng" dirty="0" smtClean="0"/>
              <a:t>Vrais kystes</a:t>
            </a:r>
            <a:r>
              <a:rPr lang="fr-FR" sz="2700" dirty="0" smtClean="0"/>
              <a:t> : hémangiome, lymphangiome, K hydatique</a:t>
            </a:r>
          </a:p>
          <a:p>
            <a:pPr lvl="2">
              <a:buNone/>
            </a:pPr>
            <a:endParaRPr lang="fr-FR" sz="900" dirty="0" smtClean="0"/>
          </a:p>
          <a:p>
            <a:pPr lvl="2">
              <a:buFont typeface="Wingdings" pitchFamily="2" charset="2"/>
              <a:buChar char="ü"/>
            </a:pPr>
            <a:r>
              <a:rPr lang="fr-FR" sz="2700" i="1" u="sng" dirty="0" smtClean="0"/>
              <a:t>Faux kystes</a:t>
            </a:r>
            <a:r>
              <a:rPr lang="fr-FR" sz="2700" dirty="0" smtClean="0"/>
              <a:t> : hémorragiques, séreux, inflammatoire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II- INTERET DE LA QUESTION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/>
              <a:t>Fréquence</a:t>
            </a:r>
            <a:r>
              <a:rPr lang="fr-FR" dirty="0" smtClean="0"/>
              <a:t> : 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Signe d’appel dans plusieurs pathologies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Pays tropicaux : 60-70% de  la population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u="sng" dirty="0" smtClean="0"/>
              <a:t>Dg +</a:t>
            </a:r>
            <a:r>
              <a:rPr lang="fr-FR" dirty="0" smtClean="0"/>
              <a:t>: </a:t>
            </a:r>
            <a:r>
              <a:rPr lang="fr-FR" sz="2800" dirty="0" smtClean="0"/>
              <a:t>facile, clinique +++, plus rarement  échographique.</a:t>
            </a:r>
          </a:p>
          <a:p>
            <a:endParaRPr lang="fr-FR" dirty="0" smtClean="0"/>
          </a:p>
          <a:p>
            <a:r>
              <a:rPr lang="fr-FR" b="1" u="sng" dirty="0" smtClean="0">
                <a:solidFill>
                  <a:srgbClr val="FF0000"/>
                </a:solidFill>
              </a:rPr>
              <a:t>Dg étiologique </a:t>
            </a:r>
            <a:r>
              <a:rPr lang="fr-FR" dirty="0" smtClean="0"/>
              <a:t>: ++++ interrogatoire , l’ex clinique et des ex complémentaires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0AD00">
                    <a:satMod val="150000"/>
                  </a:srgbClr>
                </a:solidFill>
              </a:rPr>
              <a:t>III - RAPPEL ANATOMO- PHYSIOLOGIQUE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775191"/>
            <a:ext cx="8715436" cy="5082809"/>
          </a:xfrm>
        </p:spPr>
        <p:txBody>
          <a:bodyPr>
            <a:normAutofit/>
          </a:bodyPr>
          <a:lstStyle/>
          <a:p>
            <a:r>
              <a:rPr lang="fr-FR" b="1" u="sng" dirty="0" smtClean="0">
                <a:solidFill>
                  <a:srgbClr val="00B0F0"/>
                </a:solidFill>
              </a:rPr>
              <a:t>Anatomie</a:t>
            </a:r>
          </a:p>
          <a:p>
            <a:pPr lvl="1">
              <a:buFontTx/>
              <a:buChar char="•"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Situation : </a:t>
            </a:r>
            <a:r>
              <a:rPr lang="fr-FR" dirty="0" smtClean="0"/>
              <a:t>HCG, au dessous du diaphragme </a:t>
            </a:r>
          </a:p>
          <a:p>
            <a:pPr lvl="1">
              <a:buFontTx/>
              <a:buChar char="•"/>
            </a:pPr>
            <a:r>
              <a:rPr lang="fr-FR" b="1" dirty="0" smtClean="0"/>
              <a:t>Mensuration : 12 cm</a:t>
            </a:r>
          </a:p>
          <a:p>
            <a:pPr lvl="1">
              <a:buFontTx/>
              <a:buChar char="•"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Couleur:   </a:t>
            </a:r>
            <a:r>
              <a:rPr lang="fr-FR" b="1" dirty="0" smtClean="0"/>
              <a:t>pourpre foncé</a:t>
            </a:r>
          </a:p>
          <a:p>
            <a:pPr lvl="1">
              <a:buFontTx/>
              <a:buChar char="•"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Poids: </a:t>
            </a:r>
            <a:r>
              <a:rPr lang="fr-FR" dirty="0" smtClean="0"/>
              <a:t> 150 - 200 g</a:t>
            </a:r>
          </a:p>
          <a:p>
            <a:pPr>
              <a:buNone/>
            </a:pPr>
            <a:endParaRPr lang="fr-FR" b="1" dirty="0" smtClean="0"/>
          </a:p>
          <a:p>
            <a:r>
              <a:rPr lang="fr-FR" b="1" u="sng" dirty="0" smtClean="0">
                <a:solidFill>
                  <a:srgbClr val="00B0F0"/>
                </a:solidFill>
              </a:rPr>
              <a:t>Histologie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>
                <a:srgbClr val="168BBA"/>
              </a:buClr>
              <a:buSzPct val="70000"/>
              <a:buNone/>
            </a:pPr>
            <a:r>
              <a:rPr lang="fr-FR" sz="2000" b="1" dirty="0" smtClean="0"/>
              <a:t>Pulpe </a:t>
            </a:r>
            <a:r>
              <a:rPr lang="fr-FR" sz="2000" b="1" dirty="0" smtClean="0"/>
              <a:t>blanche </a:t>
            </a:r>
            <a:r>
              <a:rPr lang="fr-FR" sz="1400" b="1" dirty="0" smtClean="0">
                <a:solidFill>
                  <a:srgbClr val="F0AD00">
                    <a:lumMod val="75000"/>
                  </a:srgbClr>
                </a:solidFill>
                <a:latin typeface="Garamond" pitchFamily="18" charset="0"/>
                <a:cs typeface="Arial" charset="0"/>
              </a:rPr>
              <a:t>Tissu lymphoïde </a:t>
            </a:r>
            <a:endParaRPr lang="fr-FR" sz="1400" b="1" dirty="0" smtClean="0">
              <a:solidFill>
                <a:srgbClr val="F0AD00">
                  <a:lumMod val="75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  <a:cs typeface="Arial" charset="0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fr-FR" sz="2000" b="1" dirty="0" smtClean="0"/>
              <a:t>Pulpe rouge    </a:t>
            </a:r>
            <a:r>
              <a:rPr lang="fr-FR" sz="13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Arial" charset="0"/>
              </a:rPr>
              <a:t>Tissu myéloïde </a:t>
            </a:r>
            <a:endParaRPr lang="fr-FR" sz="13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  <a:cs typeface="Arial" charset="0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>
                <a:srgbClr val="168BBA"/>
              </a:buClr>
              <a:buSzPct val="70000"/>
              <a:buNone/>
            </a:pPr>
            <a:r>
              <a:rPr lang="fr-FR" sz="2000" b="1" dirty="0" smtClean="0"/>
              <a:t>Sinus veineux </a:t>
            </a:r>
            <a:r>
              <a:rPr lang="fr-FR" sz="1300" b="1" dirty="0" smtClean="0">
                <a:solidFill>
                  <a:srgbClr val="F0AD00">
                    <a:lumMod val="75000"/>
                  </a:srgbClr>
                </a:solidFill>
                <a:latin typeface="Garamond" pitchFamily="18" charset="0"/>
                <a:cs typeface="Arial" charset="0"/>
              </a:rPr>
              <a:t>Tissu vasculaire</a:t>
            </a:r>
            <a:endParaRPr lang="fr-FR" sz="1300" b="1" dirty="0" smtClean="0">
              <a:solidFill>
                <a:srgbClr val="F0AD00">
                  <a:lumMod val="75000"/>
                </a:srgbClr>
              </a:solidFill>
              <a:latin typeface="Garamond" pitchFamily="18" charset="0"/>
              <a:cs typeface="Arial" charset="0"/>
            </a:endParaRPr>
          </a:p>
          <a:p>
            <a:pPr lvl="1">
              <a:buFontTx/>
              <a:buChar char="•"/>
            </a:pPr>
            <a:endParaRPr lang="fr-FR" dirty="0"/>
          </a:p>
        </p:txBody>
      </p:sp>
      <p:pic>
        <p:nvPicPr>
          <p:cNvPr id="4" name="Picture 4" descr="r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9" y="2928934"/>
            <a:ext cx="4214811" cy="3929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0AD00">
                    <a:satMod val="150000"/>
                  </a:srgbClr>
                </a:solidFill>
              </a:rPr>
              <a:t>III - RAPPEL ANATOMO- PHYSIOLOGIQUE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u="sng" dirty="0" smtClean="0">
                <a:solidFill>
                  <a:srgbClr val="00B0F0"/>
                </a:solidFill>
              </a:rPr>
              <a:t>Principales fonctions de la rate</a:t>
            </a:r>
          </a:p>
          <a:p>
            <a:r>
              <a:rPr lang="fr-FR" b="1" dirty="0" smtClean="0"/>
              <a:t>Organe lymphoïde </a:t>
            </a:r>
            <a:r>
              <a:rPr lang="fr-FR" dirty="0" smtClean="0"/>
              <a:t>impliqué dans l’élaboration de la </a:t>
            </a:r>
            <a:r>
              <a:rPr lang="fr-FR" b="1" dirty="0" smtClean="0">
                <a:solidFill>
                  <a:srgbClr val="FF0000"/>
                </a:solidFill>
              </a:rPr>
              <a:t>réponse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immune humorale</a:t>
            </a:r>
            <a:r>
              <a:rPr lang="fr-FR" dirty="0" smtClean="0"/>
              <a:t> : synthèse rapide d’</a:t>
            </a:r>
            <a:r>
              <a:rPr lang="fr-FR" dirty="0" err="1" smtClean="0"/>
              <a:t>Ac</a:t>
            </a:r>
            <a:r>
              <a:rPr lang="fr-FR" dirty="0" smtClean="0"/>
              <a:t> et </a:t>
            </a:r>
            <a:r>
              <a:rPr lang="fr-FR" dirty="0" err="1" smtClean="0"/>
              <a:t>IgM</a:t>
            </a:r>
            <a:r>
              <a:rPr lang="fr-FR" dirty="0" smtClean="0"/>
              <a:t> lors de la réponse immunitaire primaire </a:t>
            </a:r>
          </a:p>
          <a:p>
            <a:endParaRPr lang="fr-FR" b="1" dirty="0" smtClean="0"/>
          </a:p>
          <a:p>
            <a:r>
              <a:rPr lang="fr-FR" b="1" dirty="0" smtClean="0"/>
              <a:t>Organe myéloïde </a:t>
            </a:r>
            <a:r>
              <a:rPr lang="fr-FR" dirty="0" smtClean="0"/>
              <a:t>responsable de la </a:t>
            </a:r>
            <a:r>
              <a:rPr lang="fr-FR" b="1" dirty="0" smtClean="0">
                <a:solidFill>
                  <a:srgbClr val="FF0000"/>
                </a:solidFill>
              </a:rPr>
              <a:t>clairance sanguine des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hématies</a:t>
            </a:r>
            <a:r>
              <a:rPr lang="fr-FR" dirty="0" smtClean="0"/>
              <a:t> sénescentes ou recouvertes d’</a:t>
            </a:r>
            <a:r>
              <a:rPr lang="fr-FR" dirty="0" err="1" smtClean="0"/>
              <a:t>Ac</a:t>
            </a:r>
            <a:r>
              <a:rPr lang="fr-FR" dirty="0" smtClean="0"/>
              <a:t>, et de l’élimination de débris cellulaires et microorganismes.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b="1" dirty="0" smtClean="0"/>
              <a:t>Organe très vascularisé : </a:t>
            </a:r>
            <a:r>
              <a:rPr lang="fr-FR" dirty="0" smtClean="0"/>
              <a:t>Son drainage vasculaire s’effectue vers le </a:t>
            </a:r>
            <a:r>
              <a:rPr lang="fr-FR" b="1" dirty="0" smtClean="0">
                <a:solidFill>
                  <a:srgbClr val="FF0000"/>
                </a:solidFill>
              </a:rPr>
              <a:t>système porte</a:t>
            </a:r>
            <a:r>
              <a:rPr lang="fr-FR" dirty="0" smtClean="0"/>
              <a:t>. </a:t>
            </a:r>
          </a:p>
          <a:p>
            <a:endParaRPr lang="fr-FR" b="1" dirty="0" smtClean="0"/>
          </a:p>
          <a:p>
            <a:r>
              <a:rPr lang="fr-FR" b="1" dirty="0" smtClean="0"/>
              <a:t>Rôle de stockage </a:t>
            </a:r>
            <a:r>
              <a:rPr lang="fr-FR" dirty="0" smtClean="0"/>
              <a:t>des plaquettes (1/3 du pool plaquettaire), du fer, du facteur VIII.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0AD00">
                    <a:satMod val="150000"/>
                  </a:srgbClr>
                </a:solidFill>
                <a:ea typeface="+mn-ea"/>
                <a:cs typeface="+mn-cs"/>
              </a:rPr>
              <a:t>III - RAPPEL ANATOMO- PHYSIOLOGIQUE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u="sng" dirty="0" smtClean="0">
                <a:solidFill>
                  <a:srgbClr val="00B0F0"/>
                </a:solidFill>
              </a:rPr>
              <a:t>Le développement d’une SPMG</a:t>
            </a:r>
          </a:p>
          <a:p>
            <a:endParaRPr lang="fr-FR" dirty="0" smtClean="0"/>
          </a:p>
          <a:p>
            <a:r>
              <a:rPr lang="fr-FR" dirty="0" smtClean="0"/>
              <a:t>Soit par </a:t>
            </a:r>
            <a:r>
              <a:rPr lang="fr-FR" b="1" dirty="0" smtClean="0"/>
              <a:t>augmentation de pression dans le système porte</a:t>
            </a:r>
          </a:p>
          <a:p>
            <a:endParaRPr lang="fr-FR" dirty="0" smtClean="0"/>
          </a:p>
          <a:p>
            <a:r>
              <a:rPr lang="fr-FR" dirty="0" smtClean="0"/>
              <a:t>Soit par </a:t>
            </a:r>
            <a:r>
              <a:rPr lang="fr-FR" b="1" dirty="0" smtClean="0"/>
              <a:t>hyperplasie ou hypertrophie du</a:t>
            </a:r>
            <a:r>
              <a:rPr lang="fr-FR" dirty="0" smtClean="0"/>
              <a:t> </a:t>
            </a:r>
            <a:r>
              <a:rPr lang="fr-FR" b="1" dirty="0" smtClean="0"/>
              <a:t>système </a:t>
            </a:r>
            <a:r>
              <a:rPr lang="fr-FR" b="1" dirty="0" err="1" smtClean="0"/>
              <a:t>macrophagique</a:t>
            </a:r>
            <a:endParaRPr lang="fr-FR" b="1" dirty="0" smtClean="0"/>
          </a:p>
          <a:p>
            <a:endParaRPr lang="fr-FR" dirty="0" smtClean="0"/>
          </a:p>
          <a:p>
            <a:r>
              <a:rPr lang="fr-FR" dirty="0" smtClean="0"/>
              <a:t>Soit par </a:t>
            </a:r>
            <a:r>
              <a:rPr lang="fr-FR" b="1" dirty="0" smtClean="0"/>
              <a:t>hyperplasie lymphoïde</a:t>
            </a:r>
          </a:p>
          <a:p>
            <a:endParaRPr lang="fr-FR" dirty="0" smtClean="0"/>
          </a:p>
          <a:p>
            <a:r>
              <a:rPr lang="fr-FR" dirty="0" smtClean="0"/>
              <a:t>Soit par </a:t>
            </a:r>
            <a:r>
              <a:rPr lang="fr-FR" b="1" dirty="0" smtClean="0"/>
              <a:t>métaplasie myéloïde</a:t>
            </a:r>
            <a:r>
              <a:rPr lang="fr-FR" dirty="0" smtClean="0"/>
              <a:t>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IV - DIAGNOSTIC  POSITIF</a:t>
            </a:r>
            <a:br>
              <a:rPr lang="fr-FR" dirty="0" smtClean="0"/>
            </a:br>
            <a:r>
              <a:rPr lang="fr-FR" dirty="0" smtClean="0"/>
              <a:t>     </a:t>
            </a:r>
            <a:r>
              <a:rPr lang="fr-FR" dirty="0" smtClean="0">
                <a:solidFill>
                  <a:srgbClr val="92D050"/>
                </a:solidFill>
              </a:rPr>
              <a:t>1. Circonstances de découverte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fr-FR" dirty="0" smtClean="0"/>
              <a:t>Le plus souvent </a:t>
            </a:r>
            <a:r>
              <a:rPr lang="fr-FR" sz="3600" b="1" dirty="0" smtClean="0">
                <a:solidFill>
                  <a:srgbClr val="FF0000"/>
                </a:solidFill>
              </a:rPr>
              <a:t>de façon fortuite 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(splénomégalie est indolore) </a:t>
            </a:r>
            <a:endParaRPr lang="fr-FR" b="1" dirty="0" smtClean="0">
              <a:solidFill>
                <a:srgbClr val="B2B2B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b="1" dirty="0" smtClean="0">
                <a:solidFill>
                  <a:schemeClr val="hlink"/>
                </a:solidFill>
              </a:rPr>
              <a:t>            </a:t>
            </a:r>
            <a:r>
              <a:rPr lang="fr-FR" b="1" dirty="0" smtClean="0"/>
              <a:t>ou devant un</a:t>
            </a:r>
            <a:r>
              <a:rPr lang="fr-FR" b="1" dirty="0" smtClean="0">
                <a:solidFill>
                  <a:schemeClr val="hlink"/>
                </a:solidFill>
              </a:rPr>
              <a:t> </a:t>
            </a:r>
            <a:r>
              <a:rPr lang="fr-FR" b="1" dirty="0" smtClean="0"/>
              <a:t>signe clinique </a:t>
            </a:r>
            <a:r>
              <a:rPr lang="fr-FR" b="1" dirty="0" smtClean="0">
                <a:solidFill>
                  <a:schemeClr val="tx2"/>
                </a:solidFill>
              </a:rPr>
              <a:t>: Fièvre prolongée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b="1" dirty="0" smtClean="0">
                <a:solidFill>
                  <a:schemeClr val="tx2"/>
                </a:solidFill>
              </a:rPr>
              <a:t>                                                                        Hépatomégalie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b="1" dirty="0" smtClean="0">
                <a:solidFill>
                  <a:schemeClr val="tx2"/>
                </a:solidFill>
              </a:rPr>
              <a:t>                                                                        Adénopathies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b="1" dirty="0" smtClean="0">
                <a:solidFill>
                  <a:schemeClr val="tx2"/>
                </a:solidFill>
              </a:rPr>
              <a:t>                                                                        Ictère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3600" b="1" dirty="0" smtClean="0">
                <a:solidFill>
                  <a:srgbClr val="FF0000"/>
                </a:solidFill>
              </a:rPr>
              <a:t>          NFS systématique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3600" b="1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fr-FR" b="1" i="1" dirty="0" smtClean="0">
                <a:solidFill>
                  <a:srgbClr val="0070C0"/>
                </a:solidFill>
              </a:rPr>
              <a:t>Troubles fonctionnels </a:t>
            </a:r>
            <a:r>
              <a:rPr lang="fr-FR" b="1" dirty="0" smtClean="0">
                <a:solidFill>
                  <a:srgbClr val="0070C0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endParaRPr lang="fr-FR" b="1" dirty="0" smtClean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r-FR" b="1" dirty="0" smtClean="0"/>
              <a:t>Pesanteur de l’hypochondre gauche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r-FR" b="1" dirty="0" smtClean="0"/>
              <a:t>Douleur abdominale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r-FR" b="1" dirty="0" smtClean="0"/>
              <a:t>Constipation, troubles dyspeptiques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fr-FR" b="1" i="1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fr-FR" b="1" i="1" dirty="0" smtClean="0">
                <a:solidFill>
                  <a:srgbClr val="0070C0"/>
                </a:solidFill>
              </a:rPr>
              <a:t>Complications :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b="1" dirty="0" smtClean="0">
                <a:solidFill>
                  <a:srgbClr val="00B050"/>
                </a:solidFill>
              </a:rPr>
              <a:t>          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r-FR" b="1" dirty="0" smtClean="0"/>
              <a:t> Infarctus splénique : douleur du flanc/</a:t>
            </a:r>
            <a:r>
              <a:rPr lang="fr-FR" b="1" dirty="0" err="1" smtClean="0"/>
              <a:t>basithoracique</a:t>
            </a:r>
            <a:r>
              <a:rPr lang="fr-FR" b="1" dirty="0" smtClean="0"/>
              <a:t>     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None/>
            </a:pPr>
            <a:endParaRPr lang="fr-FR" b="1" dirty="0" smtClean="0"/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r-FR" b="1" dirty="0" smtClean="0"/>
              <a:t>Rupture de la rate :  choc hémorragique +douleur       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b="1" dirty="0" smtClean="0"/>
              <a:t>  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r-FR" b="1" dirty="0" smtClean="0"/>
              <a:t> Hypersplénisme :     </a:t>
            </a:r>
            <a:r>
              <a:rPr lang="fr-FR" b="1" dirty="0" err="1" smtClean="0"/>
              <a:t>pancytopénie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IV - DIAGNOSTIC  POSITIF</a:t>
            </a:r>
            <a:br>
              <a:rPr lang="fr-FR" dirty="0" smtClean="0"/>
            </a:br>
            <a:r>
              <a:rPr lang="fr-FR" sz="4800" dirty="0" smtClean="0"/>
              <a:t>     </a:t>
            </a:r>
            <a:r>
              <a:rPr lang="fr-FR" sz="4800" dirty="0" smtClean="0">
                <a:solidFill>
                  <a:srgbClr val="92D050"/>
                </a:solidFill>
              </a:rPr>
              <a:t>2. DIAGNOSTIC 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dirty="0" smtClean="0">
                <a:solidFill>
                  <a:srgbClr val="FF0000"/>
                </a:solidFill>
              </a:rPr>
              <a:t>Toute rate palpable est pathologique </a:t>
            </a:r>
          </a:p>
          <a:p>
            <a:pPr algn="ctr">
              <a:lnSpc>
                <a:spcPct val="90000"/>
              </a:lnSpc>
              <a:buNone/>
            </a:pPr>
            <a:r>
              <a:rPr lang="fr-FR" dirty="0" smtClean="0"/>
              <a:t>(sauf rares cas de malpositions).</a:t>
            </a:r>
          </a:p>
          <a:p>
            <a:pPr>
              <a:lnSpc>
                <a:spcPct val="90000"/>
              </a:lnSpc>
            </a:pPr>
            <a:endParaRPr lang="fr-FR" sz="3600" b="1" dirty="0" smtClean="0">
              <a:solidFill>
                <a:srgbClr val="0070C0"/>
              </a:solidFill>
            </a:endParaRPr>
          </a:p>
          <a:p>
            <a:r>
              <a:rPr lang="fr-FR" dirty="0" smtClean="0"/>
              <a:t>Palpation en </a:t>
            </a:r>
            <a:r>
              <a:rPr lang="fr-FR" b="1" dirty="0" smtClean="0"/>
              <a:t>décubitus dorsal </a:t>
            </a:r>
            <a:r>
              <a:rPr lang="fr-FR" dirty="0" smtClean="0"/>
              <a:t>ou </a:t>
            </a:r>
            <a:r>
              <a:rPr lang="fr-FR" b="1" dirty="0" smtClean="0"/>
              <a:t>latéral droit 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Masse de l'hypochondre </a:t>
            </a:r>
            <a:r>
              <a:rPr lang="fr-FR" b="1" dirty="0" err="1" smtClean="0"/>
              <a:t>Ghe</a:t>
            </a:r>
            <a:r>
              <a:rPr lang="fr-FR" b="1" dirty="0" smtClean="0"/>
              <a:t>:</a:t>
            </a:r>
            <a:r>
              <a:rPr lang="fr-FR" dirty="0" smtClean="0"/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 smtClean="0"/>
              <a:t>Bord antérieur </a:t>
            </a:r>
            <a:r>
              <a:rPr lang="fr-FR" b="1" dirty="0" smtClean="0"/>
              <a:t>crénelé 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 smtClean="0"/>
              <a:t>Mobile avec la </a:t>
            </a:r>
            <a:r>
              <a:rPr lang="fr-FR" b="1" dirty="0" smtClean="0"/>
              <a:t>respiration</a:t>
            </a:r>
          </a:p>
          <a:p>
            <a:pPr lvl="1">
              <a:buFont typeface="Wingdings" pitchFamily="2" charset="2"/>
              <a:buChar char="ü"/>
            </a:pPr>
            <a:r>
              <a:rPr lang="fr-FR" b="1" dirty="0" smtClean="0"/>
              <a:t>Mate</a:t>
            </a:r>
            <a:r>
              <a:rPr lang="fr-FR" dirty="0" smtClean="0"/>
              <a:t> à la percussion (ferme, élastique, parfois dure si SPM ancienne)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 smtClean="0"/>
              <a:t>Surface</a:t>
            </a:r>
            <a:r>
              <a:rPr lang="fr-FR" b="1" dirty="0" smtClean="0"/>
              <a:t> </a:t>
            </a:r>
            <a:r>
              <a:rPr lang="fr-FR" dirty="0" smtClean="0"/>
              <a:t>(</a:t>
            </a:r>
            <a:r>
              <a:rPr lang="fr-FR" b="1" dirty="0" smtClean="0"/>
              <a:t>régulière</a:t>
            </a:r>
            <a:r>
              <a:rPr lang="fr-FR" dirty="0" smtClean="0"/>
              <a:t> le plus souvent)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 smtClean="0"/>
              <a:t>Sensibilité (</a:t>
            </a:r>
            <a:r>
              <a:rPr lang="fr-FR" b="1" dirty="0" smtClean="0"/>
              <a:t>indolore</a:t>
            </a:r>
            <a:r>
              <a:rPr lang="fr-FR" dirty="0" smtClean="0"/>
              <a:t> le plus souvent)</a:t>
            </a:r>
          </a:p>
          <a:p>
            <a:endParaRPr lang="fr-FR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214686"/>
            <a:ext cx="342899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05897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IV - DIAGNOSTIC  POSITIF</a:t>
            </a:r>
            <a:br>
              <a:rPr lang="fr-FR" dirty="0" smtClean="0"/>
            </a:br>
            <a:r>
              <a:rPr lang="fr-FR" sz="4800" dirty="0" smtClean="0"/>
              <a:t>     </a:t>
            </a:r>
            <a:r>
              <a:rPr lang="fr-FR" sz="4800" dirty="0" smtClean="0">
                <a:solidFill>
                  <a:srgbClr val="92D050"/>
                </a:solidFill>
              </a:rPr>
              <a:t>2. DIAGNOSTIC  CLINIQUE</a:t>
            </a:r>
            <a:endParaRPr lang="fr-F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5572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88</TotalTime>
  <Words>1083</Words>
  <Application>Microsoft Office PowerPoint</Application>
  <PresentationFormat>Affichage à l'écran (4:3)</PresentationFormat>
  <Paragraphs>248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Module</vt:lpstr>
      <vt:lpstr>SPLENOMEGALIE</vt:lpstr>
      <vt:lpstr>I- DEFINITION</vt:lpstr>
      <vt:lpstr>II- INTERET DE LA QUESTION</vt:lpstr>
      <vt:lpstr>III - RAPPEL ANATOMO- PHYSIOLOGIQUE</vt:lpstr>
      <vt:lpstr>III - RAPPEL ANATOMO- PHYSIOLOGIQUE</vt:lpstr>
      <vt:lpstr>III - RAPPEL ANATOMO- PHYSIOLOGIQUE</vt:lpstr>
      <vt:lpstr>IV - DIAGNOSTIC  POSITIF      1. Circonstances de découverte</vt:lpstr>
      <vt:lpstr>IV - DIAGNOSTIC  POSITIF      2. DIAGNOSTIC  CLINIQUE</vt:lpstr>
      <vt:lpstr>IV - DIAGNOSTIC  POSITIF      2. DIAGNOSTIC  CLINIQUE</vt:lpstr>
      <vt:lpstr>IV - DIAGNOSTIC  POSITIF      2. DIAGNOSTIC  CLINIQUE</vt:lpstr>
      <vt:lpstr>IV - DIAGNOSTIC  POSITIF      3. Examens complémentaires</vt:lpstr>
      <vt:lpstr>V. DIAGNOSTIC DIFFERENTIEL</vt:lpstr>
      <vt:lpstr>VI. DIAGNOSTIC ETIOLOGIQUE     A. Démarche diagnostic </vt:lpstr>
      <vt:lpstr>VI. DIAGNOSTIC ETIOLOGIQUE     A. Démarche diagnostic </vt:lpstr>
      <vt:lpstr>VI. DIAGNOSTIC ETIOLOGIQUE     A. Démarche diagnostic </vt:lpstr>
      <vt:lpstr>VI. DIAGNOSTIC ETIOLOGIQUE   B. ETIOLGIES     1) Causes infectieuses</vt:lpstr>
      <vt:lpstr>VI. DIAGNOSTIC ETIOLOGIQUE   B. ETIOLGIES     1) Causes infectieuses</vt:lpstr>
      <vt:lpstr>VI. DIAGNOSTIC ETIOLOGIQUE   B. ETIOLGIES     1) Causes infectieuses</vt:lpstr>
      <vt:lpstr>VI. DIAGNOSTIC ETIOLOGIQUE   B. ETIOLGIES     2) Maladies de systèmes</vt:lpstr>
      <vt:lpstr>VI. DIAGNOSTIC ETIOLOGIQUE   B. ETIOLGIES     3) Hypertension portale</vt:lpstr>
      <vt:lpstr>VI. DIAGNOSTIC ETIOLOGIQUE   B. ETIOLGIES     4) Maladies hématologiques</vt:lpstr>
      <vt:lpstr>VI. DIAGNOSTIC ETIOLOGIQUE   B. ETIOLGIES     5) Maladies de surcharges</vt:lpstr>
      <vt:lpstr>VI. DIAGNOSTIC ETIOLOGIQUE   B. ETIOLGIES     6) SPM tumorales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SPLENOMEGALIE</dc:title>
  <dc:creator>TOSHIBA</dc:creator>
  <cp:lastModifiedBy>TOSHIBA</cp:lastModifiedBy>
  <cp:revision>10</cp:revision>
  <dcterms:created xsi:type="dcterms:W3CDTF">2016-11-22T22:11:49Z</dcterms:created>
  <dcterms:modified xsi:type="dcterms:W3CDTF">2016-11-22T23:40:06Z</dcterms:modified>
</cp:coreProperties>
</file>