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56" r:id="rId2"/>
    <p:sldId id="259" r:id="rId3"/>
    <p:sldId id="260" r:id="rId4"/>
    <p:sldId id="257" r:id="rId5"/>
    <p:sldId id="286" r:id="rId6"/>
    <p:sldId id="287" r:id="rId7"/>
    <p:sldId id="263" r:id="rId8"/>
    <p:sldId id="264" r:id="rId9"/>
    <p:sldId id="262" r:id="rId10"/>
    <p:sldId id="289" r:id="rId11"/>
    <p:sldId id="290" r:id="rId12"/>
    <p:sldId id="265" r:id="rId13"/>
    <p:sldId id="288" r:id="rId14"/>
    <p:sldId id="267" r:id="rId15"/>
    <p:sldId id="268" r:id="rId16"/>
    <p:sldId id="269" r:id="rId17"/>
    <p:sldId id="285" r:id="rId18"/>
    <p:sldId id="270" r:id="rId19"/>
    <p:sldId id="271" r:id="rId20"/>
    <p:sldId id="272" r:id="rId21"/>
    <p:sldId id="273" r:id="rId22"/>
    <p:sldId id="282" r:id="rId23"/>
    <p:sldId id="283" r:id="rId24"/>
    <p:sldId id="284" r:id="rId25"/>
    <p:sldId id="280" r:id="rId26"/>
    <p:sldId id="274" r:id="rId27"/>
    <p:sldId id="278" r:id="rId28"/>
    <p:sldId id="281" r:id="rId29"/>
    <p:sldId id="276" r:id="rId30"/>
    <p:sldId id="279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5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A6326-18AE-4C3D-B692-8083D7371166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09566-FDD8-4388-AFAB-8A5C37B384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71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09566-FDD8-4388-AFAB-8A5C37B3848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3CD27-E523-411E-93F5-2E3B3B969C2B}" type="slidenum">
              <a:rPr lang="fr-FR"/>
              <a:pPr/>
              <a:t>19</a:t>
            </a:fld>
            <a:endParaRPr lang="fr-F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C390F-9632-47ED-A161-A01F8AD4C08E}" type="slidenum">
              <a:rPr lang="fr-FR"/>
              <a:pPr/>
              <a:t>20</a:t>
            </a:fld>
            <a:endParaRPr 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F7E5F-EAA7-4D9B-A8BF-A19A59213D7B}" type="slidenum">
              <a:rPr lang="fr-FR"/>
              <a:pPr/>
              <a:t>21</a:t>
            </a:fld>
            <a:endParaRPr lang="fr-F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2874C-14C9-4BF1-9F8B-D5AE853EA625}" type="slidenum">
              <a:rPr lang="fr-FR"/>
              <a:pPr/>
              <a:t>26</a:t>
            </a:fld>
            <a:endParaRPr lang="fr-F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9BCE1-772F-4B58-A551-441226657026}" type="slidenum">
              <a:rPr lang="fr-FR"/>
              <a:pPr/>
              <a:t>29</a:t>
            </a:fld>
            <a:endParaRPr lang="fr-F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97E4D-CC3F-400C-9DCD-5FB26E9C31F9}" type="slidenum">
              <a:rPr lang="fr-FR"/>
              <a:pPr/>
              <a:t>7</a:t>
            </a:fld>
            <a:endParaRPr lang="fr-FR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9F830-7127-4E39-A3B6-F61C61DFF9F8}" type="slidenum">
              <a:rPr lang="fr-FR"/>
              <a:pPr/>
              <a:t>8</a:t>
            </a:fld>
            <a:endParaRPr lang="fr-FR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45940-D846-4476-BD16-71AAF48FB18D}" type="slidenum">
              <a:rPr lang="fr-FR"/>
              <a:pPr/>
              <a:t>12</a:t>
            </a:fld>
            <a:endParaRPr lang="fr-FR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473C3-2E91-4D2A-AAA6-6BC35B611DCD}" type="slidenum">
              <a:rPr lang="fr-FR"/>
              <a:pPr/>
              <a:t>14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BD9E2-34AD-440B-925A-9416AFADBD43}" type="slidenum">
              <a:rPr lang="fr-FR"/>
              <a:pPr/>
              <a:t>15</a:t>
            </a:fld>
            <a:endParaRPr lang="fr-F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C9774-9B63-4E89-A44B-020248914820}" type="slidenum">
              <a:rPr lang="fr-FR"/>
              <a:pPr/>
              <a:t>16</a:t>
            </a:fld>
            <a:endParaRPr lang="fr-F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715D1-5F17-4272-8FB6-87CC995E1419}" type="slidenum">
              <a:rPr lang="fr-FR"/>
              <a:pPr/>
              <a:t>17</a:t>
            </a:fld>
            <a:endParaRPr lang="fr-F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6878F-B778-4B46-9C68-7C24FCCCDDA0}" type="slidenum">
              <a:rPr lang="fr-FR"/>
              <a:pPr/>
              <a:t>18</a:t>
            </a:fld>
            <a:endParaRPr lang="fr-F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AFDD-21BD-43AE-9216-0A337E46E68C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E756197-EC78-4C3F-873E-C3755C6EAD5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AFDD-21BD-43AE-9216-0A337E46E68C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197-EC78-4C3F-873E-C3755C6EAD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AFDD-21BD-43AE-9216-0A337E46E68C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197-EC78-4C3F-873E-C3755C6EAD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9000" y="215900"/>
            <a:ext cx="8139113" cy="4333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51117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171950" cy="24796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89413"/>
            <a:ext cx="4171950" cy="24796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7167563" y="0"/>
            <a:ext cx="1976437" cy="23336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BLP - JML - CFTS v7.9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7451725" y="6597650"/>
            <a:ext cx="1692275" cy="260350"/>
          </a:xfrm>
        </p:spPr>
        <p:txBody>
          <a:bodyPr/>
          <a:lstStyle>
            <a:lvl1pPr>
              <a:defRPr/>
            </a:lvl1pPr>
          </a:lstStyle>
          <a:p>
            <a:fld id="{6DB72031-2EBC-4A78-91C7-4314D21E4F2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AFDD-21BD-43AE-9216-0A337E46E68C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197-EC78-4C3F-873E-C3755C6EAD5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AFDD-21BD-43AE-9216-0A337E46E68C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E756197-EC78-4C3F-873E-C3755C6EAD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AFDD-21BD-43AE-9216-0A337E46E68C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197-EC78-4C3F-873E-C3755C6EAD5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AFDD-21BD-43AE-9216-0A337E46E68C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197-EC78-4C3F-873E-C3755C6EAD5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AFDD-21BD-43AE-9216-0A337E46E68C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197-EC78-4C3F-873E-C3755C6EAD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AFDD-21BD-43AE-9216-0A337E46E68C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197-EC78-4C3F-873E-C3755C6EAD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AFDD-21BD-43AE-9216-0A337E46E68C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197-EC78-4C3F-873E-C3755C6EAD5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AFDD-21BD-43AE-9216-0A337E46E68C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E756197-EC78-4C3F-873E-C3755C6EAD5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2BAFDD-21BD-43AE-9216-0A337E46E68C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E756197-EC78-4C3F-873E-C3755C6EAD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K:\Support%20Formateur%20Sept%202007\Mod%201%20-%20Les%20gestes%20d'urgence\M1-01-Premi&#232;res%20Urgences\M1PU2%20-%20PU%20Circulatoires\ch21-idm_antcomp.mpeg" TargetMode="External"/><Relationship Id="rId1" Type="http://schemas.openxmlformats.org/officeDocument/2006/relationships/video" Target="file:///K:\Support%20Formateur%20Sept%202007\Mod%201%20-%20Les%20gestes%20d'urgence\M1-01-Premi&#232;res%20Urgences\M1PU2%20-%20PU%20Circulatoires\heartattack%5b1%5d.wm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843738" cy="1638296"/>
          </a:xfrm>
        </p:spPr>
        <p:txBody>
          <a:bodyPr/>
          <a:lstStyle/>
          <a:p>
            <a:r>
              <a:rPr lang="fr-FR" dirty="0" smtClean="0"/>
              <a:t>Dr M.BENSENANE, Service  d’anesthésie réanimation : unité de chirurgie générale B          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579296" cy="1470025"/>
          </a:xfrm>
        </p:spPr>
        <p:txBody>
          <a:bodyPr/>
          <a:lstStyle/>
          <a:p>
            <a:r>
              <a:rPr lang="fr-FR" dirty="0" smtClean="0"/>
              <a:t>PYSIOPATHOLOGIE DE L’ETAT DE CHOC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MÉCANISMES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892480" cy="522156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Ces mécanismes </a:t>
            </a:r>
            <a:r>
              <a:rPr lang="fr-FR" dirty="0"/>
              <a:t>adaptatifs font intervenir trois systèmes : 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1)le </a:t>
            </a:r>
            <a:r>
              <a:rPr lang="fr-FR" b="1" dirty="0"/>
              <a:t>système nerveux </a:t>
            </a:r>
            <a:r>
              <a:rPr lang="fr-FR" b="1" dirty="0" smtClean="0"/>
              <a:t>sympathique </a:t>
            </a:r>
            <a:r>
              <a:rPr lang="fr-FR" dirty="0" smtClean="0"/>
              <a:t>(vasoconstriction </a:t>
            </a:r>
            <a:r>
              <a:rPr lang="fr-FR" dirty="0"/>
              <a:t>artérielle et veineuse) et 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2)les </a:t>
            </a:r>
            <a:r>
              <a:rPr lang="fr-FR" b="1" dirty="0"/>
              <a:t>deux systèmes neuro-hormonaux </a:t>
            </a:r>
            <a:r>
              <a:rPr lang="fr-FR" dirty="0"/>
              <a:t>visant à maintenir</a:t>
            </a:r>
          </a:p>
          <a:p>
            <a:pPr marL="0" indent="0">
              <a:buNone/>
            </a:pPr>
            <a:r>
              <a:rPr lang="fr-FR" dirty="0" smtClean="0"/>
              <a:t>une </a:t>
            </a:r>
            <a:r>
              <a:rPr lang="fr-FR" dirty="0"/>
              <a:t>volémie efficace (système rénine-angiotensine-aldostérone, vasopressine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r>
              <a:rPr lang="fr-FR" dirty="0"/>
              <a:t>Lorsque </a:t>
            </a:r>
            <a:r>
              <a:rPr lang="fr-FR" dirty="0" smtClean="0"/>
              <a:t>ces mécanismes </a:t>
            </a:r>
            <a:r>
              <a:rPr lang="fr-FR" dirty="0"/>
              <a:t>adaptatifs sont dépassés, le TaO2 diminue jusqu’au seuil critique (TaO2 </a:t>
            </a:r>
            <a:r>
              <a:rPr lang="fr-FR" dirty="0" smtClean="0"/>
              <a:t>critique, correspondant </a:t>
            </a:r>
            <a:r>
              <a:rPr lang="fr-FR" dirty="0"/>
              <a:t>à une ERO2 critique) à partir duquel la VO2 devient linéairement dépendante de </a:t>
            </a:r>
            <a:r>
              <a:rPr lang="fr-FR" dirty="0" smtClean="0"/>
              <a:t>la TaO2 . </a:t>
            </a:r>
          </a:p>
          <a:p>
            <a:pPr marL="0" indent="0">
              <a:buNone/>
            </a:pPr>
            <a:r>
              <a:rPr lang="fr-FR" dirty="0" smtClean="0"/>
              <a:t>Une </a:t>
            </a:r>
            <a:r>
              <a:rPr lang="fr-FR" dirty="0" err="1"/>
              <a:t>dysoxie</a:t>
            </a:r>
            <a:r>
              <a:rPr lang="fr-FR" dirty="0"/>
              <a:t> cellulaire s’installe alors et aboutit à un métabolisme cellulaire</a:t>
            </a:r>
          </a:p>
          <a:p>
            <a:pPr marL="0" indent="0">
              <a:buNone/>
            </a:pPr>
            <a:r>
              <a:rPr lang="fr-FR" dirty="0"/>
              <a:t>anaérobique, responsable d’une acidose métabolique par augmentation de la production </a:t>
            </a:r>
            <a:r>
              <a:rPr lang="fr-FR" dirty="0" smtClean="0"/>
              <a:t>de lactate</a:t>
            </a:r>
            <a:r>
              <a:rPr lang="fr-FR" dirty="0"/>
              <a:t>. </a:t>
            </a:r>
            <a:r>
              <a:rPr lang="fr-FR" b="1" dirty="0" smtClean="0"/>
              <a:t>Glucose en anaérobie =2 ATP + 2LACTATES </a:t>
            </a:r>
          </a:p>
          <a:p>
            <a:pPr marL="0" indent="0">
              <a:buNone/>
            </a:pPr>
            <a:r>
              <a:rPr lang="fr-FR" dirty="0" smtClean="0"/>
              <a:t>                            </a:t>
            </a:r>
            <a:r>
              <a:rPr lang="fr-FR" b="1" dirty="0" smtClean="0"/>
              <a:t>CARENCE ENERGITIQUE CELLULLAIRE</a:t>
            </a:r>
          </a:p>
          <a:p>
            <a:pPr marL="0" indent="0">
              <a:buNone/>
            </a:pPr>
            <a:r>
              <a:rPr lang="fr-FR" dirty="0" smtClean="0"/>
              <a:t>Cette </a:t>
            </a:r>
            <a:r>
              <a:rPr lang="fr-FR" dirty="0" err="1"/>
              <a:t>dysoxie</a:t>
            </a:r>
            <a:r>
              <a:rPr lang="fr-FR" dirty="0"/>
              <a:t> tissulaire est une des causes de la défaillance d’organes.</a:t>
            </a:r>
          </a:p>
        </p:txBody>
      </p:sp>
    </p:spTree>
    <p:extLst>
      <p:ext uri="{BB962C8B-B14F-4D97-AF65-F5344CB8AC3E}">
        <p14:creationId xmlns:p14="http://schemas.microsoft.com/office/powerpoint/2010/main" val="77436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/>
          <a:lstStyle/>
          <a:p>
            <a:r>
              <a:rPr lang="fr-FR" dirty="0"/>
              <a:t>Par ailleurs, l’</a:t>
            </a:r>
            <a:r>
              <a:rPr lang="fr-FR" dirty="0" err="1"/>
              <a:t>hypoperfusion</a:t>
            </a:r>
            <a:r>
              <a:rPr lang="fr-FR" dirty="0"/>
              <a:t> périphérique induite par l’état de choc (quelque soit </a:t>
            </a:r>
            <a:r>
              <a:rPr lang="fr-FR" dirty="0" smtClean="0"/>
              <a:t>son étiologie</a:t>
            </a:r>
            <a:r>
              <a:rPr lang="fr-FR" dirty="0"/>
              <a:t>) et la « </a:t>
            </a:r>
            <a:r>
              <a:rPr lang="fr-FR" dirty="0" err="1"/>
              <a:t>reperfusion</a:t>
            </a:r>
            <a:r>
              <a:rPr lang="fr-FR" dirty="0"/>
              <a:t> » tissulaire induite par les traitements mis en </a:t>
            </a:r>
            <a:r>
              <a:rPr lang="fr-FR" dirty="0" err="1"/>
              <a:t>oeuvre</a:t>
            </a:r>
            <a:r>
              <a:rPr lang="fr-FR" dirty="0"/>
              <a:t> </a:t>
            </a:r>
            <a:r>
              <a:rPr lang="fr-FR" dirty="0" smtClean="0"/>
              <a:t>sont susceptibles </a:t>
            </a:r>
            <a:r>
              <a:rPr lang="fr-FR" dirty="0"/>
              <a:t>d’entrainer une inflammation systémique. Cet état inflammatoire est </a:t>
            </a:r>
            <a:r>
              <a:rPr lang="fr-FR" dirty="0" smtClean="0"/>
              <a:t>susceptible d’initier</a:t>
            </a:r>
            <a:r>
              <a:rPr lang="fr-FR" dirty="0"/>
              <a:t>, de prolonger ou d’aggraver l’état de choc initial.</a:t>
            </a:r>
          </a:p>
        </p:txBody>
      </p:sp>
    </p:spTree>
    <p:extLst>
      <p:ext uri="{BB962C8B-B14F-4D97-AF65-F5344CB8AC3E}">
        <p14:creationId xmlns:p14="http://schemas.microsoft.com/office/powerpoint/2010/main" val="288826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3" name="Rectangle 9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fr-FR" sz="2000" b="0" dirty="0"/>
          </a:p>
        </p:txBody>
      </p:sp>
      <p:sp>
        <p:nvSpPr>
          <p:cNvPr id="9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1B55-7EF0-4F9F-A1E7-79C36CC5E556}" type="slidenum">
              <a:rPr lang="fr-FR"/>
              <a:pPr/>
              <a:t>12</a:t>
            </a:fld>
            <a:endParaRPr lang="fr-FR"/>
          </a:p>
        </p:txBody>
      </p:sp>
      <p:pic>
        <p:nvPicPr>
          <p:cNvPr id="36869" name="Picture 5" descr="CCA 6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562600"/>
            <a:ext cx="1371600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6870" name="Picture 6" descr="scd_pic"/>
          <p:cNvPicPr>
            <a:picLocks noChangeAspect="1" noChangeArrowheads="1"/>
          </p:cNvPicPr>
          <p:nvPr/>
        </p:nvPicPr>
        <p:blipFill>
          <a:blip r:embed="rId4"/>
          <a:srcRect l="2040" t="2040" r="2040" b="4082"/>
          <a:stretch>
            <a:fillRect/>
          </a:stretch>
        </p:blipFill>
        <p:spPr bwMode="auto">
          <a:xfrm>
            <a:off x="5486400" y="4800600"/>
            <a:ext cx="1219200" cy="1192213"/>
          </a:xfrm>
          <a:prstGeom prst="rect">
            <a:avLst/>
          </a:prstGeom>
          <a:noFill/>
        </p:spPr>
      </p:pic>
      <p:pic>
        <p:nvPicPr>
          <p:cNvPr id="36871" name="Picture 7" descr="wm_frontview"/>
          <p:cNvPicPr>
            <a:picLocks noChangeAspect="1" noChangeArrowheads="1"/>
          </p:cNvPicPr>
          <p:nvPr/>
        </p:nvPicPr>
        <p:blipFill>
          <a:blip r:embed="rId5"/>
          <a:srcRect l="13248" t="19321" r="12599" b="15762"/>
          <a:stretch>
            <a:fillRect/>
          </a:stretch>
        </p:blipFill>
        <p:spPr bwMode="auto">
          <a:xfrm>
            <a:off x="1219200" y="4800600"/>
            <a:ext cx="1447800" cy="971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6874" name="Picture 10" descr="CCA 566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 l="3030" t="39215" r="70454" b="31374"/>
          <a:stretch>
            <a:fillRect/>
          </a:stretch>
        </p:blipFill>
        <p:spPr bwMode="auto">
          <a:xfrm>
            <a:off x="6248400" y="3048000"/>
            <a:ext cx="1295400" cy="1109663"/>
          </a:xfrm>
          <a:prstGeom prst="rect">
            <a:avLst/>
          </a:prstGeom>
          <a:noFill/>
        </p:spPr>
      </p:pic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4114800" y="3048000"/>
            <a:ext cx="0" cy="838200"/>
          </a:xfrm>
          <a:prstGeom prst="line">
            <a:avLst/>
          </a:prstGeom>
          <a:noFill/>
          <a:ln w="1270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4214810" y="3643314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4191000" y="5257800"/>
            <a:ext cx="1371600" cy="0"/>
          </a:xfrm>
          <a:prstGeom prst="line">
            <a:avLst/>
          </a:prstGeom>
          <a:noFill/>
          <a:ln w="1905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4114800" y="1600200"/>
            <a:ext cx="914400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96" y="32"/>
              </a:cxn>
              <a:cxn ang="0">
                <a:pos x="576" y="32"/>
              </a:cxn>
            </a:cxnLst>
            <a:rect l="0" t="0" r="r" b="b"/>
            <a:pathLst>
              <a:path w="576" h="224">
                <a:moveTo>
                  <a:pt x="0" y="224"/>
                </a:moveTo>
                <a:cubicBezTo>
                  <a:pt x="0" y="144"/>
                  <a:pt x="0" y="64"/>
                  <a:pt x="96" y="32"/>
                </a:cubicBezTo>
                <a:cubicBezTo>
                  <a:pt x="192" y="0"/>
                  <a:pt x="496" y="32"/>
                  <a:pt x="576" y="32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4648200" y="1295400"/>
            <a:ext cx="0" cy="5334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4343400" y="1447800"/>
            <a:ext cx="609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4114800" y="1981200"/>
            <a:ext cx="0" cy="106680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1981200" y="365760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2667000" y="5257800"/>
            <a:ext cx="1371600" cy="0"/>
          </a:xfrm>
          <a:prstGeom prst="line">
            <a:avLst/>
          </a:prstGeom>
          <a:noFill/>
          <a:ln w="1905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4267200" y="28956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3962400" y="28956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4267200" y="38100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962400" y="3733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4267200" y="54102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3962400" y="54102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4267200" y="35814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4267200" y="37338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1981200" y="35814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1981200" y="37338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4267200" y="51054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4267200" y="54102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2667000" y="51054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2667000" y="54102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4919663" y="1371600"/>
            <a:ext cx="4224337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FF0000"/>
                </a:solidFill>
              </a:rPr>
              <a:t>DETRESSE CIRCULATOIRE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4343400" y="1981200"/>
            <a:ext cx="3419475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Chute du débit et de la pression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457200" y="1600200"/>
            <a:ext cx="2362200" cy="925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dirty="0">
                <a:solidFill>
                  <a:schemeClr val="bg1"/>
                </a:solidFill>
              </a:rPr>
              <a:t>PALEUR CUTANEE</a:t>
            </a:r>
          </a:p>
          <a:p>
            <a:pPr>
              <a:buFontTx/>
              <a:buChar char="•"/>
            </a:pPr>
            <a:r>
              <a:rPr lang="fr-FR" dirty="0">
                <a:solidFill>
                  <a:schemeClr val="bg1"/>
                </a:solidFill>
              </a:rPr>
              <a:t>MARBRURES</a:t>
            </a:r>
          </a:p>
          <a:p>
            <a:pPr>
              <a:buFontTx/>
              <a:buChar char="•"/>
            </a:pPr>
            <a:r>
              <a:rPr lang="fr-FR" dirty="0">
                <a:solidFill>
                  <a:schemeClr val="bg1"/>
                </a:solidFill>
              </a:rPr>
              <a:t>PEAU FROIDE</a:t>
            </a: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5857884" y="2357430"/>
            <a:ext cx="29495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DIMINUTION FILTRATION</a:t>
            </a:r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>
            <a:off x="4267200" y="2895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>
            <a:off x="4267200" y="27432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04" name="Line 40"/>
          <p:cNvSpPr>
            <a:spLocks noChangeShapeType="1"/>
          </p:cNvSpPr>
          <p:nvPr/>
        </p:nvSpPr>
        <p:spPr bwMode="auto">
          <a:xfrm>
            <a:off x="3048000" y="2895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05" name="Line 41"/>
          <p:cNvSpPr>
            <a:spLocks noChangeShapeType="1"/>
          </p:cNvSpPr>
          <p:nvPr/>
        </p:nvSpPr>
        <p:spPr bwMode="auto">
          <a:xfrm>
            <a:off x="3048000" y="27432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06" name="Line 42"/>
          <p:cNvSpPr>
            <a:spLocks noChangeShapeType="1"/>
          </p:cNvSpPr>
          <p:nvPr/>
        </p:nvSpPr>
        <p:spPr bwMode="auto">
          <a:xfrm>
            <a:off x="4267200" y="22860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>
            <a:off x="3962400" y="22860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 flipH="1">
            <a:off x="4191000" y="28194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 flipH="1">
            <a:off x="3048000" y="28194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1143000" y="5791200"/>
            <a:ext cx="16002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/>
              <a:t>POUMONS</a:t>
            </a:r>
          </a:p>
        </p:txBody>
      </p:sp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3352800" y="6481763"/>
            <a:ext cx="16002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/>
              <a:t>CERVEAU</a:t>
            </a:r>
          </a:p>
        </p:txBody>
      </p:sp>
      <p:sp>
        <p:nvSpPr>
          <p:cNvPr id="36912" name="Text Box 48"/>
          <p:cNvSpPr txBox="1">
            <a:spLocks noChangeArrowheads="1"/>
          </p:cNvSpPr>
          <p:nvPr/>
        </p:nvSpPr>
        <p:spPr bwMode="auto">
          <a:xfrm>
            <a:off x="5334000" y="5943600"/>
            <a:ext cx="16002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/>
              <a:t>COEUR</a:t>
            </a: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1143000" y="60960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Organe noble</a:t>
            </a:r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5334000" y="63246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Organe noble</a:t>
            </a: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>
            <a:off x="4114800" y="3886200"/>
            <a:ext cx="0" cy="1905000"/>
          </a:xfrm>
          <a:prstGeom prst="line">
            <a:avLst/>
          </a:prstGeom>
          <a:noFill/>
          <a:ln w="1905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16" name="Line 52"/>
          <p:cNvSpPr>
            <a:spLocks noChangeShapeType="1"/>
          </p:cNvSpPr>
          <p:nvPr/>
        </p:nvSpPr>
        <p:spPr bwMode="auto">
          <a:xfrm>
            <a:off x="22098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17" name="Line 53"/>
          <p:cNvSpPr>
            <a:spLocks noChangeShapeType="1"/>
          </p:cNvSpPr>
          <p:nvPr/>
        </p:nvSpPr>
        <p:spPr bwMode="auto">
          <a:xfrm flipV="1">
            <a:off x="22098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>
            <a:off x="25146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>
            <a:off x="28194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20" name="Line 56"/>
          <p:cNvSpPr>
            <a:spLocks noChangeShapeType="1"/>
          </p:cNvSpPr>
          <p:nvPr/>
        </p:nvSpPr>
        <p:spPr bwMode="auto">
          <a:xfrm>
            <a:off x="31242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21" name="Line 57"/>
          <p:cNvSpPr>
            <a:spLocks noChangeShapeType="1"/>
          </p:cNvSpPr>
          <p:nvPr/>
        </p:nvSpPr>
        <p:spPr bwMode="auto">
          <a:xfrm>
            <a:off x="34290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22" name="Line 58"/>
          <p:cNvSpPr>
            <a:spLocks noChangeShapeType="1"/>
          </p:cNvSpPr>
          <p:nvPr/>
        </p:nvSpPr>
        <p:spPr bwMode="auto">
          <a:xfrm>
            <a:off x="37338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23" name="Line 59"/>
          <p:cNvSpPr>
            <a:spLocks noChangeShapeType="1"/>
          </p:cNvSpPr>
          <p:nvPr/>
        </p:nvSpPr>
        <p:spPr bwMode="auto">
          <a:xfrm flipV="1">
            <a:off x="25146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24" name="Line 60"/>
          <p:cNvSpPr>
            <a:spLocks noChangeShapeType="1"/>
          </p:cNvSpPr>
          <p:nvPr/>
        </p:nvSpPr>
        <p:spPr bwMode="auto">
          <a:xfrm flipV="1">
            <a:off x="28194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25" name="Line 61"/>
          <p:cNvSpPr>
            <a:spLocks noChangeShapeType="1"/>
          </p:cNvSpPr>
          <p:nvPr/>
        </p:nvSpPr>
        <p:spPr bwMode="auto">
          <a:xfrm flipV="1">
            <a:off x="31242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26" name="Line 62"/>
          <p:cNvSpPr>
            <a:spLocks noChangeShapeType="1"/>
          </p:cNvSpPr>
          <p:nvPr/>
        </p:nvSpPr>
        <p:spPr bwMode="auto">
          <a:xfrm flipV="1">
            <a:off x="34290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27" name="Line 63"/>
          <p:cNvSpPr>
            <a:spLocks noChangeShapeType="1"/>
          </p:cNvSpPr>
          <p:nvPr/>
        </p:nvSpPr>
        <p:spPr bwMode="auto">
          <a:xfrm flipV="1">
            <a:off x="37338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28" name="Line 64"/>
          <p:cNvSpPr>
            <a:spLocks noChangeShapeType="1"/>
          </p:cNvSpPr>
          <p:nvPr/>
        </p:nvSpPr>
        <p:spPr bwMode="auto">
          <a:xfrm>
            <a:off x="44196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29" name="Line 65"/>
          <p:cNvSpPr>
            <a:spLocks noChangeShapeType="1"/>
          </p:cNvSpPr>
          <p:nvPr/>
        </p:nvSpPr>
        <p:spPr bwMode="auto">
          <a:xfrm>
            <a:off x="4714876" y="3357562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30" name="Line 66"/>
          <p:cNvSpPr>
            <a:spLocks noChangeShapeType="1"/>
          </p:cNvSpPr>
          <p:nvPr/>
        </p:nvSpPr>
        <p:spPr bwMode="auto">
          <a:xfrm>
            <a:off x="50292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31" name="Line 67"/>
          <p:cNvSpPr>
            <a:spLocks noChangeShapeType="1"/>
          </p:cNvSpPr>
          <p:nvPr/>
        </p:nvSpPr>
        <p:spPr bwMode="auto">
          <a:xfrm>
            <a:off x="53340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32" name="Line 68"/>
          <p:cNvSpPr>
            <a:spLocks noChangeShapeType="1"/>
          </p:cNvSpPr>
          <p:nvPr/>
        </p:nvSpPr>
        <p:spPr bwMode="auto">
          <a:xfrm>
            <a:off x="56388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33" name="Line 69"/>
          <p:cNvSpPr>
            <a:spLocks noChangeShapeType="1"/>
          </p:cNvSpPr>
          <p:nvPr/>
        </p:nvSpPr>
        <p:spPr bwMode="auto">
          <a:xfrm>
            <a:off x="59436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34" name="Line 70"/>
          <p:cNvSpPr>
            <a:spLocks noChangeShapeType="1"/>
          </p:cNvSpPr>
          <p:nvPr/>
        </p:nvSpPr>
        <p:spPr bwMode="auto">
          <a:xfrm flipV="1">
            <a:off x="44196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35" name="Line 71"/>
          <p:cNvSpPr>
            <a:spLocks noChangeShapeType="1"/>
          </p:cNvSpPr>
          <p:nvPr/>
        </p:nvSpPr>
        <p:spPr bwMode="auto">
          <a:xfrm flipV="1">
            <a:off x="47244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36" name="Line 72"/>
          <p:cNvSpPr>
            <a:spLocks noChangeShapeType="1"/>
          </p:cNvSpPr>
          <p:nvPr/>
        </p:nvSpPr>
        <p:spPr bwMode="auto">
          <a:xfrm flipV="1">
            <a:off x="50292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37" name="Line 73"/>
          <p:cNvSpPr>
            <a:spLocks noChangeShapeType="1"/>
          </p:cNvSpPr>
          <p:nvPr/>
        </p:nvSpPr>
        <p:spPr bwMode="auto">
          <a:xfrm flipV="1">
            <a:off x="53340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38" name="Line 74"/>
          <p:cNvSpPr>
            <a:spLocks noChangeShapeType="1"/>
          </p:cNvSpPr>
          <p:nvPr/>
        </p:nvSpPr>
        <p:spPr bwMode="auto">
          <a:xfrm flipV="1">
            <a:off x="56388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 flipV="1">
            <a:off x="59436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40" name="Line 76"/>
          <p:cNvSpPr>
            <a:spLocks noChangeShapeType="1"/>
          </p:cNvSpPr>
          <p:nvPr/>
        </p:nvSpPr>
        <p:spPr bwMode="auto">
          <a:xfrm flipV="1">
            <a:off x="4343400" y="2895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41" name="Line 77"/>
          <p:cNvSpPr>
            <a:spLocks noChangeShapeType="1"/>
          </p:cNvSpPr>
          <p:nvPr/>
        </p:nvSpPr>
        <p:spPr bwMode="auto">
          <a:xfrm flipV="1">
            <a:off x="4648200" y="2895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42" name="Line 78"/>
          <p:cNvSpPr>
            <a:spLocks noChangeShapeType="1"/>
          </p:cNvSpPr>
          <p:nvPr/>
        </p:nvSpPr>
        <p:spPr bwMode="auto">
          <a:xfrm flipV="1">
            <a:off x="4953000" y="2895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43" name="Line 79"/>
          <p:cNvSpPr>
            <a:spLocks noChangeShapeType="1"/>
          </p:cNvSpPr>
          <p:nvPr/>
        </p:nvSpPr>
        <p:spPr bwMode="auto">
          <a:xfrm flipV="1">
            <a:off x="3200400" y="2895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44" name="Line 80"/>
          <p:cNvSpPr>
            <a:spLocks noChangeShapeType="1"/>
          </p:cNvSpPr>
          <p:nvPr/>
        </p:nvSpPr>
        <p:spPr bwMode="auto">
          <a:xfrm flipV="1">
            <a:off x="3505200" y="2895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45" name="Line 81"/>
          <p:cNvSpPr>
            <a:spLocks noChangeShapeType="1"/>
          </p:cNvSpPr>
          <p:nvPr/>
        </p:nvSpPr>
        <p:spPr bwMode="auto">
          <a:xfrm flipV="1">
            <a:off x="3810000" y="2895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46" name="Line 82"/>
          <p:cNvSpPr>
            <a:spLocks noChangeShapeType="1"/>
          </p:cNvSpPr>
          <p:nvPr/>
        </p:nvSpPr>
        <p:spPr bwMode="auto">
          <a:xfrm>
            <a:off x="4343400" y="2514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47" name="Line 83"/>
          <p:cNvSpPr>
            <a:spLocks noChangeShapeType="1"/>
          </p:cNvSpPr>
          <p:nvPr/>
        </p:nvSpPr>
        <p:spPr bwMode="auto">
          <a:xfrm>
            <a:off x="4648200" y="2514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48" name="Line 84"/>
          <p:cNvSpPr>
            <a:spLocks noChangeShapeType="1"/>
          </p:cNvSpPr>
          <p:nvPr/>
        </p:nvSpPr>
        <p:spPr bwMode="auto">
          <a:xfrm>
            <a:off x="4953000" y="2514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49" name="Line 85"/>
          <p:cNvSpPr>
            <a:spLocks noChangeShapeType="1"/>
          </p:cNvSpPr>
          <p:nvPr/>
        </p:nvSpPr>
        <p:spPr bwMode="auto">
          <a:xfrm>
            <a:off x="3200400" y="2514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50" name="Line 86"/>
          <p:cNvSpPr>
            <a:spLocks noChangeShapeType="1"/>
          </p:cNvSpPr>
          <p:nvPr/>
        </p:nvSpPr>
        <p:spPr bwMode="auto">
          <a:xfrm>
            <a:off x="3505200" y="2514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51" name="Line 87"/>
          <p:cNvSpPr>
            <a:spLocks noChangeShapeType="1"/>
          </p:cNvSpPr>
          <p:nvPr/>
        </p:nvSpPr>
        <p:spPr bwMode="auto">
          <a:xfrm>
            <a:off x="3810000" y="2514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952" name="Oval 88"/>
          <p:cNvSpPr>
            <a:spLocks noChangeArrowheads="1"/>
          </p:cNvSpPr>
          <p:nvPr/>
        </p:nvSpPr>
        <p:spPr bwMode="auto">
          <a:xfrm>
            <a:off x="6858000" y="4648200"/>
            <a:ext cx="2286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/>
              <a:t>La vasoconstriction </a:t>
            </a:r>
          </a:p>
          <a:p>
            <a:pPr algn="ctr"/>
            <a:r>
              <a:rPr lang="fr-FR" sz="1600"/>
              <a:t>périphérique permet</a:t>
            </a:r>
          </a:p>
          <a:p>
            <a:pPr algn="ctr"/>
            <a:r>
              <a:rPr lang="fr-FR" sz="1600"/>
              <a:t>de conserver </a:t>
            </a:r>
          </a:p>
          <a:p>
            <a:pPr algn="ctr"/>
            <a:r>
              <a:rPr lang="fr-FR" sz="1600"/>
              <a:t>suffisamment de débit</a:t>
            </a:r>
          </a:p>
          <a:p>
            <a:pPr algn="ctr"/>
            <a:r>
              <a:rPr lang="fr-FR" sz="1600"/>
              <a:t>et de pression vers</a:t>
            </a:r>
          </a:p>
          <a:p>
            <a:pPr algn="ctr"/>
            <a:r>
              <a:rPr lang="fr-FR" sz="1600"/>
              <a:t>les organes nobles</a:t>
            </a:r>
          </a:p>
        </p:txBody>
      </p:sp>
      <p:pic>
        <p:nvPicPr>
          <p:cNvPr id="36955" name="Picture 91" descr="peeling_pre"/>
          <p:cNvPicPr>
            <a:picLocks noChangeAspect="1" noChangeArrowheads="1"/>
          </p:cNvPicPr>
          <p:nvPr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>
            <a:off x="1142976" y="2500306"/>
            <a:ext cx="695325" cy="952500"/>
          </a:xfrm>
          <a:prstGeom prst="rect">
            <a:avLst/>
          </a:prstGeom>
          <a:noFill/>
        </p:spPr>
      </p:pic>
      <p:pic>
        <p:nvPicPr>
          <p:cNvPr id="36956" name="Picture 92" descr="eczema"/>
          <p:cNvPicPr>
            <a:picLocks noChangeAspect="1" noChangeArrowheads="1"/>
          </p:cNvPicPr>
          <p:nvPr/>
        </p:nvPicPr>
        <p:blipFill>
          <a:blip r:embed="rId8">
            <a:lum bright="18000" contrast="6000"/>
          </a:blip>
          <a:srcRect/>
          <a:stretch>
            <a:fillRect/>
          </a:stretch>
        </p:blipFill>
        <p:spPr bwMode="auto">
          <a:xfrm>
            <a:off x="1142976" y="3500438"/>
            <a:ext cx="687388" cy="914400"/>
          </a:xfrm>
          <a:prstGeom prst="rect">
            <a:avLst/>
          </a:prstGeom>
          <a:noFill/>
        </p:spPr>
      </p:pic>
      <p:pic>
        <p:nvPicPr>
          <p:cNvPr id="36957" name="Picture 93" descr="CCA 566"/>
          <p:cNvPicPr>
            <a:picLocks noChangeAspect="1" noChangeArrowheads="1"/>
          </p:cNvPicPr>
          <p:nvPr/>
        </p:nvPicPr>
        <p:blipFill>
          <a:blip r:embed="rId6" cstate="print">
            <a:lum bright="36000"/>
          </a:blip>
          <a:srcRect l="3030" t="39215" r="70454" b="31374"/>
          <a:stretch>
            <a:fillRect/>
          </a:stretch>
        </p:blipFill>
        <p:spPr bwMode="auto">
          <a:xfrm>
            <a:off x="6248400" y="3048000"/>
            <a:ext cx="1295400" cy="1109663"/>
          </a:xfrm>
          <a:prstGeom prst="rect">
            <a:avLst/>
          </a:prstGeom>
          <a:noFill/>
        </p:spPr>
      </p:pic>
      <p:sp>
        <p:nvSpPr>
          <p:cNvPr id="36958" name="Text Box 94"/>
          <p:cNvSpPr txBox="1">
            <a:spLocks noChangeArrowheads="1"/>
          </p:cNvSpPr>
          <p:nvPr/>
        </p:nvSpPr>
        <p:spPr bwMode="auto">
          <a:xfrm>
            <a:off x="4286248" y="4000504"/>
            <a:ext cx="2041525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VASOCONSTRICTION</a:t>
            </a:r>
          </a:p>
        </p:txBody>
      </p:sp>
      <p:sp>
        <p:nvSpPr>
          <p:cNvPr id="36959" name="Text Box 95"/>
          <p:cNvSpPr txBox="1">
            <a:spLocks noChangeArrowheads="1"/>
          </p:cNvSpPr>
          <p:nvPr/>
        </p:nvSpPr>
        <p:spPr bwMode="auto">
          <a:xfrm>
            <a:off x="1857356" y="4000504"/>
            <a:ext cx="2041525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VASOCONSTRICTION</a:t>
            </a:r>
          </a:p>
        </p:txBody>
      </p:sp>
      <p:sp>
        <p:nvSpPr>
          <p:cNvPr id="36960" name="Text Box 96"/>
          <p:cNvSpPr txBox="1">
            <a:spLocks noChangeArrowheads="1"/>
          </p:cNvSpPr>
          <p:nvPr/>
        </p:nvSpPr>
        <p:spPr bwMode="auto">
          <a:xfrm>
            <a:off x="4357686" y="3071810"/>
            <a:ext cx="204152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VASOCONSTRICTION</a:t>
            </a:r>
          </a:p>
        </p:txBody>
      </p:sp>
      <p:sp>
        <p:nvSpPr>
          <p:cNvPr id="36961" name="Text Box 97"/>
          <p:cNvSpPr txBox="1">
            <a:spLocks noChangeArrowheads="1"/>
          </p:cNvSpPr>
          <p:nvPr/>
        </p:nvSpPr>
        <p:spPr bwMode="auto">
          <a:xfrm>
            <a:off x="1905000" y="3048000"/>
            <a:ext cx="2041525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VASOCONSTRICTION</a:t>
            </a:r>
          </a:p>
        </p:txBody>
      </p:sp>
      <p:sp>
        <p:nvSpPr>
          <p:cNvPr id="36962" name="Text Box 98"/>
          <p:cNvSpPr txBox="1">
            <a:spLocks noChangeArrowheads="1"/>
          </p:cNvSpPr>
          <p:nvPr/>
        </p:nvSpPr>
        <p:spPr bwMode="auto">
          <a:xfrm>
            <a:off x="4343400" y="4343400"/>
            <a:ext cx="3013075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Débit et pression conservés</a:t>
            </a:r>
          </a:p>
        </p:txBody>
      </p:sp>
      <p:sp>
        <p:nvSpPr>
          <p:cNvPr id="36964" name="Text Box 100"/>
          <p:cNvSpPr txBox="1">
            <a:spLocks noChangeArrowheads="1"/>
          </p:cNvSpPr>
          <p:nvPr/>
        </p:nvSpPr>
        <p:spPr bwMode="auto">
          <a:xfrm>
            <a:off x="317501" y="671513"/>
            <a:ext cx="282574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MÉCANISMES</a:t>
            </a:r>
            <a:endParaRPr lang="fr-F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8" name="Picture 14" descr="peeling_p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2500306"/>
            <a:ext cx="695325" cy="952500"/>
          </a:xfrm>
          <a:prstGeom prst="rect">
            <a:avLst/>
          </a:prstGeom>
          <a:noFill/>
        </p:spPr>
      </p:pic>
      <p:pic>
        <p:nvPicPr>
          <p:cNvPr id="99" name="Picture 92" descr="eczema"/>
          <p:cNvPicPr>
            <a:picLocks noChangeAspect="1" noChangeArrowheads="1"/>
          </p:cNvPicPr>
          <p:nvPr/>
        </p:nvPicPr>
        <p:blipFill>
          <a:blip r:embed="rId8">
            <a:lum bright="18000" contrast="6000"/>
          </a:blip>
          <a:srcRect/>
          <a:stretch>
            <a:fillRect/>
          </a:stretch>
        </p:blipFill>
        <p:spPr bwMode="auto">
          <a:xfrm>
            <a:off x="1142976" y="3500438"/>
            <a:ext cx="687388" cy="914400"/>
          </a:xfrm>
          <a:prstGeom prst="rect">
            <a:avLst/>
          </a:prstGeom>
          <a:noFill/>
        </p:spPr>
      </p:pic>
      <p:pic>
        <p:nvPicPr>
          <p:cNvPr id="100" name="Picture 15" descr="eczem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3500438"/>
            <a:ext cx="687388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3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3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3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30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30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1000"/>
                                        <p:tgtEl>
                                          <p:spTgt spid="3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10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10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1000"/>
                                        <p:tgtEl>
                                          <p:spTgt spid="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3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3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1000"/>
                                        <p:tgtEl>
                                          <p:spTgt spid="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1000"/>
                                        <p:tgtEl>
                                          <p:spTgt spid="3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1000"/>
                                        <p:tgtEl>
                                          <p:spTgt spid="3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3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1000"/>
                                        <p:tgtEl>
                                          <p:spTgt spid="3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1000"/>
                                        <p:tgtEl>
                                          <p:spTgt spid="3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1000"/>
                                        <p:tgtEl>
                                          <p:spTgt spid="3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1000"/>
                                        <p:tgtEl>
                                          <p:spTgt spid="3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1000"/>
                                        <p:tgtEl>
                                          <p:spTgt spid="36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1000"/>
                                        <p:tgtEl>
                                          <p:spTgt spid="3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0" dur="1000"/>
                                        <p:tgtEl>
                                          <p:spTgt spid="3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3" dur="1000"/>
                                        <p:tgtEl>
                                          <p:spTgt spid="3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1000"/>
                                        <p:tgtEl>
                                          <p:spTgt spid="3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1000"/>
                                        <p:tgtEl>
                                          <p:spTgt spid="3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1000"/>
                                        <p:tgtEl>
                                          <p:spTgt spid="36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1000"/>
                                        <p:tgtEl>
                                          <p:spTgt spid="36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8" dur="10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1" dur="10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10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7" dur="10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0" dur="10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3" dur="10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10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1000"/>
                                        <p:tgtEl>
                                          <p:spTgt spid="3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10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10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10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1" dur="10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4" dur="2000"/>
                                        <p:tgtEl>
                                          <p:spTgt spid="3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2000"/>
                                        <p:tgtEl>
                                          <p:spTgt spid="3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0" dur="2000"/>
                                        <p:tgtEl>
                                          <p:spTgt spid="3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3" dur="2000"/>
                                        <p:tgtEl>
                                          <p:spTgt spid="3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6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6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36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6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6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3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6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6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3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6" grpId="0" animBg="1"/>
      <p:bldP spid="36877" grpId="0" animBg="1"/>
      <p:bldP spid="36881" grpId="0" animBg="1"/>
      <p:bldP spid="36882" grpId="0" animBg="1"/>
      <p:bldP spid="36883" grpId="0" animBg="1"/>
      <p:bldP spid="36898" grpId="0" animBg="1"/>
      <p:bldP spid="36899" grpId="0" animBg="1"/>
      <p:bldP spid="36900" grpId="0" animBg="1"/>
      <p:bldP spid="36901" grpId="0" animBg="1"/>
      <p:bldP spid="36908" grpId="0" animBg="1"/>
      <p:bldP spid="36909" grpId="0" animBg="1"/>
      <p:bldP spid="36915" grpId="0" animBg="1"/>
      <p:bldP spid="36916" grpId="0" animBg="1"/>
      <p:bldP spid="36917" grpId="0" animBg="1"/>
      <p:bldP spid="36918" grpId="0" animBg="1"/>
      <p:bldP spid="36919" grpId="0" animBg="1"/>
      <p:bldP spid="36920" grpId="0" animBg="1"/>
      <p:bldP spid="36921" grpId="0" animBg="1"/>
      <p:bldP spid="36922" grpId="0" animBg="1"/>
      <p:bldP spid="36923" grpId="0" animBg="1"/>
      <p:bldP spid="36924" grpId="0" animBg="1"/>
      <p:bldP spid="36925" grpId="0" animBg="1"/>
      <p:bldP spid="36926" grpId="0" animBg="1"/>
      <p:bldP spid="36927" grpId="0" animBg="1"/>
      <p:bldP spid="36928" grpId="0" animBg="1"/>
      <p:bldP spid="36929" grpId="0" animBg="1"/>
      <p:bldP spid="36930" grpId="0" animBg="1"/>
      <p:bldP spid="36931" grpId="0" animBg="1"/>
      <p:bldP spid="36932" grpId="0" animBg="1"/>
      <p:bldP spid="36933" grpId="0" animBg="1"/>
      <p:bldP spid="36934" grpId="0" animBg="1"/>
      <p:bldP spid="36935" grpId="0" animBg="1"/>
      <p:bldP spid="36936" grpId="0" animBg="1"/>
      <p:bldP spid="36937" grpId="0" animBg="1"/>
      <p:bldP spid="36938" grpId="0" animBg="1"/>
      <p:bldP spid="36939" grpId="0" animBg="1"/>
      <p:bldP spid="36940" grpId="0" animBg="1"/>
      <p:bldP spid="36941" grpId="0" animBg="1"/>
      <p:bldP spid="36942" grpId="0" animBg="1"/>
      <p:bldP spid="36943" grpId="0" animBg="1"/>
      <p:bldP spid="36944" grpId="0" animBg="1"/>
      <p:bldP spid="36945" grpId="0" animBg="1"/>
      <p:bldP spid="36946" grpId="0" animBg="1"/>
      <p:bldP spid="36947" grpId="0" animBg="1"/>
      <p:bldP spid="36948" grpId="0" animBg="1"/>
      <p:bldP spid="36949" grpId="0" animBg="1"/>
      <p:bldP spid="36950" grpId="0" animBg="1"/>
      <p:bldP spid="36951" grpId="0" animBg="1"/>
      <p:bldP spid="36952" grpId="0" animBg="1"/>
      <p:bldP spid="36958" grpId="0" animBg="1"/>
      <p:bldP spid="36959" grpId="0" animBg="1"/>
      <p:bldP spid="36960" grpId="0" animBg="1"/>
      <p:bldP spid="36961" grpId="0" animBg="1"/>
      <p:bldP spid="369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387859" cy="629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318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89" name="Rectangle 10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fr-FR" sz="2000" b="0" dirty="0"/>
          </a:p>
        </p:txBody>
      </p:sp>
      <p:sp>
        <p:nvSpPr>
          <p:cNvPr id="10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D372-B186-4781-A073-AB148EEEB2A2}" type="slidenum">
              <a:rPr lang="fr-FR"/>
              <a:pPr/>
              <a:t>14</a:t>
            </a:fld>
            <a:endParaRPr lang="fr-FR"/>
          </a:p>
        </p:txBody>
      </p:sp>
      <p:pic>
        <p:nvPicPr>
          <p:cNvPr id="37893" name="Picture 5" descr="CCA 6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562600"/>
            <a:ext cx="1371600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7894" name="Picture 6" descr="scd_pic"/>
          <p:cNvPicPr>
            <a:picLocks noChangeAspect="1" noChangeArrowheads="1"/>
          </p:cNvPicPr>
          <p:nvPr/>
        </p:nvPicPr>
        <p:blipFill>
          <a:blip r:embed="rId4"/>
          <a:srcRect l="2040" t="2040" r="2040" b="4082"/>
          <a:stretch>
            <a:fillRect/>
          </a:stretch>
        </p:blipFill>
        <p:spPr bwMode="auto">
          <a:xfrm>
            <a:off x="5486400" y="4800600"/>
            <a:ext cx="1219200" cy="1192213"/>
          </a:xfrm>
          <a:prstGeom prst="rect">
            <a:avLst/>
          </a:prstGeom>
          <a:noFill/>
        </p:spPr>
      </p:pic>
      <p:pic>
        <p:nvPicPr>
          <p:cNvPr id="37895" name="Picture 7" descr="wm_frontview"/>
          <p:cNvPicPr>
            <a:picLocks noChangeAspect="1" noChangeArrowheads="1"/>
          </p:cNvPicPr>
          <p:nvPr/>
        </p:nvPicPr>
        <p:blipFill>
          <a:blip r:embed="rId5"/>
          <a:srcRect l="13248" t="19321" r="12599" b="15762"/>
          <a:stretch>
            <a:fillRect/>
          </a:stretch>
        </p:blipFill>
        <p:spPr bwMode="auto">
          <a:xfrm>
            <a:off x="1219200" y="4800600"/>
            <a:ext cx="1447800" cy="971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7896" name="Picture 8" descr="peeling_pre"/>
          <p:cNvPicPr>
            <a:picLocks noChangeAspect="1" noChangeArrowheads="1"/>
          </p:cNvPicPr>
          <p:nvPr/>
        </p:nvPicPr>
        <p:blipFill>
          <a:blip r:embed="rId6">
            <a:lum bright="-12000"/>
          </a:blip>
          <a:srcRect/>
          <a:stretch>
            <a:fillRect/>
          </a:stretch>
        </p:blipFill>
        <p:spPr bwMode="auto">
          <a:xfrm>
            <a:off x="1295400" y="2514600"/>
            <a:ext cx="695325" cy="952500"/>
          </a:xfrm>
          <a:prstGeom prst="rect">
            <a:avLst/>
          </a:prstGeom>
          <a:noFill/>
        </p:spPr>
      </p:pic>
      <p:pic>
        <p:nvPicPr>
          <p:cNvPr id="37897" name="Picture 9" descr="eczema"/>
          <p:cNvPicPr>
            <a:picLocks noChangeAspect="1" noChangeArrowheads="1"/>
          </p:cNvPicPr>
          <p:nvPr/>
        </p:nvPicPr>
        <p:blipFill>
          <a:blip r:embed="rId7">
            <a:lum bright="-24000" contrast="6000"/>
          </a:blip>
          <a:srcRect/>
          <a:stretch>
            <a:fillRect/>
          </a:stretch>
        </p:blipFill>
        <p:spPr bwMode="auto">
          <a:xfrm>
            <a:off x="1295400" y="3505200"/>
            <a:ext cx="687388" cy="914400"/>
          </a:xfrm>
          <a:prstGeom prst="rect">
            <a:avLst/>
          </a:prstGeom>
          <a:noFill/>
        </p:spPr>
      </p:pic>
      <p:pic>
        <p:nvPicPr>
          <p:cNvPr id="37898" name="Picture 10" descr="CCA 566"/>
          <p:cNvPicPr>
            <a:picLocks noChangeAspect="1" noChangeArrowheads="1"/>
          </p:cNvPicPr>
          <p:nvPr/>
        </p:nvPicPr>
        <p:blipFill>
          <a:blip r:embed="rId8" cstate="print">
            <a:lum bright="-6000"/>
          </a:blip>
          <a:srcRect l="3030" t="39215" r="70454" b="31374"/>
          <a:stretch>
            <a:fillRect/>
          </a:stretch>
        </p:blipFill>
        <p:spPr bwMode="auto">
          <a:xfrm>
            <a:off x="6248400" y="3048000"/>
            <a:ext cx="1295400" cy="1109663"/>
          </a:xfrm>
          <a:prstGeom prst="rect">
            <a:avLst/>
          </a:prstGeom>
          <a:noFill/>
        </p:spPr>
      </p:pic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114800" y="30480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4191000" y="365760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4191000" y="52578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02" name="Freeform 14"/>
          <p:cNvSpPr>
            <a:spLocks/>
          </p:cNvSpPr>
          <p:nvPr/>
        </p:nvSpPr>
        <p:spPr bwMode="auto">
          <a:xfrm>
            <a:off x="4114800" y="1600200"/>
            <a:ext cx="914400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96" y="32"/>
              </a:cxn>
              <a:cxn ang="0">
                <a:pos x="576" y="32"/>
              </a:cxn>
            </a:cxnLst>
            <a:rect l="0" t="0" r="r" b="b"/>
            <a:pathLst>
              <a:path w="576" h="224">
                <a:moveTo>
                  <a:pt x="0" y="224"/>
                </a:moveTo>
                <a:cubicBezTo>
                  <a:pt x="0" y="144"/>
                  <a:pt x="0" y="64"/>
                  <a:pt x="96" y="32"/>
                </a:cubicBezTo>
                <a:cubicBezTo>
                  <a:pt x="192" y="0"/>
                  <a:pt x="496" y="32"/>
                  <a:pt x="576" y="32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4648200" y="1295400"/>
            <a:ext cx="0" cy="5334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4343400" y="1447800"/>
            <a:ext cx="609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4114800" y="1981200"/>
            <a:ext cx="0" cy="106680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1981200" y="365760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2667000" y="52578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4267200" y="28956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3962400" y="28956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267200" y="38100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3962400" y="3733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4267200" y="54102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3962400" y="54102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4267200" y="35814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4267200" y="37338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1981200" y="35814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1981200" y="37338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4267200" y="51054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4267200" y="54102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2667000" y="51054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2667000" y="54102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4919663" y="1371600"/>
            <a:ext cx="4224337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FF0000"/>
                </a:solidFill>
              </a:rPr>
              <a:t>DETRESSE CIRCULATOIRE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4343400" y="1981200"/>
            <a:ext cx="34194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Chute du débit et de la pression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457200" y="1600200"/>
            <a:ext cx="2362200" cy="925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dirty="0">
                <a:solidFill>
                  <a:schemeClr val="bg1"/>
                </a:solidFill>
              </a:rPr>
              <a:t>PALEUR CUTANEE</a:t>
            </a:r>
          </a:p>
          <a:p>
            <a:pPr>
              <a:buFontTx/>
              <a:buChar char="•"/>
            </a:pPr>
            <a:r>
              <a:rPr lang="fr-FR" dirty="0">
                <a:solidFill>
                  <a:schemeClr val="bg1"/>
                </a:solidFill>
              </a:rPr>
              <a:t>MARBRURES</a:t>
            </a:r>
          </a:p>
          <a:p>
            <a:pPr>
              <a:buFontTx/>
              <a:buChar char="•"/>
            </a:pPr>
            <a:r>
              <a:rPr lang="fr-FR" dirty="0">
                <a:solidFill>
                  <a:schemeClr val="bg1"/>
                </a:solidFill>
              </a:rPr>
              <a:t> PEAU FROIDE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5867400" y="2590800"/>
            <a:ext cx="29495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DIMINUTION FILTRATION</a:t>
            </a:r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>
            <a:off x="4267200" y="2895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4267200" y="27432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>
            <a:off x="3048000" y="2895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>
            <a:off x="3048000" y="27432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4267200" y="22860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31" name="Line 43"/>
          <p:cNvSpPr>
            <a:spLocks noChangeShapeType="1"/>
          </p:cNvSpPr>
          <p:nvPr/>
        </p:nvSpPr>
        <p:spPr bwMode="auto">
          <a:xfrm>
            <a:off x="3962400" y="22860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32" name="Line 44"/>
          <p:cNvSpPr>
            <a:spLocks noChangeShapeType="1"/>
          </p:cNvSpPr>
          <p:nvPr/>
        </p:nvSpPr>
        <p:spPr bwMode="auto">
          <a:xfrm flipH="1">
            <a:off x="4191000" y="28194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33" name="Line 45"/>
          <p:cNvSpPr>
            <a:spLocks noChangeShapeType="1"/>
          </p:cNvSpPr>
          <p:nvPr/>
        </p:nvSpPr>
        <p:spPr bwMode="auto">
          <a:xfrm flipH="1">
            <a:off x="3048000" y="28194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34" name="Text Box 46"/>
          <p:cNvSpPr txBox="1">
            <a:spLocks noChangeArrowheads="1"/>
          </p:cNvSpPr>
          <p:nvPr/>
        </p:nvSpPr>
        <p:spPr bwMode="auto">
          <a:xfrm>
            <a:off x="1143000" y="5791200"/>
            <a:ext cx="16002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/>
              <a:t>POUMONS</a:t>
            </a:r>
          </a:p>
        </p:txBody>
      </p:sp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5334000" y="5943600"/>
            <a:ext cx="16002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/>
              <a:t>COEUR</a:t>
            </a:r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1143000" y="60960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Organe noble</a:t>
            </a:r>
          </a:p>
        </p:txBody>
      </p:sp>
      <p:sp>
        <p:nvSpPr>
          <p:cNvPr id="37938" name="Text Box 50"/>
          <p:cNvSpPr txBox="1">
            <a:spLocks noChangeArrowheads="1"/>
          </p:cNvSpPr>
          <p:nvPr/>
        </p:nvSpPr>
        <p:spPr bwMode="auto">
          <a:xfrm>
            <a:off x="5334000" y="63246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Organe noble</a:t>
            </a:r>
          </a:p>
        </p:txBody>
      </p:sp>
      <p:sp>
        <p:nvSpPr>
          <p:cNvPr id="37939" name="Line 51"/>
          <p:cNvSpPr>
            <a:spLocks noChangeShapeType="1"/>
          </p:cNvSpPr>
          <p:nvPr/>
        </p:nvSpPr>
        <p:spPr bwMode="auto">
          <a:xfrm>
            <a:off x="4114800" y="3886200"/>
            <a:ext cx="0" cy="1905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40" name="Line 52"/>
          <p:cNvSpPr>
            <a:spLocks noChangeShapeType="1"/>
          </p:cNvSpPr>
          <p:nvPr/>
        </p:nvSpPr>
        <p:spPr bwMode="auto">
          <a:xfrm>
            <a:off x="22098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41" name="Line 53"/>
          <p:cNvSpPr>
            <a:spLocks noChangeShapeType="1"/>
          </p:cNvSpPr>
          <p:nvPr/>
        </p:nvSpPr>
        <p:spPr bwMode="auto">
          <a:xfrm flipV="1">
            <a:off x="22098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25146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43" name="Line 55"/>
          <p:cNvSpPr>
            <a:spLocks noChangeShapeType="1"/>
          </p:cNvSpPr>
          <p:nvPr/>
        </p:nvSpPr>
        <p:spPr bwMode="auto">
          <a:xfrm>
            <a:off x="28194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44" name="Line 56"/>
          <p:cNvSpPr>
            <a:spLocks noChangeShapeType="1"/>
          </p:cNvSpPr>
          <p:nvPr/>
        </p:nvSpPr>
        <p:spPr bwMode="auto">
          <a:xfrm>
            <a:off x="31242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34290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46" name="Line 58"/>
          <p:cNvSpPr>
            <a:spLocks noChangeShapeType="1"/>
          </p:cNvSpPr>
          <p:nvPr/>
        </p:nvSpPr>
        <p:spPr bwMode="auto">
          <a:xfrm>
            <a:off x="3714744" y="3357562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47" name="Line 59"/>
          <p:cNvSpPr>
            <a:spLocks noChangeShapeType="1"/>
          </p:cNvSpPr>
          <p:nvPr/>
        </p:nvSpPr>
        <p:spPr bwMode="auto">
          <a:xfrm flipV="1">
            <a:off x="25146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48" name="Line 60"/>
          <p:cNvSpPr>
            <a:spLocks noChangeShapeType="1"/>
          </p:cNvSpPr>
          <p:nvPr/>
        </p:nvSpPr>
        <p:spPr bwMode="auto">
          <a:xfrm flipV="1">
            <a:off x="28194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49" name="Line 61"/>
          <p:cNvSpPr>
            <a:spLocks noChangeShapeType="1"/>
          </p:cNvSpPr>
          <p:nvPr/>
        </p:nvSpPr>
        <p:spPr bwMode="auto">
          <a:xfrm flipV="1">
            <a:off x="31242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50" name="Line 62"/>
          <p:cNvSpPr>
            <a:spLocks noChangeShapeType="1"/>
          </p:cNvSpPr>
          <p:nvPr/>
        </p:nvSpPr>
        <p:spPr bwMode="auto">
          <a:xfrm flipV="1">
            <a:off x="34290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51" name="Line 63"/>
          <p:cNvSpPr>
            <a:spLocks noChangeShapeType="1"/>
          </p:cNvSpPr>
          <p:nvPr/>
        </p:nvSpPr>
        <p:spPr bwMode="auto">
          <a:xfrm flipV="1">
            <a:off x="37338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52" name="Line 64"/>
          <p:cNvSpPr>
            <a:spLocks noChangeShapeType="1"/>
          </p:cNvSpPr>
          <p:nvPr/>
        </p:nvSpPr>
        <p:spPr bwMode="auto">
          <a:xfrm>
            <a:off x="44196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53" name="Line 65"/>
          <p:cNvSpPr>
            <a:spLocks noChangeShapeType="1"/>
          </p:cNvSpPr>
          <p:nvPr/>
        </p:nvSpPr>
        <p:spPr bwMode="auto">
          <a:xfrm>
            <a:off x="47244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54" name="Line 66"/>
          <p:cNvSpPr>
            <a:spLocks noChangeShapeType="1"/>
          </p:cNvSpPr>
          <p:nvPr/>
        </p:nvSpPr>
        <p:spPr bwMode="auto">
          <a:xfrm>
            <a:off x="50292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55" name="Line 67"/>
          <p:cNvSpPr>
            <a:spLocks noChangeShapeType="1"/>
          </p:cNvSpPr>
          <p:nvPr/>
        </p:nvSpPr>
        <p:spPr bwMode="auto">
          <a:xfrm>
            <a:off x="53340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56" name="Line 68"/>
          <p:cNvSpPr>
            <a:spLocks noChangeShapeType="1"/>
          </p:cNvSpPr>
          <p:nvPr/>
        </p:nvSpPr>
        <p:spPr bwMode="auto">
          <a:xfrm>
            <a:off x="56388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57" name="Line 69"/>
          <p:cNvSpPr>
            <a:spLocks noChangeShapeType="1"/>
          </p:cNvSpPr>
          <p:nvPr/>
        </p:nvSpPr>
        <p:spPr bwMode="auto">
          <a:xfrm>
            <a:off x="5943600" y="3352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58" name="Line 70"/>
          <p:cNvSpPr>
            <a:spLocks noChangeShapeType="1"/>
          </p:cNvSpPr>
          <p:nvPr/>
        </p:nvSpPr>
        <p:spPr bwMode="auto">
          <a:xfrm flipV="1">
            <a:off x="44196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59" name="Line 71"/>
          <p:cNvSpPr>
            <a:spLocks noChangeShapeType="1"/>
          </p:cNvSpPr>
          <p:nvPr/>
        </p:nvSpPr>
        <p:spPr bwMode="auto">
          <a:xfrm flipV="1">
            <a:off x="47244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60" name="Line 72"/>
          <p:cNvSpPr>
            <a:spLocks noChangeShapeType="1"/>
          </p:cNvSpPr>
          <p:nvPr/>
        </p:nvSpPr>
        <p:spPr bwMode="auto">
          <a:xfrm flipV="1">
            <a:off x="50292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61" name="Line 73"/>
          <p:cNvSpPr>
            <a:spLocks noChangeShapeType="1"/>
          </p:cNvSpPr>
          <p:nvPr/>
        </p:nvSpPr>
        <p:spPr bwMode="auto">
          <a:xfrm flipV="1">
            <a:off x="53340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62" name="Line 74"/>
          <p:cNvSpPr>
            <a:spLocks noChangeShapeType="1"/>
          </p:cNvSpPr>
          <p:nvPr/>
        </p:nvSpPr>
        <p:spPr bwMode="auto">
          <a:xfrm flipV="1">
            <a:off x="56388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63" name="Line 75"/>
          <p:cNvSpPr>
            <a:spLocks noChangeShapeType="1"/>
          </p:cNvSpPr>
          <p:nvPr/>
        </p:nvSpPr>
        <p:spPr bwMode="auto">
          <a:xfrm flipV="1">
            <a:off x="5943600" y="3733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64" name="Line 76"/>
          <p:cNvSpPr>
            <a:spLocks noChangeShapeType="1"/>
          </p:cNvSpPr>
          <p:nvPr/>
        </p:nvSpPr>
        <p:spPr bwMode="auto">
          <a:xfrm flipV="1">
            <a:off x="4343400" y="2895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65" name="Line 77"/>
          <p:cNvSpPr>
            <a:spLocks noChangeShapeType="1"/>
          </p:cNvSpPr>
          <p:nvPr/>
        </p:nvSpPr>
        <p:spPr bwMode="auto">
          <a:xfrm flipV="1">
            <a:off x="4648200" y="2895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66" name="Line 78"/>
          <p:cNvSpPr>
            <a:spLocks noChangeShapeType="1"/>
          </p:cNvSpPr>
          <p:nvPr/>
        </p:nvSpPr>
        <p:spPr bwMode="auto">
          <a:xfrm flipV="1">
            <a:off x="4953000" y="28956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67" name="Line 79"/>
          <p:cNvSpPr>
            <a:spLocks noChangeShapeType="1"/>
          </p:cNvSpPr>
          <p:nvPr/>
        </p:nvSpPr>
        <p:spPr bwMode="auto">
          <a:xfrm flipV="1">
            <a:off x="3143240" y="2857496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68" name="Line 80"/>
          <p:cNvSpPr>
            <a:spLocks noChangeShapeType="1"/>
          </p:cNvSpPr>
          <p:nvPr/>
        </p:nvSpPr>
        <p:spPr bwMode="auto">
          <a:xfrm flipV="1">
            <a:off x="3428992" y="2857496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69" name="Line 81"/>
          <p:cNvSpPr>
            <a:spLocks noChangeShapeType="1"/>
          </p:cNvSpPr>
          <p:nvPr/>
        </p:nvSpPr>
        <p:spPr bwMode="auto">
          <a:xfrm flipV="1">
            <a:off x="3714744" y="2857496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70" name="Line 82"/>
          <p:cNvSpPr>
            <a:spLocks noChangeShapeType="1"/>
          </p:cNvSpPr>
          <p:nvPr/>
        </p:nvSpPr>
        <p:spPr bwMode="auto">
          <a:xfrm>
            <a:off x="4343400" y="2514600"/>
            <a:ext cx="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71" name="Line 83"/>
          <p:cNvSpPr>
            <a:spLocks noChangeShapeType="1"/>
          </p:cNvSpPr>
          <p:nvPr/>
        </p:nvSpPr>
        <p:spPr bwMode="auto">
          <a:xfrm>
            <a:off x="4648200" y="2514600"/>
            <a:ext cx="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72" name="Line 84"/>
          <p:cNvSpPr>
            <a:spLocks noChangeShapeType="1"/>
          </p:cNvSpPr>
          <p:nvPr/>
        </p:nvSpPr>
        <p:spPr bwMode="auto">
          <a:xfrm>
            <a:off x="4953000" y="2514600"/>
            <a:ext cx="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73" name="Line 85"/>
          <p:cNvSpPr>
            <a:spLocks noChangeShapeType="1"/>
          </p:cNvSpPr>
          <p:nvPr/>
        </p:nvSpPr>
        <p:spPr bwMode="auto">
          <a:xfrm>
            <a:off x="3200400" y="2514600"/>
            <a:ext cx="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74" name="Line 86"/>
          <p:cNvSpPr>
            <a:spLocks noChangeShapeType="1"/>
          </p:cNvSpPr>
          <p:nvPr/>
        </p:nvSpPr>
        <p:spPr bwMode="auto">
          <a:xfrm>
            <a:off x="3505200" y="2514600"/>
            <a:ext cx="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75" name="Line 87"/>
          <p:cNvSpPr>
            <a:spLocks noChangeShapeType="1"/>
          </p:cNvSpPr>
          <p:nvPr/>
        </p:nvSpPr>
        <p:spPr bwMode="auto">
          <a:xfrm>
            <a:off x="3810000" y="2514600"/>
            <a:ext cx="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976" name="Oval 88"/>
          <p:cNvSpPr>
            <a:spLocks noChangeArrowheads="1"/>
          </p:cNvSpPr>
          <p:nvPr/>
        </p:nvSpPr>
        <p:spPr bwMode="auto">
          <a:xfrm>
            <a:off x="6858000" y="4648200"/>
            <a:ext cx="2286000" cy="2209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En l’absence de </a:t>
            </a:r>
          </a:p>
          <a:p>
            <a:pPr algn="ctr"/>
            <a:r>
              <a:rPr lang="fr-FR" sz="1600">
                <a:solidFill>
                  <a:schemeClr val="bg1"/>
                </a:solidFill>
              </a:rPr>
              <a:t>Traitement,</a:t>
            </a:r>
          </a:p>
          <a:p>
            <a:pPr algn="ctr"/>
            <a:r>
              <a:rPr lang="fr-FR" sz="1600">
                <a:solidFill>
                  <a:schemeClr val="bg1"/>
                </a:solidFill>
              </a:rPr>
              <a:t>Apparition rapide </a:t>
            </a:r>
          </a:p>
          <a:p>
            <a:pPr algn="ctr"/>
            <a:r>
              <a:rPr lang="fr-FR" sz="1600">
                <a:solidFill>
                  <a:schemeClr val="bg1"/>
                </a:solidFill>
              </a:rPr>
              <a:t>D’une souffrance des </a:t>
            </a:r>
          </a:p>
          <a:p>
            <a:pPr algn="ctr"/>
            <a:r>
              <a:rPr lang="fr-FR" sz="1600">
                <a:solidFill>
                  <a:schemeClr val="bg1"/>
                </a:solidFill>
              </a:rPr>
              <a:t>Organes nobles</a:t>
            </a:r>
          </a:p>
          <a:p>
            <a:pPr algn="ctr"/>
            <a:r>
              <a:rPr lang="fr-FR" sz="1600">
                <a:solidFill>
                  <a:schemeClr val="bg1"/>
                </a:solidFill>
              </a:rPr>
              <a:t>= </a:t>
            </a:r>
          </a:p>
          <a:p>
            <a:pPr algn="ctr"/>
            <a:r>
              <a:rPr lang="fr-FR" sz="1400" b="1">
                <a:solidFill>
                  <a:schemeClr val="bg1"/>
                </a:solidFill>
              </a:rPr>
              <a:t>ARRET CARDIO-RESP</a:t>
            </a:r>
          </a:p>
        </p:txBody>
      </p:sp>
      <p:pic>
        <p:nvPicPr>
          <p:cNvPr id="37978" name="Picture 90" descr="peeling_pre"/>
          <p:cNvPicPr>
            <a:picLocks noChangeAspect="1" noChangeArrowheads="1"/>
          </p:cNvPicPr>
          <p:nvPr/>
        </p:nvPicPr>
        <p:blipFill>
          <a:blip r:embed="rId6">
            <a:lum bright="30000"/>
          </a:blip>
          <a:srcRect/>
          <a:stretch>
            <a:fillRect/>
          </a:stretch>
        </p:blipFill>
        <p:spPr bwMode="auto">
          <a:xfrm>
            <a:off x="1295400" y="2514600"/>
            <a:ext cx="695325" cy="952500"/>
          </a:xfrm>
          <a:prstGeom prst="rect">
            <a:avLst/>
          </a:prstGeom>
          <a:noFill/>
        </p:spPr>
      </p:pic>
      <p:pic>
        <p:nvPicPr>
          <p:cNvPr id="37979" name="Picture 91" descr="eczema"/>
          <p:cNvPicPr>
            <a:picLocks noChangeAspect="1" noChangeArrowheads="1"/>
          </p:cNvPicPr>
          <p:nvPr/>
        </p:nvPicPr>
        <p:blipFill>
          <a:blip r:embed="rId7">
            <a:lum bright="18000" contrast="6000"/>
          </a:blip>
          <a:srcRect/>
          <a:stretch>
            <a:fillRect/>
          </a:stretch>
        </p:blipFill>
        <p:spPr bwMode="auto">
          <a:xfrm>
            <a:off x="1295400" y="3505200"/>
            <a:ext cx="687388" cy="914400"/>
          </a:xfrm>
          <a:prstGeom prst="rect">
            <a:avLst/>
          </a:prstGeom>
          <a:noFill/>
        </p:spPr>
      </p:pic>
      <p:pic>
        <p:nvPicPr>
          <p:cNvPr id="37980" name="Picture 92" descr="CCA 566"/>
          <p:cNvPicPr>
            <a:picLocks noChangeAspect="1" noChangeArrowheads="1"/>
          </p:cNvPicPr>
          <p:nvPr/>
        </p:nvPicPr>
        <p:blipFill>
          <a:blip r:embed="rId8" cstate="print">
            <a:lum bright="36000"/>
          </a:blip>
          <a:srcRect l="3030" t="39215" r="70454" b="31374"/>
          <a:stretch>
            <a:fillRect/>
          </a:stretch>
        </p:blipFill>
        <p:spPr bwMode="auto">
          <a:xfrm>
            <a:off x="6248400" y="3048000"/>
            <a:ext cx="1295400" cy="1109663"/>
          </a:xfrm>
          <a:prstGeom prst="rect">
            <a:avLst/>
          </a:prstGeom>
          <a:noFill/>
        </p:spPr>
      </p:pic>
      <p:sp>
        <p:nvSpPr>
          <p:cNvPr id="37981" name="Text Box 93"/>
          <p:cNvSpPr txBox="1">
            <a:spLocks noChangeArrowheads="1"/>
          </p:cNvSpPr>
          <p:nvPr/>
        </p:nvSpPr>
        <p:spPr bwMode="auto">
          <a:xfrm>
            <a:off x="4191000" y="3962400"/>
            <a:ext cx="20415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VASOCONSTRICTION</a:t>
            </a:r>
          </a:p>
        </p:txBody>
      </p:sp>
      <p:sp>
        <p:nvSpPr>
          <p:cNvPr id="37982" name="Text Box 94"/>
          <p:cNvSpPr txBox="1">
            <a:spLocks noChangeArrowheads="1"/>
          </p:cNvSpPr>
          <p:nvPr/>
        </p:nvSpPr>
        <p:spPr bwMode="auto">
          <a:xfrm>
            <a:off x="1905000" y="3962400"/>
            <a:ext cx="20415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VASOCONSTRICTION</a:t>
            </a:r>
          </a:p>
        </p:txBody>
      </p:sp>
      <p:sp>
        <p:nvSpPr>
          <p:cNvPr id="37983" name="Text Box 95"/>
          <p:cNvSpPr txBox="1">
            <a:spLocks noChangeArrowheads="1"/>
          </p:cNvSpPr>
          <p:nvPr/>
        </p:nvSpPr>
        <p:spPr bwMode="auto">
          <a:xfrm>
            <a:off x="4191000" y="3048000"/>
            <a:ext cx="20415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VASOCONSTRICTION</a:t>
            </a:r>
          </a:p>
        </p:txBody>
      </p:sp>
      <p:sp>
        <p:nvSpPr>
          <p:cNvPr id="37984" name="Text Box 96"/>
          <p:cNvSpPr txBox="1">
            <a:spLocks noChangeArrowheads="1"/>
          </p:cNvSpPr>
          <p:nvPr/>
        </p:nvSpPr>
        <p:spPr bwMode="auto">
          <a:xfrm>
            <a:off x="1905000" y="3048000"/>
            <a:ext cx="20415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VASOCONSTRICTION</a:t>
            </a:r>
          </a:p>
        </p:txBody>
      </p:sp>
      <p:pic>
        <p:nvPicPr>
          <p:cNvPr id="37985" name="Picture 97" descr="wm_frontview"/>
          <p:cNvPicPr>
            <a:picLocks noChangeAspect="1" noChangeArrowheads="1"/>
          </p:cNvPicPr>
          <p:nvPr/>
        </p:nvPicPr>
        <p:blipFill>
          <a:blip r:embed="rId5">
            <a:lum bright="60000"/>
          </a:blip>
          <a:srcRect l="13248" t="19321" r="12599" b="15762"/>
          <a:stretch>
            <a:fillRect/>
          </a:stretch>
        </p:blipFill>
        <p:spPr bwMode="auto">
          <a:xfrm>
            <a:off x="1219200" y="4800600"/>
            <a:ext cx="1447800" cy="971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7986" name="Picture 98" descr="CCA 674"/>
          <p:cNvPicPr>
            <a:picLocks noChangeAspect="1" noChangeArrowheads="1"/>
          </p:cNvPicPr>
          <p:nvPr/>
        </p:nvPicPr>
        <p:blipFill>
          <a:blip r:embed="rId3">
            <a:lum bright="66000"/>
          </a:blip>
          <a:srcRect/>
          <a:stretch>
            <a:fillRect/>
          </a:stretch>
        </p:blipFill>
        <p:spPr bwMode="auto">
          <a:xfrm>
            <a:off x="3352800" y="5562600"/>
            <a:ext cx="1371600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3352800" y="6481763"/>
            <a:ext cx="16002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/>
              <a:t>CERVEAU</a:t>
            </a:r>
          </a:p>
        </p:txBody>
      </p:sp>
      <p:pic>
        <p:nvPicPr>
          <p:cNvPr id="37987" name="Picture 99" descr="scd_pic"/>
          <p:cNvPicPr>
            <a:picLocks noChangeAspect="1" noChangeArrowheads="1"/>
          </p:cNvPicPr>
          <p:nvPr/>
        </p:nvPicPr>
        <p:blipFill>
          <a:blip r:embed="rId4">
            <a:lum bright="60000"/>
          </a:blip>
          <a:srcRect l="2040" t="2040" r="2040" b="4082"/>
          <a:stretch>
            <a:fillRect/>
          </a:stretch>
        </p:blipFill>
        <p:spPr bwMode="auto">
          <a:xfrm>
            <a:off x="5562600" y="4800600"/>
            <a:ext cx="1219200" cy="1192213"/>
          </a:xfrm>
          <a:prstGeom prst="rect">
            <a:avLst/>
          </a:prstGeom>
          <a:noFill/>
        </p:spPr>
      </p:pic>
      <p:sp>
        <p:nvSpPr>
          <p:cNvPr id="37988" name="Text Box 100"/>
          <p:cNvSpPr txBox="1">
            <a:spLocks noChangeArrowheads="1"/>
          </p:cNvSpPr>
          <p:nvPr/>
        </p:nvSpPr>
        <p:spPr bwMode="auto">
          <a:xfrm>
            <a:off x="4343400" y="4343400"/>
            <a:ext cx="34194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Chute du débit et de la pression</a:t>
            </a:r>
          </a:p>
        </p:txBody>
      </p:sp>
      <p:sp>
        <p:nvSpPr>
          <p:cNvPr id="37990" name="Text Box 102"/>
          <p:cNvSpPr txBox="1">
            <a:spLocks noChangeArrowheads="1"/>
          </p:cNvSpPr>
          <p:nvPr/>
        </p:nvSpPr>
        <p:spPr bwMode="auto">
          <a:xfrm>
            <a:off x="285720" y="714356"/>
            <a:ext cx="52562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EVOLUTION</a:t>
            </a:r>
            <a:endParaRPr lang="fr-F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1000"/>
                                        <p:tgtEl>
                                          <p:spTgt spid="3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3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1000"/>
                                        <p:tgtEl>
                                          <p:spTgt spid="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1000"/>
                                        <p:tgtEl>
                                          <p:spTgt spid="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1000"/>
                                        <p:tgtEl>
                                          <p:spTgt spid="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3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1000"/>
                                        <p:tgtEl>
                                          <p:spTgt spid="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1000"/>
                                        <p:tgtEl>
                                          <p:spTgt spid="3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1000"/>
                                        <p:tgtEl>
                                          <p:spTgt spid="3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3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1000"/>
                                        <p:tgtEl>
                                          <p:spTgt spid="3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1000"/>
                                        <p:tgtEl>
                                          <p:spTgt spid="3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1000"/>
                                        <p:tgtEl>
                                          <p:spTgt spid="3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1000"/>
                                        <p:tgtEl>
                                          <p:spTgt spid="3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1000"/>
                                        <p:tgtEl>
                                          <p:spTgt spid="3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1000"/>
                                        <p:tgtEl>
                                          <p:spTgt spid="3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0" dur="1000"/>
                                        <p:tgtEl>
                                          <p:spTgt spid="3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3" dur="1000"/>
                                        <p:tgtEl>
                                          <p:spTgt spid="3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1000"/>
                                        <p:tgtEl>
                                          <p:spTgt spid="3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1000"/>
                                        <p:tgtEl>
                                          <p:spTgt spid="3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1000"/>
                                        <p:tgtEl>
                                          <p:spTgt spid="3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1000"/>
                                        <p:tgtEl>
                                          <p:spTgt spid="3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8" dur="10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1" dur="1000"/>
                                        <p:tgtEl>
                                          <p:spTgt spid="3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1000"/>
                                        <p:tgtEl>
                                          <p:spTgt spid="3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7" dur="1000"/>
                                        <p:tgtEl>
                                          <p:spTgt spid="3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0" dur="1000"/>
                                        <p:tgtEl>
                                          <p:spTgt spid="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3" dur="1000"/>
                                        <p:tgtEl>
                                          <p:spTgt spid="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1000"/>
                                        <p:tgtEl>
                                          <p:spTgt spid="3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10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1000"/>
                                        <p:tgtEl>
                                          <p:spTgt spid="3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1000"/>
                                        <p:tgtEl>
                                          <p:spTgt spid="3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1000"/>
                                        <p:tgtEl>
                                          <p:spTgt spid="3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1" dur="1000"/>
                                        <p:tgtEl>
                                          <p:spTgt spid="3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4" dur="2000"/>
                                        <p:tgtEl>
                                          <p:spTgt spid="3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2000"/>
                                        <p:tgtEl>
                                          <p:spTgt spid="3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0" dur="2000"/>
                                        <p:tgtEl>
                                          <p:spTgt spid="3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3" dur="2000"/>
                                        <p:tgtEl>
                                          <p:spTgt spid="3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7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7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3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37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37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7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7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3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37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37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3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7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37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3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37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37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1000"/>
                                        <p:tgtEl>
                                          <p:spTgt spid="3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nimBg="1"/>
      <p:bldP spid="37900" grpId="0" animBg="1"/>
      <p:bldP spid="37901" grpId="0" animBg="1"/>
      <p:bldP spid="37905" grpId="0" animBg="1"/>
      <p:bldP spid="37906" grpId="0" animBg="1"/>
      <p:bldP spid="37907" grpId="0" animBg="1"/>
      <p:bldP spid="37922" grpId="0" animBg="1"/>
      <p:bldP spid="37923" grpId="0" animBg="1"/>
      <p:bldP spid="37924" grpId="0" animBg="1"/>
      <p:bldP spid="37925" grpId="0" animBg="1"/>
      <p:bldP spid="37932" grpId="0" animBg="1"/>
      <p:bldP spid="37933" grpId="0" animBg="1"/>
      <p:bldP spid="37939" grpId="0" animBg="1"/>
      <p:bldP spid="37940" grpId="0" animBg="1"/>
      <p:bldP spid="37941" grpId="0" animBg="1"/>
      <p:bldP spid="37942" grpId="0" animBg="1"/>
      <p:bldP spid="37943" grpId="0" animBg="1"/>
      <p:bldP spid="37944" grpId="0" animBg="1"/>
      <p:bldP spid="37945" grpId="0" animBg="1"/>
      <p:bldP spid="37946" grpId="0" animBg="1"/>
      <p:bldP spid="37947" grpId="0" animBg="1"/>
      <p:bldP spid="37948" grpId="0" animBg="1"/>
      <p:bldP spid="37949" grpId="0" animBg="1"/>
      <p:bldP spid="37950" grpId="0" animBg="1"/>
      <p:bldP spid="37951" grpId="0" animBg="1"/>
      <p:bldP spid="37952" grpId="0" animBg="1"/>
      <p:bldP spid="37953" grpId="0" animBg="1"/>
      <p:bldP spid="37954" grpId="0" animBg="1"/>
      <p:bldP spid="37955" grpId="0" animBg="1"/>
      <p:bldP spid="37956" grpId="0" animBg="1"/>
      <p:bldP spid="37957" grpId="0" animBg="1"/>
      <p:bldP spid="37958" grpId="0" animBg="1"/>
      <p:bldP spid="37959" grpId="0" animBg="1"/>
      <p:bldP spid="37960" grpId="0" animBg="1"/>
      <p:bldP spid="37961" grpId="0" animBg="1"/>
      <p:bldP spid="37962" grpId="0" animBg="1"/>
      <p:bldP spid="37963" grpId="0" animBg="1"/>
      <p:bldP spid="37964" grpId="0" animBg="1"/>
      <p:bldP spid="37965" grpId="0" animBg="1"/>
      <p:bldP spid="37966" grpId="0" animBg="1"/>
      <p:bldP spid="37967" grpId="0" animBg="1"/>
      <p:bldP spid="37968" grpId="0" animBg="1"/>
      <p:bldP spid="37969" grpId="0" animBg="1"/>
      <p:bldP spid="37970" grpId="0" animBg="1"/>
      <p:bldP spid="37971" grpId="0" animBg="1"/>
      <p:bldP spid="37972" grpId="0" animBg="1"/>
      <p:bldP spid="37973" grpId="0" animBg="1"/>
      <p:bldP spid="37974" grpId="0" animBg="1"/>
      <p:bldP spid="37975" grpId="0" animBg="1"/>
      <p:bldP spid="37976" grpId="0" animBg="1"/>
      <p:bldP spid="37981" grpId="0" animBg="1"/>
      <p:bldP spid="37982" grpId="0" animBg="1"/>
      <p:bldP spid="37983" grpId="0" animBg="1"/>
      <p:bldP spid="37984" grpId="0" animBg="1"/>
      <p:bldP spid="379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fr-FR" sz="2000" b="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533400"/>
          </a:xfrm>
          <a:solidFill>
            <a:srgbClr val="FF0000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sz="2000"/>
              <a:t>DETRESSE CIRCULATOIRE = ETAT DE CHOC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122488" y="5486400"/>
            <a:ext cx="5095875" cy="1190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fr-FR" sz="3600" b="1" dirty="0">
                <a:solidFill>
                  <a:srgbClr val="FFFF00"/>
                </a:solidFill>
              </a:rPr>
              <a:t>+</a:t>
            </a:r>
          </a:p>
          <a:p>
            <a:pPr algn="ctr"/>
            <a:r>
              <a:rPr lang="fr-FR" sz="3600" b="1" dirty="0">
                <a:solidFill>
                  <a:srgbClr val="FFFF00"/>
                </a:solidFill>
              </a:rPr>
              <a:t>CIRCONSTANCES +++</a:t>
            </a:r>
            <a:endParaRPr lang="fr-FR" sz="5400" b="1" dirty="0">
              <a:solidFill>
                <a:srgbClr val="FFFF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1000" y="2286000"/>
            <a:ext cx="8382000" cy="30384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Tx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Fréquence cardiaque &gt; 100/min (&lt; 40 si épuisement)</a:t>
            </a:r>
          </a:p>
          <a:p>
            <a:pPr algn="ctr">
              <a:buFontTx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Pouls radial filant</a:t>
            </a:r>
          </a:p>
          <a:p>
            <a:pPr algn="ctr">
              <a:buFontTx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TA normale puis BASSE</a:t>
            </a:r>
          </a:p>
          <a:p>
            <a:pPr algn="ctr">
              <a:buFontTx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Sueurs</a:t>
            </a:r>
          </a:p>
          <a:p>
            <a:pPr algn="ctr">
              <a:buFontTx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Peau pâle, froide, marbrée</a:t>
            </a:r>
          </a:p>
          <a:p>
            <a:pPr algn="ctr">
              <a:buFontTx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Angoisse, agitation</a:t>
            </a:r>
          </a:p>
          <a:p>
            <a:pPr algn="ctr">
              <a:buFontTx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Fréquence respiratoire augmentée</a:t>
            </a:r>
          </a:p>
          <a:p>
            <a:pPr algn="ctr">
              <a:buFontTx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Soif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17500" y="671513"/>
            <a:ext cx="52562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SIGNES CLINIQUES</a:t>
            </a:r>
            <a:endParaRPr lang="fr-F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5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90600" y="1219200"/>
            <a:ext cx="6931025" cy="641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Diminution du débit sanguin et de la pression artérielle par atteinte de l’un des 3 éléments de l’appareil circulatoire</a:t>
            </a:r>
          </a:p>
        </p:txBody>
      </p:sp>
      <p:graphicFrame>
        <p:nvGraphicFramePr>
          <p:cNvPr id="8209" name="Object 17"/>
          <p:cNvGraphicFramePr>
            <a:graphicFrameLocks noChangeAspect="1"/>
          </p:cNvGraphicFramePr>
          <p:nvPr/>
        </p:nvGraphicFramePr>
        <p:xfrm>
          <a:off x="457200" y="3429000"/>
          <a:ext cx="6264275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Image bitmap" r:id="rId4" imgW="5009524" imgH="4525007" progId="PBrush">
                  <p:embed/>
                </p:oleObj>
              </mc:Choice>
              <mc:Fallback>
                <p:oleObj name="Image bitmap" r:id="rId4" imgW="5009524" imgH="452500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6264275" cy="263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990600" y="4495800"/>
            <a:ext cx="4876800" cy="4349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/>
              <a:t>Appareil circulatoire= circuit fermé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096000" y="4191000"/>
            <a:ext cx="2895600" cy="1412875"/>
            <a:chOff x="3840" y="2640"/>
            <a:chExt cx="1824" cy="890"/>
          </a:xfrm>
        </p:grpSpPr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H="1">
              <a:off x="3840" y="2880"/>
              <a:ext cx="432" cy="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4272" y="2640"/>
              <a:ext cx="1392" cy="890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fr-FR" sz="2000" b="1" u="sng">
                  <a:solidFill>
                    <a:schemeClr val="bg1"/>
                  </a:solidFill>
                </a:rPr>
                <a:t>SANG</a:t>
              </a:r>
              <a:r>
                <a:rPr lang="fr-FR" sz="2000" b="1">
                  <a:solidFill>
                    <a:schemeClr val="bg1"/>
                  </a:solidFill>
                </a:rPr>
                <a:t> :</a:t>
              </a:r>
            </a:p>
            <a:p>
              <a:pPr algn="ctr"/>
              <a:r>
                <a:rPr lang="fr-FR" sz="1600">
                  <a:solidFill>
                    <a:schemeClr val="bg1"/>
                  </a:solidFill>
                </a:rPr>
                <a:t>Diminution du volume responsable d’une baisse du débit et de la pression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52400" y="1981200"/>
            <a:ext cx="3810000" cy="2438400"/>
            <a:chOff x="96" y="1248"/>
            <a:chExt cx="2400" cy="1536"/>
          </a:xfrm>
        </p:grpSpPr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1920" y="1968"/>
              <a:ext cx="24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96" y="1248"/>
              <a:ext cx="1920" cy="73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fr-FR" sz="2000" b="1" u="sng">
                  <a:solidFill>
                    <a:schemeClr val="bg1"/>
                  </a:solidFill>
                </a:rPr>
                <a:t>POMPE CARDIAQUE</a:t>
              </a:r>
              <a:r>
                <a:rPr lang="fr-FR" sz="2000" b="1">
                  <a:solidFill>
                    <a:schemeClr val="bg1"/>
                  </a:solidFill>
                </a:rPr>
                <a:t> :</a:t>
              </a:r>
            </a:p>
            <a:p>
              <a:pPr algn="ctr"/>
              <a:r>
                <a:rPr lang="fr-FR" sz="1600">
                  <a:solidFill>
                    <a:schemeClr val="bg1"/>
                  </a:solidFill>
                </a:rPr>
                <a:t>Défaillance cardiaque, impossibilité d’assurer un débit et une pression suffisante</a:t>
              </a: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auto">
            <a:xfrm>
              <a:off x="1920" y="2208"/>
              <a:ext cx="576" cy="576"/>
            </a:xfrm>
            <a:prstGeom prst="irregularSeal1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181600" y="1981200"/>
            <a:ext cx="3124200" cy="2159000"/>
            <a:chOff x="3264" y="1248"/>
            <a:chExt cx="1968" cy="1360"/>
          </a:xfrm>
        </p:grpSpPr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 flipH="1">
              <a:off x="3936" y="2016"/>
              <a:ext cx="36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3312" y="1248"/>
              <a:ext cx="1920" cy="736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fr-FR" sz="2000" b="1" u="sng" dirty="0">
                  <a:solidFill>
                    <a:schemeClr val="bg1"/>
                  </a:solidFill>
                </a:rPr>
                <a:t>VAISSEAUX</a:t>
              </a:r>
              <a:r>
                <a:rPr lang="fr-FR" sz="2000" b="1" dirty="0">
                  <a:solidFill>
                    <a:schemeClr val="bg1"/>
                  </a:solidFill>
                </a:rPr>
                <a:t> :</a:t>
              </a:r>
            </a:p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Dilatation générale des artères responsable d’une baisse du débit et de la pression</a:t>
              </a:r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auto">
            <a:xfrm>
              <a:off x="3312" y="2320"/>
              <a:ext cx="720" cy="22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576" y="32"/>
                </a:cxn>
                <a:cxn ang="0">
                  <a:pos x="720" y="224"/>
                </a:cxn>
              </a:cxnLst>
              <a:rect l="0" t="0" r="r" b="b"/>
              <a:pathLst>
                <a:path w="720" h="224">
                  <a:moveTo>
                    <a:pt x="0" y="32"/>
                  </a:moveTo>
                  <a:cubicBezTo>
                    <a:pt x="228" y="16"/>
                    <a:pt x="456" y="0"/>
                    <a:pt x="576" y="32"/>
                  </a:cubicBezTo>
                  <a:cubicBezTo>
                    <a:pt x="696" y="64"/>
                    <a:pt x="696" y="192"/>
                    <a:pt x="720" y="22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auto">
            <a:xfrm>
              <a:off x="3264" y="2496"/>
              <a:ext cx="512" cy="11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32" y="16"/>
                </a:cxn>
                <a:cxn ang="0">
                  <a:pos x="480" y="112"/>
                </a:cxn>
              </a:cxnLst>
              <a:rect l="0" t="0" r="r" b="b"/>
              <a:pathLst>
                <a:path w="512" h="112">
                  <a:moveTo>
                    <a:pt x="0" y="16"/>
                  </a:moveTo>
                  <a:cubicBezTo>
                    <a:pt x="176" y="8"/>
                    <a:pt x="352" y="0"/>
                    <a:pt x="432" y="16"/>
                  </a:cubicBezTo>
                  <a:cubicBezTo>
                    <a:pt x="512" y="32"/>
                    <a:pt x="472" y="96"/>
                    <a:pt x="480" y="11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285720" y="357166"/>
            <a:ext cx="52562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CAUSES</a:t>
            </a:r>
            <a:endParaRPr lang="fr-F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/>
        </p:spPr>
        <p:txBody>
          <a:bodyPr/>
          <a:lstStyle/>
          <a:p>
            <a:endParaRPr lang="fr-FR" sz="2000" b="0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00400" y="1295400"/>
            <a:ext cx="2911475" cy="3667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Signes d’ÉTAT DE CHOC</a:t>
            </a:r>
            <a:endParaRPr lang="fr-FR" u="sng" dirty="0">
              <a:solidFill>
                <a:schemeClr val="bg1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714612" y="1643050"/>
            <a:ext cx="3608388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Tx/>
              <a:buChar char="•"/>
            </a:pPr>
            <a:r>
              <a:rPr lang="fr-FR" sz="1600" b="1" dirty="0">
                <a:solidFill>
                  <a:schemeClr val="bg1"/>
                </a:solidFill>
              </a:rPr>
              <a:t>Fréquence cardiaque&gt;100/min</a:t>
            </a:r>
          </a:p>
          <a:p>
            <a:pPr algn="ctr">
              <a:buFontTx/>
              <a:buChar char="•"/>
            </a:pPr>
            <a:r>
              <a:rPr lang="fr-FR" sz="1600" b="1" dirty="0">
                <a:solidFill>
                  <a:schemeClr val="bg1"/>
                </a:solidFill>
              </a:rPr>
              <a:t>Pouls filant</a:t>
            </a:r>
          </a:p>
          <a:p>
            <a:pPr algn="ctr">
              <a:buFontTx/>
              <a:buChar char="•"/>
            </a:pPr>
            <a:r>
              <a:rPr lang="fr-FR" sz="1600" b="1" dirty="0">
                <a:solidFill>
                  <a:schemeClr val="bg1"/>
                </a:solidFill>
              </a:rPr>
              <a:t>TA normale puis BASSE</a:t>
            </a:r>
          </a:p>
          <a:p>
            <a:pPr algn="ctr">
              <a:buFontTx/>
              <a:buChar char="•"/>
            </a:pPr>
            <a:r>
              <a:rPr lang="fr-FR" sz="1600" b="1" dirty="0">
                <a:solidFill>
                  <a:schemeClr val="bg1"/>
                </a:solidFill>
              </a:rPr>
              <a:t>Sueurs</a:t>
            </a:r>
          </a:p>
          <a:p>
            <a:pPr algn="ctr">
              <a:buFontTx/>
              <a:buChar char="•"/>
            </a:pPr>
            <a:r>
              <a:rPr lang="fr-FR" sz="1600" b="1" dirty="0">
                <a:solidFill>
                  <a:schemeClr val="bg1"/>
                </a:solidFill>
              </a:rPr>
              <a:t>Peau </a:t>
            </a:r>
            <a:r>
              <a:rPr lang="fr-FR" sz="1600" b="1" dirty="0" err="1">
                <a:solidFill>
                  <a:schemeClr val="bg1"/>
                </a:solidFill>
              </a:rPr>
              <a:t>pâle,froide</a:t>
            </a:r>
            <a:r>
              <a:rPr lang="fr-FR" sz="1600" b="1" dirty="0">
                <a:solidFill>
                  <a:schemeClr val="bg1"/>
                </a:solidFill>
              </a:rPr>
              <a:t>, marbrée</a:t>
            </a:r>
          </a:p>
          <a:p>
            <a:pPr algn="ctr">
              <a:buFontTx/>
              <a:buChar char="•"/>
            </a:pPr>
            <a:r>
              <a:rPr lang="fr-FR" sz="1600" b="1" dirty="0">
                <a:solidFill>
                  <a:schemeClr val="bg1"/>
                </a:solidFill>
              </a:rPr>
              <a:t>Angoisse, agitation</a:t>
            </a:r>
          </a:p>
          <a:p>
            <a:pPr algn="ctr">
              <a:buFontTx/>
              <a:buChar char="•"/>
            </a:pPr>
            <a:r>
              <a:rPr lang="fr-FR" sz="1600" b="1" dirty="0">
                <a:solidFill>
                  <a:schemeClr val="bg1"/>
                </a:solidFill>
              </a:rPr>
              <a:t>Fréquence respiratoire augmentée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7963" y="2619375"/>
            <a:ext cx="2301875" cy="366713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 b="1"/>
              <a:t>INFECTION/FIEVRE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144588" y="4419600"/>
            <a:ext cx="2644775" cy="366713"/>
          </a:xfrm>
          <a:prstGeom prst="rect">
            <a:avLst/>
          </a:prstGeom>
          <a:solidFill>
            <a:srgbClr val="FF5050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ALLERGIE/URTICAIRE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36975" y="5788025"/>
            <a:ext cx="1755775" cy="36671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HEMORRAGIE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616700" y="2547938"/>
            <a:ext cx="2314575" cy="366712"/>
          </a:xfrm>
          <a:prstGeom prst="rect">
            <a:avLst/>
          </a:prstGeom>
          <a:solidFill>
            <a:srgbClr val="33CCCC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DESHYDRATATION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105400" y="4419600"/>
            <a:ext cx="3851275" cy="366713"/>
          </a:xfrm>
          <a:prstGeom prst="rect">
            <a:avLst/>
          </a:prstGeom>
          <a:solidFill>
            <a:srgbClr val="00385E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DEFAILLANCE CARDIAQUE / IDM</a:t>
            </a: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207963" y="3267075"/>
            <a:ext cx="2447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Choc SEPTIQUE</a:t>
            </a:r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1071563" y="4937125"/>
            <a:ext cx="273685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Choc ANAPHYLACTIQUE</a:t>
            </a:r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3160713" y="6291263"/>
            <a:ext cx="28813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Choc HEMORRAGIQUE</a:t>
            </a:r>
          </a:p>
        </p:txBody>
      </p:sp>
      <p:sp>
        <p:nvSpPr>
          <p:cNvPr id="15373" name="WordArt 13"/>
          <p:cNvSpPr>
            <a:spLocks noChangeArrowheads="1" noChangeShapeType="1" noTextEdit="1"/>
          </p:cNvSpPr>
          <p:nvPr/>
        </p:nvSpPr>
        <p:spPr bwMode="auto">
          <a:xfrm>
            <a:off x="5105400" y="4995863"/>
            <a:ext cx="36718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85E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Choc CARDIOGENIQUE</a:t>
            </a:r>
          </a:p>
        </p:txBody>
      </p:sp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6545263" y="3195638"/>
            <a:ext cx="2447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Choc HYPOVOLEMIQUE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2786050" y="1142984"/>
            <a:ext cx="3505200" cy="2286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85720" y="785794"/>
            <a:ext cx="52562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CAUSES</a:t>
            </a:r>
            <a:endParaRPr lang="fr-F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10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667337"/>
            <a:ext cx="8455056" cy="1064096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1600" b="1" dirty="0">
                <a:ea typeface="Arial Unicode MS" pitchFamily="34" charset="-128"/>
                <a:cs typeface="Arial Unicode MS" pitchFamily="34" charset="-128"/>
              </a:rPr>
              <a:t>PROBLEME DE CŒUR = </a:t>
            </a:r>
            <a:r>
              <a:rPr lang="fr-FR" sz="16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CHOC </a:t>
            </a:r>
            <a:r>
              <a:rPr lang="fr-FR" sz="16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CARDIAQUE</a:t>
            </a:r>
          </a:p>
          <a:p>
            <a:pPr>
              <a:buFont typeface="Wingdings" pitchFamily="2" charset="2"/>
              <a:buChar char="v"/>
            </a:pPr>
            <a:r>
              <a:rPr lang="fr-FR" sz="16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chute du débit cardiaque associée à une augmentation des pressions de remplissage (signes</a:t>
            </a:r>
          </a:p>
          <a:p>
            <a:pPr marL="0" indent="0">
              <a:buNone/>
            </a:pPr>
            <a:r>
              <a:rPr lang="fr-FR" sz="16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d’insuffisance cardiaque gauche et/ou droite).</a:t>
            </a:r>
            <a:endParaRPr lang="fr-FR" sz="16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46" name="heartattack[1].wmv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1141413" y="3327400"/>
            <a:ext cx="3048000" cy="2286000"/>
          </a:xfrm>
        </p:spPr>
      </p:pic>
      <p:pic>
        <p:nvPicPr>
          <p:cNvPr id="13334" name="ch21-idm_antcomp.mpeg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2"/>
          </p:nvPr>
        </p:nvPicPr>
        <p:blipFill>
          <a:blip r:embed="rId6"/>
          <a:srcRect/>
          <a:stretch>
            <a:fillRect/>
          </a:stretch>
        </p:blipFill>
        <p:spPr>
          <a:xfrm>
            <a:off x="4791075" y="3492500"/>
            <a:ext cx="3009900" cy="2257425"/>
          </a:xfrm>
          <a:ln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7531719" cy="648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fr-FR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Soit par atteinte du muscle </a:t>
            </a:r>
            <a:r>
              <a:rPr lang="fr-FR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cardiaque diminution de la CONTRACTILITE du myocarde</a:t>
            </a:r>
            <a:endParaRPr lang="fr-FR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fr-FR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Soit par atteinte de l’activité électrique du </a:t>
            </a:r>
            <a:r>
              <a:rPr lang="fr-FR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coeur</a:t>
            </a:r>
            <a:endParaRPr lang="fr-FR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55700" y="2697163"/>
            <a:ext cx="6553200" cy="366712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fr-FR" u="sng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ATTEINTE DU MYOCARDE = </a:t>
            </a:r>
            <a:r>
              <a:rPr lang="fr-FR" b="1" u="sng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INFARCTUS DU MYOCARDE</a:t>
            </a:r>
            <a:endParaRPr lang="fr-FR" u="sng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28600" y="5954713"/>
            <a:ext cx="8772556" cy="82550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fr-F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cellules du muscle cardiaque ne sont plus aliment</a:t>
            </a:r>
            <a:r>
              <a:rPr lang="fr-FR" sz="1600" b="1" dirty="0">
                <a:solidFill>
                  <a:schemeClr val="bg1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lang="fr-F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 en 02, donc vont mourir</a:t>
            </a:r>
          </a:p>
          <a:p>
            <a:pPr>
              <a:buFontTx/>
              <a:buChar char="•"/>
            </a:pPr>
            <a:r>
              <a:rPr lang="fr-F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Perte du fonctionnement d</a:t>
            </a:r>
            <a:r>
              <a:rPr lang="fr-FR" sz="1600" b="1" dirty="0">
                <a:solidFill>
                  <a:schemeClr val="bg1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fr-F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une partie du muscle par n</a:t>
            </a:r>
            <a:r>
              <a:rPr lang="fr-FR" sz="1600" b="1" dirty="0">
                <a:solidFill>
                  <a:schemeClr val="bg1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lang="fr-F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crose</a:t>
            </a:r>
          </a:p>
          <a:p>
            <a:pPr>
              <a:buFontTx/>
              <a:buChar char="•"/>
            </a:pPr>
            <a:r>
              <a:rPr lang="fr-F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Pompe moins efficace, risque de DETRESSE CIRCULATOIRE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228600" y="179554"/>
            <a:ext cx="52562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CAUSES</a:t>
            </a:r>
            <a:endParaRPr lang="fr-F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520" fill="hold"/>
                                        <p:tgtEl>
                                          <p:spTgt spid="13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734" fill="hold"/>
                                        <p:tgtEl>
                                          <p:spTgt spid="13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34"/>
                </p:tgtEl>
              </p:cMediaNode>
            </p:video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46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3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6"/>
                  </p:tgtEl>
                </p:cond>
              </p:nextCondLst>
            </p:seq>
          </p:childTnLst>
        </p:cTn>
      </p:par>
    </p:tnLst>
    <p:bldLst>
      <p:bldP spid="13317" grpId="0" animBg="1"/>
      <p:bldP spid="133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2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7162800" cy="457200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sz="1600" b="1">
                <a:ea typeface="Arial Unicode MS" pitchFamily="34" charset="-128"/>
                <a:cs typeface="Arial Unicode MS" pitchFamily="34" charset="-128"/>
              </a:rPr>
              <a:t>PROBLEME DE CŒUR = </a:t>
            </a:r>
            <a:r>
              <a:rPr lang="fr-FR" sz="1600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CHOC CARDIAQUE</a:t>
            </a:r>
          </a:p>
        </p:txBody>
      </p:sp>
      <p:pic>
        <p:nvPicPr>
          <p:cNvPr id="14340" name="Picture 4" descr="CCA 1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6000"/>
          </a:blip>
          <a:stretch>
            <a:fillRect/>
          </a:stretch>
        </p:blipFill>
        <p:spPr>
          <a:xfrm>
            <a:off x="5786446" y="3714752"/>
            <a:ext cx="3214710" cy="1576063"/>
          </a:xfrm>
          <a:solidFill>
            <a:schemeClr val="tx1">
              <a:lumMod val="65000"/>
              <a:lumOff val="35000"/>
            </a:schemeClr>
          </a:solidFill>
          <a:ln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" y="2127250"/>
            <a:ext cx="6162675" cy="366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fr-FR" b="1" u="sng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ATTEINTE DE L</a:t>
            </a:r>
            <a:r>
              <a:rPr lang="fr-FR" b="1" u="sng" dirty="0">
                <a:solidFill>
                  <a:schemeClr val="bg1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fr-FR" b="1" u="sng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ACTIVITE ELECTRIQUE AUTONOME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2714620"/>
            <a:ext cx="5867400" cy="3937000"/>
          </a:xfrm>
          <a:prstGeom prst="rect">
            <a:avLst/>
          </a:prstGeom>
          <a:solidFill>
            <a:schemeClr val="tx2"/>
          </a:solidFill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chemeClr val="bg1"/>
                </a:solidFill>
              </a:rPr>
              <a:t>Fréquence trop RAPIDE = TACHYCARDIE SI &gt; 100</a:t>
            </a:r>
          </a:p>
          <a:p>
            <a:pPr>
              <a:buFont typeface="Wingdings" pitchFamily="2" charset="2"/>
              <a:buNone/>
            </a:pP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La détresse circulatoire peut survenir en cas de tachycardie très rapide donc inefficace en terme de débit.</a:t>
            </a:r>
          </a:p>
          <a:p>
            <a:pPr>
              <a:buFont typeface="Wingdings" pitchFamily="2" charset="2"/>
              <a:buChar char="Ø"/>
            </a:pPr>
            <a:endParaRPr lang="fr-FR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chemeClr val="bg1"/>
                </a:solidFill>
              </a:rPr>
              <a:t>Fréquence trop LENTE = BRADYCARDIE SI &lt; 60</a:t>
            </a:r>
          </a:p>
          <a:p>
            <a:pPr>
              <a:buFont typeface="Wingdings" pitchFamily="2" charset="2"/>
              <a:buNone/>
            </a:pPr>
            <a:r>
              <a:rPr lang="fr-FR" dirty="0">
                <a:solidFill>
                  <a:schemeClr val="bg1"/>
                </a:solidFill>
              </a:rPr>
              <a:t>La détresse circulatoire peut survenir en cas de bradycardie très lente donc inefficace en terme de débit.</a:t>
            </a:r>
          </a:p>
          <a:p>
            <a:pPr>
              <a:buFont typeface="Wingdings" pitchFamily="2" charset="2"/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chemeClr val="bg1"/>
                </a:solidFill>
              </a:rPr>
              <a:t>Rythme irréguliers = EXTRASYSTOLES, ARYTHMIES,…</a:t>
            </a:r>
          </a:p>
        </p:txBody>
      </p:sp>
      <p:pic>
        <p:nvPicPr>
          <p:cNvPr id="14343" name="Picture 7" descr="CCA 264"/>
          <p:cNvPicPr>
            <a:picLocks noChangeAspect="1" noChangeArrowheads="1"/>
          </p:cNvPicPr>
          <p:nvPr/>
        </p:nvPicPr>
        <p:blipFill>
          <a:blip r:embed="rId4">
            <a:lum bright="-42000"/>
          </a:blip>
          <a:srcRect l="14235" t="17119" r="49118" b="21196"/>
          <a:stretch>
            <a:fillRect/>
          </a:stretch>
        </p:blipFill>
        <p:spPr bwMode="auto">
          <a:xfrm>
            <a:off x="6000760" y="2714620"/>
            <a:ext cx="2967037" cy="792163"/>
          </a:xfrm>
          <a:prstGeom prst="rect">
            <a:avLst/>
          </a:prstGeom>
          <a:noFill/>
        </p:spPr>
      </p:pic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17500" y="671513"/>
            <a:ext cx="52562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CAUSES</a:t>
            </a:r>
            <a:endParaRPr lang="fr-F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INTRODUCTION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/>
              <a:t> L’appareil circulatoire a pour rôle d’apporter à l’ensemble de l’organisme l’oxygène nécessaire à son bon fonctionnement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Assure la circulation du sang à une certaine pression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Cette pression est nécessaire pour oxygéner tous les organes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Pour assurer cette circulation il faut que les 3 éléments constituant l’appareil circulatoire fonctionnent correctement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4" name="Rectangle 2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fr-FR" sz="2000" b="0" dirty="0"/>
          </a:p>
        </p:txBody>
      </p:sp>
      <p:sp>
        <p:nvSpPr>
          <p:cNvPr id="9232" name="Rectangle 16"/>
          <p:cNvSpPr>
            <a:spLocks noGrp="1" noChangeArrowheads="1"/>
          </p:cNvSpPr>
          <p:nvPr>
            <p:ph sz="quarter" idx="1"/>
          </p:nvPr>
        </p:nvSpPr>
        <p:spPr>
          <a:xfrm>
            <a:off x="304800" y="1371600"/>
            <a:ext cx="8659688" cy="609600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1600" b="1" dirty="0" smtClean="0">
                <a:ea typeface="Arial Unicode MS" pitchFamily="34" charset="-128"/>
                <a:cs typeface="Arial Unicode MS" pitchFamily="34" charset="-128"/>
              </a:rPr>
              <a:t>DIMINUTION  DU </a:t>
            </a:r>
            <a:r>
              <a:rPr lang="fr-FR" sz="1600" b="1" dirty="0">
                <a:ea typeface="Arial Unicode MS" pitchFamily="34" charset="-128"/>
                <a:cs typeface="Arial Unicode MS" pitchFamily="34" charset="-128"/>
              </a:rPr>
              <a:t>VOLUME SANGUIN = </a:t>
            </a:r>
            <a:r>
              <a:rPr lang="fr-FR" sz="16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CHOC </a:t>
            </a:r>
            <a:r>
              <a:rPr lang="fr-FR" sz="16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HYPOVOLEMIQUE: diminution du retour veineux( de la </a:t>
            </a:r>
            <a:r>
              <a:rPr lang="fr-FR" sz="1600" b="1" dirty="0" err="1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precharge</a:t>
            </a:r>
            <a:r>
              <a:rPr lang="fr-FR" sz="16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0" indent="0">
              <a:buNone/>
            </a:pPr>
            <a:endParaRPr lang="fr-FR" sz="16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6143636" y="3571876"/>
            <a:ext cx="1371600" cy="12192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228600" y="2743200"/>
            <a:ext cx="4114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fr-FR" sz="2400" u="sng" dirty="0">
                <a:solidFill>
                  <a:schemeClr val="bg1"/>
                </a:solidFill>
              </a:rPr>
              <a:t>Hémorragie : perte de sang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5029200" y="2743200"/>
            <a:ext cx="4114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fr-FR" sz="2400" u="sng" dirty="0">
                <a:solidFill>
                  <a:schemeClr val="bg1"/>
                </a:solidFill>
              </a:rPr>
              <a:t>Déshydratation : perte d’eau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438400" y="4953000"/>
            <a:ext cx="4876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fr-FR" sz="2400" u="sng" dirty="0">
                <a:solidFill>
                  <a:schemeClr val="bg1"/>
                </a:solidFill>
              </a:rPr>
              <a:t>Grand brûlé : perte de plasma</a:t>
            </a:r>
          </a:p>
        </p:txBody>
      </p:sp>
      <p:pic>
        <p:nvPicPr>
          <p:cNvPr id="9236" name="Picture 20" descr="CCA 745"/>
          <p:cNvPicPr>
            <a:picLocks noChangeAspect="1" noChangeArrowheads="1"/>
          </p:cNvPicPr>
          <p:nvPr/>
        </p:nvPicPr>
        <p:blipFill>
          <a:blip r:embed="rId3"/>
          <a:srcRect l="51443" t="52966" r="25290" b="9149"/>
          <a:stretch>
            <a:fillRect/>
          </a:stretch>
        </p:blipFill>
        <p:spPr bwMode="auto">
          <a:xfrm>
            <a:off x="457200" y="36576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knipper_brul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410200"/>
            <a:ext cx="1981200" cy="1312863"/>
          </a:xfrm>
          <a:prstGeom prst="rect">
            <a:avLst/>
          </a:prstGeom>
          <a:noFill/>
        </p:spPr>
      </p:pic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2667000" y="1981200"/>
            <a:ext cx="1905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H="1">
            <a:off x="4572000" y="1981200"/>
            <a:ext cx="0" cy="2743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4572000" y="1981200"/>
            <a:ext cx="1828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317500" y="671513"/>
            <a:ext cx="52562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CAUSES</a:t>
            </a:r>
            <a:endParaRPr lang="fr-F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50" autoRev="1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5" dur="250" autoRev="1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50" autoRev="1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 animBg="1"/>
      <p:bldP spid="9240" grpId="1" animBg="1"/>
      <p:bldP spid="9233" grpId="0" animBg="1"/>
      <p:bldP spid="9234" grpId="0" animBg="1"/>
      <p:bldP spid="9235" grpId="0" animBg="1"/>
      <p:bldP spid="9241" grpId="0" animBg="1"/>
      <p:bldP spid="9242" grpId="0" animBg="1"/>
      <p:bldP spid="92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3" name="Rectangle 2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534400" cy="457200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sz="1600" b="1">
                <a:ea typeface="Arial Unicode MS" pitchFamily="34" charset="-128"/>
                <a:cs typeface="Arial Unicode MS" pitchFamily="34" charset="-128"/>
              </a:rPr>
              <a:t>DILATATION ARTERIELLE BRUTALE ET GENERALE</a:t>
            </a:r>
          </a:p>
        </p:txBody>
      </p:sp>
      <p:graphicFrame>
        <p:nvGraphicFramePr>
          <p:cNvPr id="11271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" y="2362200"/>
          <a:ext cx="127476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Image" r:id="rId4" imgW="2638095" imgH="3629532" progId="">
                  <p:embed/>
                </p:oleObj>
              </mc:Choice>
              <mc:Fallback>
                <p:oleObj name="Image" r:id="rId4" imgW="2638095" imgH="362953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127476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0" y="1828800"/>
          <a:ext cx="2060575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Image" r:id="rId6" imgW="2600000" imgH="3723810" progId="">
                  <p:embed/>
                </p:oleObj>
              </mc:Choice>
              <mc:Fallback>
                <p:oleObj name="Image" r:id="rId6" imgW="2600000" imgH="372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828800"/>
                        <a:ext cx="2060575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0D399-1B0E-40A6-B378-A683878897A8}" type="slidenum">
              <a:rPr lang="fr-FR"/>
              <a:pPr/>
              <a:t>21</a:t>
            </a:fld>
            <a:endParaRPr lang="fr-FR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 rot="1319930">
            <a:off x="1692275" y="3633788"/>
            <a:ext cx="2232025" cy="1655762"/>
          </a:xfrm>
          <a:prstGeom prst="irregularSeal2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421828">
            <a:off x="3995738" y="3776663"/>
            <a:ext cx="3236912" cy="1657350"/>
          </a:xfrm>
          <a:prstGeom prst="irregularSeal2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1905000" y="3124200"/>
            <a:ext cx="5257800" cy="679450"/>
          </a:xfrm>
          <a:prstGeom prst="rightArrow">
            <a:avLst>
              <a:gd name="adj1" fmla="val 50000"/>
              <a:gd name="adj2" fmla="val 19345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fr-FR"/>
              <a:t>vasodilatation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705600" y="2057400"/>
            <a:ext cx="2438400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fr-FR" sz="1600" b="1"/>
              <a:t>Chute de la pression</a:t>
            </a:r>
          </a:p>
          <a:p>
            <a:pPr algn="ctr"/>
            <a:r>
              <a:rPr lang="fr-FR" sz="1600" b="1"/>
              <a:t>= Etat de choc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484438" y="2552700"/>
            <a:ext cx="1223962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fr-FR" sz="1400" b="1">
                <a:solidFill>
                  <a:srgbClr val="FFFF00"/>
                </a:solidFill>
              </a:rPr>
              <a:t>INFECTION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555875" y="2984500"/>
            <a:ext cx="1296988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fr-FR" sz="1400" b="1">
                <a:solidFill>
                  <a:srgbClr val="FFFF00"/>
                </a:solidFill>
              </a:rPr>
              <a:t>SEPTICEMIE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676400" y="4114800"/>
            <a:ext cx="22320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fr-FR" sz="2000" b="1">
                <a:solidFill>
                  <a:srgbClr val="FF0000"/>
                </a:solidFill>
              </a:rPr>
              <a:t>CHOC SEPTIQUE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643438" y="2984500"/>
            <a:ext cx="1376362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fr-FR" sz="1400" b="1">
                <a:solidFill>
                  <a:srgbClr val="FFCC99"/>
                </a:solidFill>
              </a:rPr>
              <a:t>URTICAIRE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932363" y="2552700"/>
            <a:ext cx="1223962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fr-FR" sz="1400" b="1">
                <a:solidFill>
                  <a:srgbClr val="FFCC99"/>
                </a:solidFill>
              </a:rPr>
              <a:t>ALLERGIE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284663" y="4208463"/>
            <a:ext cx="25923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fr-FR" sz="2000" b="1">
                <a:solidFill>
                  <a:srgbClr val="FF0000"/>
                </a:solidFill>
              </a:rPr>
              <a:t>CHOC ANAPHYLACTIQUE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3203575" y="2841625"/>
            <a:ext cx="0" cy="1428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5292725" y="2841625"/>
            <a:ext cx="0" cy="2159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795963" y="5181600"/>
            <a:ext cx="2708275" cy="915988"/>
          </a:xfrm>
          <a:prstGeom prst="rect">
            <a:avLst/>
          </a:prstGeom>
          <a:solidFill>
            <a:srgbClr val="FFCC99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ALLERGIE, URTICAIRE</a:t>
            </a:r>
          </a:p>
          <a:p>
            <a:pPr algn="ctr"/>
            <a:r>
              <a:rPr lang="fr-FR" b="1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fr-FR" b="1">
                <a:solidFill>
                  <a:srgbClr val="FF0000"/>
                </a:solidFill>
              </a:rPr>
              <a:t>Signes ETAT DE CHOC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68325" y="5181600"/>
            <a:ext cx="2708275" cy="915988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FIEVRE, FRISSON</a:t>
            </a:r>
          </a:p>
          <a:p>
            <a:pPr algn="ctr"/>
            <a:r>
              <a:rPr lang="fr-FR" b="1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fr-FR" b="1">
                <a:solidFill>
                  <a:srgbClr val="FF0000"/>
                </a:solidFill>
              </a:rPr>
              <a:t>Signes ETAT DE CHOC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0" y="6216650"/>
            <a:ext cx="9144000" cy="648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 du traitement = ADRENALINE +++ car médicament  </a:t>
            </a:r>
            <a:r>
              <a:rPr lang="fr-FR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VASOCONSTRICTEUR</a:t>
            </a: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(la pâleur lors d’une peur brutale liée à la décharge d’adrénaline)</a:t>
            </a:r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 rot="2894064">
            <a:off x="2657475" y="3209925"/>
            <a:ext cx="323850" cy="6096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 rot="931447">
            <a:off x="4953000" y="3276600"/>
            <a:ext cx="533400" cy="457200"/>
          </a:xfrm>
          <a:prstGeom prst="lightningBol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317500" y="671513"/>
            <a:ext cx="52562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CAUSES</a:t>
            </a:r>
            <a:endParaRPr lang="fr-F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73" grpId="0" animBg="1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 animBg="1"/>
      <p:bldP spid="11282" grpId="0" animBg="1"/>
      <p:bldP spid="11285" grpId="0" animBg="1"/>
      <p:bldP spid="11286" grpId="0" animBg="1"/>
      <p:bldP spid="11287" grpId="0" build="allAtOnce" animBg="1"/>
      <p:bldP spid="11295" grpId="0" animBg="1"/>
      <p:bldP spid="112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DEFINITION du choc anaphylactique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Trouble grave de l’homéostasie circulatoire induit par l’introduction dans l’organisme d’une substance étrangère responsable de réactions immunologiques, le choc anaphylactique représente la manifestation la plus grave d’hypersensibilité immédiate.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PHYSIOPATHOLOGIE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501122" cy="512447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L’anaphylaxie est une réaction allergique sévère avec difficultés respiratoires et/ou hypotension.</a:t>
            </a:r>
          </a:p>
          <a:p>
            <a:endParaRPr lang="fr-FR" dirty="0" smtClean="0"/>
          </a:p>
          <a:p>
            <a:r>
              <a:rPr lang="fr-FR" dirty="0" smtClean="0"/>
              <a:t> Cette réaction nécessite une sensibilisation préalable à l’organisme pathogène. Elle met en jeu les mastocytes tissulaires et les polynucléaires basophiles porteurs, au niveau de leur surface, d’</a:t>
            </a:r>
            <a:r>
              <a:rPr lang="fr-FR" dirty="0" err="1" smtClean="0"/>
              <a:t>IgE</a:t>
            </a:r>
            <a:r>
              <a:rPr lang="fr-FR" dirty="0" smtClean="0"/>
              <a:t> spécifiques témoignant  d’un contact antigénique préalable. </a:t>
            </a:r>
          </a:p>
          <a:p>
            <a:r>
              <a:rPr lang="fr-FR" dirty="0" smtClean="0"/>
              <a:t>La réintroduction de l’antigène dans l’organisme provoque une </a:t>
            </a:r>
          </a:p>
          <a:p>
            <a:pPr>
              <a:buNone/>
            </a:pPr>
            <a:r>
              <a:rPr lang="fr-FR" dirty="0" smtClean="0"/>
              <a:t> cascade de réaction avec libération massive, par les cellules précitées, de puissants médiateurs tels l’histamine, les prostaglandines et les </a:t>
            </a:r>
            <a:r>
              <a:rPr lang="fr-FR" dirty="0" err="1" smtClean="0"/>
              <a:t>leucotriènes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Il existe une autre voie d’activation des mastocytes nommée la réaction anaphylactoïde. Il s’agit d’une </a:t>
            </a:r>
            <a:r>
              <a:rPr lang="fr-FR" dirty="0" err="1" smtClean="0"/>
              <a:t>histamino</a:t>
            </a:r>
            <a:r>
              <a:rPr lang="fr-FR" dirty="0" smtClean="0"/>
              <a:t>-libération due à l’action directe de la substance étrangère ou </a:t>
            </a:r>
            <a:r>
              <a:rPr lang="fr-FR" dirty="0" err="1" smtClean="0"/>
              <a:t>médiée</a:t>
            </a:r>
            <a:r>
              <a:rPr lang="fr-FR" dirty="0" smtClean="0"/>
              <a:t> par le complément. Cette voie ne nécessite pas de contact préalable.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PHYSIOPATHOLOGIE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Action des médiateurs ( histamine, PG et </a:t>
            </a:r>
            <a:r>
              <a:rPr lang="fr-FR" dirty="0" err="1" smtClean="0"/>
              <a:t>leucotriènes</a:t>
            </a:r>
            <a:r>
              <a:rPr lang="fr-FR" dirty="0" smtClean="0"/>
              <a:t>): </a:t>
            </a:r>
          </a:p>
          <a:p>
            <a:pPr>
              <a:buNone/>
            </a:pPr>
            <a:r>
              <a:rPr lang="fr-FR" b="1" dirty="0" smtClean="0"/>
              <a:t>    1) Vasodilatation et augmentation de la perméabilité capillaire</a:t>
            </a:r>
          </a:p>
          <a:p>
            <a:pPr>
              <a:buNone/>
            </a:pPr>
            <a:r>
              <a:rPr lang="fr-FR" dirty="0" smtClean="0"/>
              <a:t>     •Hypotension, choc •Urticaire</a:t>
            </a:r>
          </a:p>
          <a:p>
            <a:pPr>
              <a:buNone/>
            </a:pPr>
            <a:r>
              <a:rPr lang="fr-FR" dirty="0" smtClean="0"/>
              <a:t>      •</a:t>
            </a:r>
            <a:r>
              <a:rPr lang="fr-FR" dirty="0" err="1" smtClean="0"/>
              <a:t>Angio</a:t>
            </a:r>
            <a:r>
              <a:rPr lang="fr-FR" dirty="0" smtClean="0"/>
              <a:t>-œdème •Œdème laryngé </a:t>
            </a:r>
          </a:p>
          <a:p>
            <a:pPr>
              <a:buNone/>
            </a:pPr>
            <a:r>
              <a:rPr lang="fr-FR" b="1" dirty="0" smtClean="0"/>
              <a:t>    2) Œdème interstitiel</a:t>
            </a:r>
          </a:p>
          <a:p>
            <a:pPr>
              <a:buNone/>
            </a:pPr>
            <a:r>
              <a:rPr lang="fr-FR" dirty="0" smtClean="0"/>
              <a:t>      •Œdème laryngé, </a:t>
            </a:r>
            <a:r>
              <a:rPr lang="fr-FR" dirty="0" err="1" smtClean="0"/>
              <a:t>angio</a:t>
            </a:r>
            <a:r>
              <a:rPr lang="fr-FR" dirty="0" smtClean="0"/>
              <a:t>-œdème </a:t>
            </a:r>
          </a:p>
          <a:p>
            <a:pPr>
              <a:buNone/>
            </a:pPr>
            <a:r>
              <a:rPr lang="fr-FR" dirty="0" smtClean="0"/>
              <a:t>      •Rhinite</a:t>
            </a:r>
          </a:p>
          <a:p>
            <a:pPr>
              <a:buNone/>
            </a:pPr>
            <a:r>
              <a:rPr lang="fr-FR" dirty="0" smtClean="0"/>
              <a:t>     •Dyspnée asthmatiforme</a:t>
            </a:r>
          </a:p>
          <a:p>
            <a:pPr>
              <a:buNone/>
            </a:pPr>
            <a:r>
              <a:rPr lang="fr-FR" b="1" dirty="0" smtClean="0"/>
              <a:t>   3) Contraction musculaire lisse</a:t>
            </a:r>
          </a:p>
          <a:p>
            <a:pPr>
              <a:buNone/>
            </a:pPr>
            <a:r>
              <a:rPr lang="fr-FR" dirty="0" smtClean="0"/>
              <a:t>    •Dyspnée asthmatiforme (broncho constriction) </a:t>
            </a:r>
          </a:p>
          <a:p>
            <a:pPr>
              <a:buNone/>
            </a:pPr>
            <a:r>
              <a:rPr lang="fr-FR" dirty="0" smtClean="0"/>
              <a:t>    •Douleurs abdominales </a:t>
            </a:r>
          </a:p>
          <a:p>
            <a:pPr>
              <a:buNone/>
            </a:pPr>
            <a:r>
              <a:rPr lang="fr-FR" dirty="0" smtClean="0"/>
              <a:t>    •Vasoconstriction art. pulmonaire ou coronaire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42" cy="129697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Prise en charge d’un choc anaphylactique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8358246" cy="535785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Signes cliniques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b="1" u="sng" dirty="0" smtClean="0"/>
              <a:t>GRADE I  </a:t>
            </a:r>
            <a:r>
              <a:rPr lang="fr-FR" dirty="0" smtClean="0"/>
              <a:t>: Signes cutané muqueux généralisés : érythème, urticaire avec ou sans  œdème angioneurotique.</a:t>
            </a:r>
          </a:p>
          <a:p>
            <a:pPr>
              <a:buNone/>
            </a:pPr>
            <a:r>
              <a:rPr lang="fr-FR" dirty="0" smtClean="0"/>
              <a:t>   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b="1" u="sng" dirty="0" smtClean="0"/>
              <a:t>GRADE II </a:t>
            </a:r>
            <a:r>
              <a:rPr lang="fr-FR" dirty="0" smtClean="0"/>
              <a:t>:  Atteinte multi viscérale modérée  avec signes </a:t>
            </a:r>
            <a:r>
              <a:rPr lang="fr-FR" dirty="0" err="1" smtClean="0"/>
              <a:t>cutanéomuqueux</a:t>
            </a:r>
            <a:r>
              <a:rPr lang="fr-FR" dirty="0" smtClean="0"/>
              <a:t>,   hypotension et tachycardie inhabituelles, hyperréactivité bronchique (toux, difficulté ventilatoire).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</a:t>
            </a:r>
            <a:r>
              <a:rPr lang="fr-FR" b="1" u="sng" dirty="0" smtClean="0"/>
              <a:t>GRADE III</a:t>
            </a:r>
            <a:r>
              <a:rPr lang="fr-FR" dirty="0" smtClean="0"/>
              <a:t>:   Atteinte multi viscérale sévère menaçant la vie et imposant un traitement spécifique ; collapsus, tachycardie  ou bradycardie, troubles du rythme cardiaque, bronchospasme. </a:t>
            </a:r>
          </a:p>
          <a:p>
            <a:pPr>
              <a:buNone/>
            </a:pPr>
            <a:r>
              <a:rPr lang="fr-FR" dirty="0" smtClean="0"/>
              <a:t>     Les signes cutanés peuvent être absents ou n’apparaître qu’après la remontée tensionnelle.</a:t>
            </a:r>
          </a:p>
          <a:p>
            <a:pPr>
              <a:buNone/>
            </a:pPr>
            <a:r>
              <a:rPr lang="fr-FR" b="1" dirty="0" smtClean="0"/>
              <a:t>  </a:t>
            </a:r>
          </a:p>
          <a:p>
            <a:pPr>
              <a:buNone/>
            </a:pPr>
            <a:r>
              <a:rPr lang="fr-FR" b="1" dirty="0" smtClean="0"/>
              <a:t> </a:t>
            </a:r>
            <a:r>
              <a:rPr lang="fr-FR" b="1" u="sng" dirty="0" smtClean="0"/>
              <a:t>GRADE IV:</a:t>
            </a:r>
            <a:r>
              <a:rPr lang="fr-FR" b="1" dirty="0" smtClean="0"/>
              <a:t>  </a:t>
            </a:r>
            <a:r>
              <a:rPr lang="fr-FR" dirty="0" smtClean="0"/>
              <a:t>Arrêt circulatoire et/ou respiratoire</a:t>
            </a:r>
          </a:p>
          <a:p>
            <a:pPr>
              <a:buNone/>
            </a:pPr>
            <a:r>
              <a:rPr lang="fr-FR" dirty="0" smtClean="0"/>
              <a:t>  L’absence de tachycardie, de signes cutanés, n’exclut pas le diagnostic d’une réaction anaphylactoïde</a:t>
            </a:r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/>
        </p:spPr>
        <p:txBody>
          <a:bodyPr/>
          <a:lstStyle/>
          <a:p>
            <a:endParaRPr lang="fr-FR" sz="2000" b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1142984"/>
            <a:ext cx="8567739" cy="528641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Allonger, éventuellement membres inférieurs surélevés</a:t>
            </a:r>
          </a:p>
          <a:p>
            <a:r>
              <a:rPr lang="fr-FR" dirty="0"/>
              <a:t>Arrêt d’une hémorragie si besoin (gants)</a:t>
            </a:r>
          </a:p>
          <a:p>
            <a:r>
              <a:rPr lang="fr-FR" dirty="0"/>
              <a:t>Bilan vital (conscience, ventilation (FR, peau), circulation (FC, TA, peau))</a:t>
            </a:r>
          </a:p>
          <a:p>
            <a:r>
              <a:rPr lang="fr-FR" dirty="0"/>
              <a:t>Bilan circonstanciel (quand ?, où ?, comment ?, antécédents, traitement)</a:t>
            </a:r>
          </a:p>
          <a:p>
            <a:r>
              <a:rPr lang="fr-FR" dirty="0"/>
              <a:t>Bilan lésionnel (lésions traumatiques)</a:t>
            </a:r>
          </a:p>
          <a:p>
            <a:r>
              <a:rPr lang="fr-FR" dirty="0"/>
              <a:t>Oxygénothérapie (inhalation, 9 à 15 l/min, masque à haute </a:t>
            </a:r>
            <a:r>
              <a:rPr lang="fr-FR" dirty="0" smtClean="0"/>
              <a:t>concentration)</a:t>
            </a:r>
            <a:endParaRPr lang="fr-FR" dirty="0"/>
          </a:p>
          <a:p>
            <a:r>
              <a:rPr lang="fr-FR" dirty="0"/>
              <a:t>Couvrir et rassurer</a:t>
            </a:r>
          </a:p>
          <a:p>
            <a:r>
              <a:rPr lang="fr-FR" dirty="0"/>
              <a:t>Alerter et passer le bilan au centre 15</a:t>
            </a:r>
          </a:p>
          <a:p>
            <a:r>
              <a:rPr lang="fr-FR" dirty="0"/>
              <a:t>Surveillance des fonctions vitales (circulatoires +++)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85720" y="357166"/>
            <a:ext cx="525621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CONDUITE À TENIR</a:t>
            </a:r>
            <a:endParaRPr lang="fr-FR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00100" y="1285860"/>
            <a:ext cx="7772400" cy="5286412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 hémorragique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fr-FR" dirty="0" smtClean="0"/>
              <a:t>     Traitement étiologique hémostatique +++ par compression, suture, chirurgie, endoscopie…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fr-FR" dirty="0" smtClean="0"/>
              <a:t>     Remplissage vasculaire 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fr-FR" dirty="0" smtClean="0">
                <a:sym typeface="Wingdings" pitchFamily="2" charset="2"/>
              </a:rPr>
              <a:t>      	</a:t>
            </a:r>
            <a:r>
              <a:rPr lang="fr-FR" sz="2800" dirty="0" smtClean="0">
                <a:sym typeface="Wingdings" pitchFamily="2" charset="2"/>
              </a:rPr>
              <a:t></a:t>
            </a:r>
            <a:r>
              <a:rPr lang="fr-FR" sz="2800" dirty="0" smtClean="0">
                <a:sym typeface="Symbol" pitchFamily="18" charset="2"/>
              </a:rPr>
              <a:t>Plusieurs </a:t>
            </a:r>
            <a:r>
              <a:rPr lang="fr-FR" sz="2800" dirty="0" smtClean="0"/>
              <a:t>voies d’abord : KT périphériques de court et de gros calibre (14G/16G), sinon voie fémorale.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fr-FR" sz="2800" dirty="0" smtClean="0">
                <a:sym typeface="Symbol" pitchFamily="18" charset="2"/>
              </a:rPr>
              <a:t>       	</a:t>
            </a:r>
            <a:r>
              <a:rPr lang="fr-FR" sz="2800" dirty="0" smtClean="0">
                <a:sym typeface="Wingdings" pitchFamily="2" charset="2"/>
              </a:rPr>
              <a:t></a:t>
            </a:r>
            <a:r>
              <a:rPr lang="fr-FR" sz="2800" dirty="0" smtClean="0">
                <a:sym typeface="Symbol" pitchFamily="18" charset="2"/>
              </a:rPr>
              <a:t>Produits de remplissage macromolécule…</a:t>
            </a:r>
          </a:p>
          <a:p>
            <a:pPr lvl="1">
              <a:lnSpc>
                <a:spcPct val="90000"/>
              </a:lnSpc>
            </a:pPr>
            <a:r>
              <a:rPr lang="fr-FR" b="1" dirty="0" smtClean="0">
                <a:solidFill>
                  <a:schemeClr val="accent1"/>
                </a:solidFill>
                <a:sym typeface="Wingdings" pitchFamily="2" charset="2"/>
              </a:rPr>
              <a:t>CG si </a:t>
            </a:r>
            <a:r>
              <a:rPr lang="fr-FR" b="1" dirty="0" err="1" smtClean="0">
                <a:solidFill>
                  <a:schemeClr val="accent1"/>
                </a:solidFill>
                <a:sym typeface="Wingdings" pitchFamily="2" charset="2"/>
              </a:rPr>
              <a:t>Hb</a:t>
            </a:r>
            <a:r>
              <a:rPr lang="fr-FR" b="1" dirty="0" smtClean="0">
                <a:solidFill>
                  <a:schemeClr val="accent1"/>
                </a:solidFill>
                <a:sym typeface="Wingdings" pitchFamily="2" charset="2"/>
              </a:rPr>
              <a:t> &lt; 7 – 8 g/dl (</a:t>
            </a:r>
            <a:r>
              <a:rPr lang="fr-FR" b="1" dirty="0" err="1" smtClean="0">
                <a:solidFill>
                  <a:schemeClr val="accent1"/>
                </a:solidFill>
                <a:sym typeface="Wingdings" pitchFamily="2" charset="2"/>
              </a:rPr>
              <a:t>isogroupe</a:t>
            </a:r>
            <a:r>
              <a:rPr lang="fr-FR" b="1" dirty="0" smtClean="0">
                <a:solidFill>
                  <a:schemeClr val="accent1"/>
                </a:solidFill>
                <a:sym typeface="Wingdings" pitchFamily="2" charset="2"/>
              </a:rPr>
              <a:t>, iso Rhésus)</a:t>
            </a:r>
          </a:p>
          <a:p>
            <a:pPr lvl="1">
              <a:lnSpc>
                <a:spcPct val="90000"/>
              </a:lnSpc>
            </a:pPr>
            <a:r>
              <a:rPr lang="fr-FR" b="1" dirty="0" smtClean="0">
                <a:solidFill>
                  <a:schemeClr val="accent1"/>
                </a:solidFill>
              </a:rPr>
              <a:t>PFC si TP &lt; 35%</a:t>
            </a:r>
          </a:p>
          <a:p>
            <a:pPr lvl="1">
              <a:lnSpc>
                <a:spcPct val="90000"/>
              </a:lnSpc>
            </a:pPr>
            <a:r>
              <a:rPr lang="fr-FR" b="1" dirty="0" smtClean="0">
                <a:solidFill>
                  <a:schemeClr val="accent1"/>
                </a:solidFill>
              </a:rPr>
              <a:t>Plaquettes si &lt; 30 - 50000 /mm3</a:t>
            </a:r>
            <a:r>
              <a:rPr lang="fr-FR" b="1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fr-FR" dirty="0" smtClean="0">
                <a:cs typeface="Times New Roman" charset="0"/>
              </a:rPr>
              <a:t> ± </a:t>
            </a:r>
            <a:r>
              <a:rPr lang="fr-FR" dirty="0" smtClean="0"/>
              <a:t>Catécholamines : noradrénaline, adrénaline,……</a:t>
            </a:r>
            <a:endParaRPr lang="fr-FR" b="1" dirty="0" smtClean="0"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 cardiogénique: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fr-FR" dirty="0" smtClean="0"/>
              <a:t>        traitement étiologique(anti arythmique, atropine héparine, thrombolyse …….)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fr-FR" dirty="0" smtClean="0"/>
              <a:t>       support hémodynamique: dobutamine…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 septique: </a:t>
            </a:r>
            <a:r>
              <a:rPr lang="fr-FR" dirty="0" smtClean="0"/>
              <a:t>remplissage+ ATBpie+support hémodynamique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 anaphylactique: </a:t>
            </a:r>
            <a:r>
              <a:rPr lang="fr-FR" dirty="0" smtClean="0"/>
              <a:t>remplissage+adrénaline++++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fr-FR" b="1" dirty="0" smtClean="0"/>
              <a:t> 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endParaRPr lang="fr-F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fr-FR" dirty="0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85720" y="214290"/>
            <a:ext cx="8329642" cy="630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CONDUITE À TENIR</a:t>
            </a:r>
            <a:endParaRPr lang="fr-FR" sz="3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CONDUITE À TENIR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643998" cy="5214974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arrêt si possible de l’injection du produit suspecté</a:t>
            </a:r>
          </a:p>
          <a:p>
            <a:r>
              <a:rPr lang="fr-FR" dirty="0" smtClean="0"/>
              <a:t>oxygène pur</a:t>
            </a:r>
          </a:p>
          <a:p>
            <a:r>
              <a:rPr lang="fr-FR" dirty="0" smtClean="0"/>
              <a:t>contrôle rapide des voies aériennes</a:t>
            </a:r>
          </a:p>
          <a:p>
            <a:r>
              <a:rPr lang="fr-FR" dirty="0" smtClean="0"/>
              <a:t>voie veineuse efficace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 aide urgente</a:t>
            </a:r>
          </a:p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ADRENALINE</a:t>
            </a:r>
            <a:r>
              <a:rPr lang="fr-FR" dirty="0" smtClean="0"/>
              <a:t>  IV par </a:t>
            </a:r>
            <a:r>
              <a:rPr lang="fr-FR" dirty="0" err="1" smtClean="0"/>
              <a:t>titration</a:t>
            </a:r>
            <a:r>
              <a:rPr lang="fr-FR" dirty="0" smtClean="0"/>
              <a:t>, toutes les 1 à 2 min, en fonction du grade.</a:t>
            </a:r>
          </a:p>
          <a:p>
            <a:pPr>
              <a:buNone/>
            </a:pPr>
            <a:r>
              <a:rPr lang="fr-FR" dirty="0" smtClean="0"/>
              <a:t>             -Grade I : pas d’adrénaline</a:t>
            </a:r>
          </a:p>
          <a:p>
            <a:pPr>
              <a:buNone/>
            </a:pPr>
            <a:r>
              <a:rPr lang="fr-FR" dirty="0" smtClean="0"/>
              <a:t>             -Grade II : </a:t>
            </a:r>
            <a:r>
              <a:rPr lang="fr-FR" dirty="0" err="1" smtClean="0"/>
              <a:t>bolus</a:t>
            </a:r>
            <a:r>
              <a:rPr lang="fr-FR" dirty="0" smtClean="0"/>
              <a:t> de 10 à 20 </a:t>
            </a:r>
            <a:r>
              <a:rPr lang="fr-FR" dirty="0" err="1" smtClean="0"/>
              <a:t>μg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      -Grade III : </a:t>
            </a:r>
            <a:r>
              <a:rPr lang="fr-FR" dirty="0" err="1" smtClean="0"/>
              <a:t>bolus</a:t>
            </a:r>
            <a:r>
              <a:rPr lang="fr-FR" dirty="0" smtClean="0"/>
              <a:t> de 100 à 200 </a:t>
            </a:r>
            <a:r>
              <a:rPr lang="fr-FR" dirty="0" err="1" smtClean="0"/>
              <a:t>μg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                          La tachycardie ne contre-indique pas l’utilisation d’adrénaline</a:t>
            </a:r>
          </a:p>
          <a:p>
            <a:pPr>
              <a:buNone/>
            </a:pPr>
            <a:r>
              <a:rPr lang="fr-FR" dirty="0" smtClean="0"/>
              <a:t>             -Grade IV: arrêt circulatoire</a:t>
            </a:r>
          </a:p>
          <a:p>
            <a:pPr>
              <a:buNone/>
            </a:pPr>
            <a:r>
              <a:rPr lang="fr-FR" dirty="0" smtClean="0"/>
              <a:t>                            -massage cardiaque externe</a:t>
            </a:r>
          </a:p>
          <a:p>
            <a:pPr>
              <a:buNone/>
            </a:pPr>
            <a:r>
              <a:rPr lang="fr-FR" dirty="0" smtClean="0"/>
              <a:t>                            - ADRENALINE BOLUS de 1 mg toutes les 1 à 2 minutes puis 5 mg à partir de la 3</a:t>
            </a:r>
            <a:r>
              <a:rPr lang="fr-FR" baseline="30000" dirty="0" smtClean="0"/>
              <a:t>e</a:t>
            </a:r>
            <a:r>
              <a:rPr lang="fr-FR" dirty="0" smtClean="0"/>
              <a:t> injection.</a:t>
            </a:r>
          </a:p>
          <a:p>
            <a:pPr>
              <a:buNone/>
            </a:pPr>
            <a:r>
              <a:rPr lang="fr-FR" dirty="0" smtClean="0"/>
              <a:t>                           - mesures habituelles de réanimation d’une inefficacité </a:t>
            </a:r>
            <a:r>
              <a:rPr lang="fr-FR" dirty="0" err="1" smtClean="0"/>
              <a:t>cardiocirculatoire</a:t>
            </a:r>
            <a:endParaRPr lang="fr-FR" dirty="0" smtClean="0"/>
          </a:p>
          <a:p>
            <a:pPr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doses d’adrénaline doivent être augmentées rapidement, relayées par l’adrénaline en perfusion continue : (0,05 à 0,1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μg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·kg-1·min-1)</a:t>
            </a:r>
          </a:p>
          <a:p>
            <a:r>
              <a:rPr lang="fr-FR" dirty="0" smtClean="0"/>
              <a:t>Remplissage vasculaire concomitant :  cristalloïdes isotoniques (30 </a:t>
            </a:r>
            <a:r>
              <a:rPr lang="fr-FR" dirty="0" err="1" smtClean="0"/>
              <a:t>mL</a:t>
            </a:r>
            <a:r>
              <a:rPr lang="fr-FR" dirty="0" smtClean="0"/>
              <a:t>·kg-1) </a:t>
            </a:r>
            <a:r>
              <a:rPr lang="fr-FR" dirty="0" err="1" smtClean="0"/>
              <a:t>puisamidons</a:t>
            </a:r>
            <a:r>
              <a:rPr lang="fr-FR" dirty="0" smtClean="0"/>
              <a:t> (30 </a:t>
            </a:r>
            <a:r>
              <a:rPr lang="fr-FR" dirty="0" err="1" smtClean="0"/>
              <a:t>mL</a:t>
            </a:r>
            <a:r>
              <a:rPr lang="fr-FR" dirty="0" smtClean="0"/>
              <a:t>·kg-1)</a:t>
            </a:r>
          </a:p>
          <a:p>
            <a:r>
              <a:rPr lang="fr-FR" dirty="0" smtClean="0"/>
              <a:t>Prélèvements immédiats  dosage histamine, </a:t>
            </a:r>
            <a:r>
              <a:rPr lang="fr-FR" dirty="0" err="1" smtClean="0"/>
              <a:t>tryptase</a:t>
            </a:r>
            <a:r>
              <a:rPr lang="fr-FR" dirty="0" smtClean="0"/>
              <a:t> et </a:t>
            </a:r>
            <a:r>
              <a:rPr lang="fr-FR" dirty="0" err="1" smtClean="0"/>
              <a:t>IgE</a:t>
            </a:r>
            <a:r>
              <a:rPr lang="fr-FR" dirty="0" smtClean="0"/>
              <a:t> spécifiques (curares, latex, thiopental)  30 à 60 minutes après la réaction ,Tests cutanés secondaires   4 à 6 semaines après.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676275"/>
          </a:xfrm>
          <a:solidFill>
            <a:srgbClr val="FF0000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sz="2000"/>
              <a:t>PA = FC x Volume sanguin x Tonus des vaisseaux</a:t>
            </a:r>
          </a:p>
        </p:txBody>
      </p:sp>
      <p:pic>
        <p:nvPicPr>
          <p:cNvPr id="17413" name="Picture 5" descr="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17925" y="4367213"/>
            <a:ext cx="1428750" cy="2185987"/>
          </a:xfrm>
          <a:noFill/>
          <a:ln/>
        </p:spPr>
      </p:pic>
      <p:pic>
        <p:nvPicPr>
          <p:cNvPr id="17438" name="Picture 30" descr="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5179546" y="4189413"/>
            <a:ext cx="3109258" cy="2479675"/>
          </a:xfrm>
          <a:noFill/>
          <a:ln/>
        </p:spPr>
      </p:pic>
      <p:pic>
        <p:nvPicPr>
          <p:cNvPr id="17410" name="Picture 2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865688"/>
            <a:ext cx="165258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1295400" y="2132013"/>
            <a:ext cx="346075" cy="1373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4267200" y="2133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777038" y="2133600"/>
            <a:ext cx="538162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28596" y="3786190"/>
            <a:ext cx="619100" cy="463846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 PA 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828800" y="1219200"/>
            <a:ext cx="600392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= Remonter ou maintenir la TENSION ARTERIELLE (PA)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928926" y="2786058"/>
            <a:ext cx="773113" cy="4572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 PA 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572264" y="3500438"/>
            <a:ext cx="773113" cy="4572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 PA 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071538" y="3786190"/>
            <a:ext cx="358775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714744" y="2786058"/>
            <a:ext cx="358775" cy="463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7308850" y="3505200"/>
            <a:ext cx="358775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142844" y="378619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1428728" y="378619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2714612" y="278605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4071934" y="278605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6357950" y="350043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7643834" y="350043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643042" y="3786190"/>
            <a:ext cx="587375" cy="4572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FC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4286248" y="2786058"/>
            <a:ext cx="1484312" cy="46384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VOLUME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7812088" y="3505200"/>
            <a:ext cx="1247775" cy="4572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TONUS</a:t>
            </a:r>
          </a:p>
        </p:txBody>
      </p:sp>
      <p:sp>
        <p:nvSpPr>
          <p:cNvPr id="17433" name="WordArt 25"/>
          <p:cNvSpPr>
            <a:spLocks noChangeArrowheads="1" noChangeShapeType="1" noTextEdit="1"/>
          </p:cNvSpPr>
          <p:nvPr/>
        </p:nvSpPr>
        <p:spPr bwMode="auto">
          <a:xfrm>
            <a:off x="6516688" y="4010025"/>
            <a:ext cx="2447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Choc SEPTIQUE</a:t>
            </a:r>
          </a:p>
        </p:txBody>
      </p:sp>
      <p:sp>
        <p:nvSpPr>
          <p:cNvPr id="17434" name="WordArt 26"/>
          <p:cNvSpPr>
            <a:spLocks noChangeArrowheads="1" noChangeShapeType="1" noTextEdit="1"/>
          </p:cNvSpPr>
          <p:nvPr/>
        </p:nvSpPr>
        <p:spPr bwMode="auto">
          <a:xfrm>
            <a:off x="6588125" y="4513263"/>
            <a:ext cx="23764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Choc ANAPHYLACTIQUE</a:t>
            </a:r>
          </a:p>
        </p:txBody>
      </p:sp>
      <p:sp>
        <p:nvSpPr>
          <p:cNvPr id="17435" name="WordArt 27"/>
          <p:cNvSpPr>
            <a:spLocks noChangeArrowheads="1" noChangeShapeType="1" noTextEdit="1"/>
          </p:cNvSpPr>
          <p:nvPr/>
        </p:nvSpPr>
        <p:spPr bwMode="auto">
          <a:xfrm>
            <a:off x="3070225" y="3359150"/>
            <a:ext cx="23764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Choc HYPOVOLEMIQUE</a:t>
            </a:r>
          </a:p>
        </p:txBody>
      </p:sp>
      <p:sp>
        <p:nvSpPr>
          <p:cNvPr id="17436" name="WordArt 28"/>
          <p:cNvSpPr>
            <a:spLocks noChangeArrowheads="1" noChangeShapeType="1" noTextEdit="1"/>
          </p:cNvSpPr>
          <p:nvPr/>
        </p:nvSpPr>
        <p:spPr bwMode="auto">
          <a:xfrm>
            <a:off x="179388" y="4289425"/>
            <a:ext cx="24114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85E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Choc CARDIOGENIQUE</a:t>
            </a:r>
          </a:p>
        </p:txBody>
      </p:sp>
      <p:sp>
        <p:nvSpPr>
          <p:cNvPr id="17437" name="WordArt 29"/>
          <p:cNvSpPr>
            <a:spLocks noChangeArrowheads="1" noChangeShapeType="1" noTextEdit="1"/>
          </p:cNvSpPr>
          <p:nvPr/>
        </p:nvSpPr>
        <p:spPr bwMode="auto">
          <a:xfrm>
            <a:off x="3070225" y="3790950"/>
            <a:ext cx="23764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Choc HEMORRAGIQUE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6643702" y="6461125"/>
            <a:ext cx="2301875" cy="402291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ADRENALINE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500034" y="6286520"/>
            <a:ext cx="1828800" cy="396875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ATROPINE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317500" y="671513"/>
            <a:ext cx="52562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LES BASES DU TRAITEMENT</a:t>
            </a:r>
            <a:endParaRPr lang="fr-F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itre 3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17417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 animBg="1"/>
      <p:bldP spid="17433" grpId="0" animBg="1"/>
      <p:bldP spid="17434" grpId="0" animBg="1"/>
      <p:bldP spid="17435" grpId="0" animBg="1"/>
      <p:bldP spid="17436" grpId="0" animBg="1"/>
      <p:bldP spid="17437" grpId="0" animBg="1"/>
      <p:bldP spid="17439" grpId="0" animBg="1"/>
      <p:bldP spid="174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fr-FR" b="1" dirty="0" smtClean="0"/>
              <a:t>INTRODUCTION</a:t>
            </a:r>
            <a:endParaRPr lang="fr-FR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43042" y="2000240"/>
          <a:ext cx="5429288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Image bitmap" r:id="rId4" imgW="5009524" imgH="4525007" progId="PBrush">
                  <p:embed/>
                </p:oleObj>
              </mc:Choice>
              <mc:Fallback>
                <p:oleObj name="Image bitmap" r:id="rId4" imgW="5009524" imgH="452500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2000240"/>
                        <a:ext cx="5429288" cy="423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000232" y="3857628"/>
            <a:ext cx="4500594" cy="40229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/>
              <a:t>Appareil circulatoire= circuit fermé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71472" y="1571612"/>
            <a:ext cx="2747963" cy="402291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POMPE CARDIAQUE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429388" y="1714488"/>
            <a:ext cx="1690688" cy="4349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VAISSEAUX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858148" y="4071942"/>
            <a:ext cx="954088" cy="402291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SANG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857488" y="2000240"/>
            <a:ext cx="1214446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 flipV="1">
            <a:off x="6572264" y="2143116"/>
            <a:ext cx="571504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8" idx="1"/>
          </p:cNvCxnSpPr>
          <p:nvPr/>
        </p:nvCxnSpPr>
        <p:spPr>
          <a:xfrm rot="10800000">
            <a:off x="7358082" y="4143380"/>
            <a:ext cx="500066" cy="1297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progrès dans la connaissance de la physiopathologie du choc devraient permettre une amélioration de la conduite de la réanimation de ce choc.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une restauration précoce du retour veineux pour obtenir une PA systémique suffisante restent actuellement les priorités à respecter pour limiter les conséquences de l’ischémie tissulaire.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Conclusion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fr-FR" b="1" dirty="0" smtClean="0"/>
              <a:t>DEFINITION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b="1" dirty="0" smtClean="0"/>
              <a:t>ETAT </a:t>
            </a:r>
            <a:r>
              <a:rPr lang="fr-FR" b="1" dirty="0" smtClean="0"/>
              <a:t>DE </a:t>
            </a:r>
            <a:r>
              <a:rPr lang="fr-FR" b="1" dirty="0" smtClean="0"/>
              <a:t>CHOC= </a:t>
            </a:r>
            <a:r>
              <a:rPr lang="fr-FR" b="1" dirty="0" smtClean="0"/>
              <a:t>défaillance </a:t>
            </a:r>
            <a:r>
              <a:rPr lang="fr-FR" b="1" dirty="0"/>
              <a:t>aiguë du système cardio-circulatoire.</a:t>
            </a:r>
            <a:endParaRPr lang="fr-FR" b="1" dirty="0" smtClean="0"/>
          </a:p>
          <a:p>
            <a:pPr lvl="0"/>
            <a:r>
              <a:rPr lang="fr-FR" dirty="0" smtClean="0"/>
              <a:t>Diminution importante du débit sanguin.</a:t>
            </a:r>
          </a:p>
          <a:p>
            <a:pPr lvl="0">
              <a:buNone/>
            </a:pPr>
            <a:endParaRPr lang="fr-FR" dirty="0" smtClean="0"/>
          </a:p>
          <a:p>
            <a:pPr lvl="0"/>
            <a:r>
              <a:rPr lang="fr-FR" dirty="0" smtClean="0"/>
              <a:t>Impossibilité d’assurer l’apport d’O2 à l’organisme.</a:t>
            </a:r>
          </a:p>
          <a:p>
            <a:pPr>
              <a:buNone/>
            </a:pPr>
            <a:r>
              <a:rPr lang="fr-FR" sz="1800" b="1" dirty="0" smtClean="0"/>
              <a:t>(une </a:t>
            </a:r>
            <a:r>
              <a:rPr lang="fr-FR" sz="1800" b="1" dirty="0"/>
              <a:t>inadéquation entre l’apport et les besoins tissulaires </a:t>
            </a:r>
            <a:r>
              <a:rPr lang="fr-FR" sz="1800" b="1" dirty="0" smtClean="0"/>
              <a:t>périphériques en  O2)</a:t>
            </a:r>
          </a:p>
          <a:p>
            <a:pPr>
              <a:buNone/>
            </a:pPr>
            <a:endParaRPr lang="fr-FR" sz="1800" b="1" dirty="0" smtClean="0"/>
          </a:p>
          <a:p>
            <a:r>
              <a:rPr lang="fr-FR" dirty="0" smtClean="0"/>
              <a:t>Souffrance de l’ensemble des organes par ordre de priorité.</a:t>
            </a:r>
          </a:p>
          <a:p>
            <a:endParaRPr lang="fr-FR" dirty="0" smtClean="0"/>
          </a:p>
          <a:p>
            <a:r>
              <a:rPr lang="fr-FR" dirty="0" smtClean="0"/>
              <a:t>Risque VITAL à très court terme en l’absence de traitement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AU PLAN PHYSIOLOGIQUE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424936" cy="507754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Il </a:t>
            </a:r>
            <a:r>
              <a:rPr lang="fr-FR" dirty="0"/>
              <a:t>est nécessaire de rappeler quelques notions essentielles à la </a:t>
            </a:r>
            <a:r>
              <a:rPr lang="fr-FR" dirty="0" smtClean="0"/>
              <a:t>bonne compréhension </a:t>
            </a:r>
            <a:r>
              <a:rPr lang="fr-FR" dirty="0"/>
              <a:t>des états de choc :</a:t>
            </a:r>
          </a:p>
          <a:p>
            <a:r>
              <a:rPr lang="fr-FR" dirty="0"/>
              <a:t>- le transport artériel en oxygène (TaO2) se définit comme le produit du contenu </a:t>
            </a:r>
            <a:r>
              <a:rPr lang="fr-FR" dirty="0" smtClean="0"/>
              <a:t>artériel en </a:t>
            </a:r>
            <a:r>
              <a:rPr lang="fr-FR" dirty="0"/>
              <a:t>oxygène (CaO2) et du débit cardiaque (DC</a:t>
            </a:r>
            <a:r>
              <a:rPr lang="fr-FR" dirty="0" smtClean="0"/>
              <a:t>):</a:t>
            </a:r>
          </a:p>
          <a:p>
            <a:pPr marL="0" indent="0">
              <a:buNone/>
            </a:pPr>
            <a:r>
              <a:rPr lang="fr-FR" sz="3000" b="1" dirty="0" smtClean="0"/>
              <a:t>                                 TaO2</a:t>
            </a:r>
            <a:r>
              <a:rPr lang="fr-FR" sz="3000" b="1" dirty="0"/>
              <a:t>= CaO2 </a:t>
            </a:r>
            <a:r>
              <a:rPr lang="fr-FR" sz="3000" b="1" dirty="0" smtClean="0"/>
              <a:t>x DC</a:t>
            </a:r>
          </a:p>
          <a:p>
            <a:r>
              <a:rPr lang="fr-FR" dirty="0" smtClean="0"/>
              <a:t>le </a:t>
            </a:r>
            <a:r>
              <a:rPr lang="fr-FR" dirty="0"/>
              <a:t>contenu artériel en oxygène peut être approximé par la formule suivante : </a:t>
            </a:r>
            <a:r>
              <a:rPr lang="fr-FR" dirty="0" smtClean="0"/>
              <a:t>                   </a:t>
            </a:r>
            <a:r>
              <a:rPr lang="fr-FR" sz="3000" b="1" dirty="0" smtClean="0"/>
              <a:t>CaO2 </a:t>
            </a:r>
            <a:r>
              <a:rPr lang="fr-FR" sz="3000" b="1" dirty="0"/>
              <a:t>= 1,34 x [</a:t>
            </a:r>
            <a:r>
              <a:rPr lang="fr-FR" sz="3000" b="1" dirty="0" err="1" smtClean="0"/>
              <a:t>Hb</a:t>
            </a:r>
            <a:r>
              <a:rPr lang="fr-FR" sz="3000" b="1" dirty="0" smtClean="0"/>
              <a:t>] x </a:t>
            </a:r>
            <a:r>
              <a:rPr lang="fr-FR" sz="3000" b="1" dirty="0"/>
              <a:t>SaO2 </a:t>
            </a:r>
            <a:endParaRPr lang="fr-FR" sz="3000" b="1" dirty="0" smtClean="0"/>
          </a:p>
          <a:p>
            <a:r>
              <a:rPr lang="fr-FR" dirty="0" smtClean="0"/>
              <a:t>[</a:t>
            </a:r>
            <a:r>
              <a:rPr lang="fr-FR" dirty="0" err="1" smtClean="0"/>
              <a:t>Hb</a:t>
            </a:r>
            <a:r>
              <a:rPr lang="fr-FR" dirty="0"/>
              <a:t>] correspond à la concentration plasmatique en hémoglobine et SaO2 à </a:t>
            </a:r>
            <a:r>
              <a:rPr lang="fr-FR" dirty="0" smtClean="0"/>
              <a:t>la saturation </a:t>
            </a:r>
            <a:r>
              <a:rPr lang="fr-FR" dirty="0"/>
              <a:t>artérielle en oxygène.</a:t>
            </a:r>
          </a:p>
          <a:p>
            <a:pPr algn="ctr"/>
            <a:r>
              <a:rPr lang="fr-FR" dirty="0"/>
              <a:t>- la différence artério-veineuse en oxygène (DAV) est définie comme la différence </a:t>
            </a:r>
            <a:r>
              <a:rPr lang="fr-FR" dirty="0" smtClean="0"/>
              <a:t>entre le </a:t>
            </a:r>
            <a:r>
              <a:rPr lang="fr-FR" dirty="0"/>
              <a:t>contenu artériel et le contenu veineux en oxygène </a:t>
            </a:r>
            <a:r>
              <a:rPr lang="fr-FR" dirty="0" smtClean="0"/>
              <a:t>                                         </a:t>
            </a:r>
            <a:r>
              <a:rPr lang="fr-FR" sz="3000" b="1" dirty="0" smtClean="0"/>
              <a:t>DAV </a:t>
            </a:r>
            <a:r>
              <a:rPr lang="fr-FR" sz="3000" b="1" dirty="0"/>
              <a:t>= CaO2 – </a:t>
            </a:r>
            <a:r>
              <a:rPr lang="fr-FR" sz="3000" b="1" dirty="0" smtClean="0"/>
              <a:t>CvO2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32267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fr-FR" b="1" dirty="0"/>
              <a:t>AU PLAN PHYSIOLOGIQUE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568952" cy="525658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la consommation d’oxygène (VO2) est définie selon l’équation de </a:t>
            </a:r>
            <a:r>
              <a:rPr lang="fr-FR" dirty="0" err="1"/>
              <a:t>Fick</a:t>
            </a:r>
            <a:r>
              <a:rPr lang="fr-FR" dirty="0"/>
              <a:t> </a:t>
            </a:r>
            <a:r>
              <a:rPr lang="fr-FR" dirty="0" smtClean="0"/>
              <a:t>par                      </a:t>
            </a:r>
            <a:r>
              <a:rPr lang="fr-FR" sz="2800" b="1" dirty="0"/>
              <a:t>VO2 = DC </a:t>
            </a:r>
            <a:r>
              <a:rPr lang="fr-FR" sz="2800" b="1" dirty="0" smtClean="0"/>
              <a:t>x DAV</a:t>
            </a:r>
            <a:r>
              <a:rPr lang="fr-FR" sz="2800" b="1" dirty="0"/>
              <a:t>. </a:t>
            </a:r>
            <a:endParaRPr lang="fr-FR" sz="2800" b="1" dirty="0" smtClean="0"/>
          </a:p>
          <a:p>
            <a:r>
              <a:rPr lang="fr-FR" dirty="0" smtClean="0"/>
              <a:t>De </a:t>
            </a:r>
            <a:r>
              <a:rPr lang="fr-FR" dirty="0"/>
              <a:t>cette relation, on peut déduire que la saturation veineuse en oxygène (SvO2) est égale à</a:t>
            </a:r>
          </a:p>
          <a:p>
            <a:pPr marL="0" indent="0">
              <a:buNone/>
            </a:pPr>
            <a:r>
              <a:rPr lang="fr-FR" sz="2800" b="1" dirty="0" smtClean="0"/>
              <a:t>                         SvO2 </a:t>
            </a:r>
            <a:r>
              <a:rPr lang="fr-FR" sz="2800" b="1" dirty="0"/>
              <a:t>= SaO2 - VO2 / (1,34 x [</a:t>
            </a:r>
            <a:r>
              <a:rPr lang="fr-FR" sz="2800" b="1" dirty="0" err="1"/>
              <a:t>Hb</a:t>
            </a:r>
            <a:r>
              <a:rPr lang="fr-FR" sz="2800" b="1" dirty="0"/>
              <a:t>] x DC</a:t>
            </a:r>
            <a:r>
              <a:rPr lang="fr-FR" sz="2800" b="1" dirty="0" smtClean="0"/>
              <a:t>).</a:t>
            </a:r>
          </a:p>
          <a:p>
            <a:r>
              <a:rPr lang="fr-FR" dirty="0"/>
              <a:t>En situation physiologique, la VO2 est indépendante du TaO2 </a:t>
            </a:r>
            <a:r>
              <a:rPr lang="fr-FR" dirty="0" smtClean="0"/>
              <a:t>.</a:t>
            </a:r>
          </a:p>
          <a:p>
            <a:r>
              <a:rPr lang="fr-FR" dirty="0"/>
              <a:t>Le métabolisme cellulaire::</a:t>
            </a:r>
          </a:p>
          <a:p>
            <a:r>
              <a:rPr lang="fr-FR" dirty="0"/>
              <a:t>La cellule fabrique de l’ énergie par voie aérobie </a:t>
            </a:r>
            <a:endParaRPr lang="fr-FR" dirty="0" smtClean="0"/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b="1" dirty="0" smtClean="0"/>
              <a:t>                              </a:t>
            </a:r>
            <a:r>
              <a:rPr lang="fr-FR" sz="3000" b="1" dirty="0" smtClean="0"/>
              <a:t>  glucose </a:t>
            </a:r>
            <a:r>
              <a:rPr lang="fr-FR" sz="3000" b="1" dirty="0"/>
              <a:t>+ O2 = 36 </a:t>
            </a:r>
            <a:r>
              <a:rPr lang="fr-FR" sz="3000" b="1" dirty="0" smtClean="0"/>
              <a:t>ATP</a:t>
            </a:r>
          </a:p>
          <a:p>
            <a:r>
              <a:rPr lang="fr-FR" dirty="0" smtClean="0"/>
              <a:t> Lors </a:t>
            </a:r>
            <a:r>
              <a:rPr lang="fr-FR" dirty="0"/>
              <a:t>de la </a:t>
            </a:r>
            <a:r>
              <a:rPr lang="fr-FR" dirty="0" smtClean="0"/>
              <a:t>survenue d’un </a:t>
            </a:r>
            <a:r>
              <a:rPr lang="fr-FR" dirty="0"/>
              <a:t>état de choc, des mécanismes compensateurs visent à préserver les apports tissulaires </a:t>
            </a:r>
            <a:r>
              <a:rPr lang="fr-FR" dirty="0" smtClean="0"/>
              <a:t>en oxygène</a:t>
            </a:r>
            <a:r>
              <a:rPr lang="fr-FR" dirty="0"/>
              <a:t>, en augmentant le TaO2 (augmentation du débit cardiaque) et/ou en </a:t>
            </a:r>
            <a:r>
              <a:rPr lang="fr-FR" dirty="0" smtClean="0"/>
              <a:t>augmentant l’extraction </a:t>
            </a:r>
            <a:r>
              <a:rPr lang="fr-FR" dirty="0"/>
              <a:t>périphérique de l’oxygène (ERO2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98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3" name="Rectangle 5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15328" cy="939784"/>
          </a:xfrm>
          <a:ln/>
        </p:spPr>
        <p:txBody>
          <a:bodyPr/>
          <a:lstStyle/>
          <a:p>
            <a:endParaRPr lang="fr-FR" sz="2000" b="0" dirty="0"/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200400" y="1905000"/>
            <a:ext cx="3048000" cy="1168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fr-FR" sz="2000" b="1" u="sng" dirty="0"/>
              <a:t>VAISSEAUX:</a:t>
            </a:r>
          </a:p>
          <a:p>
            <a:pPr algn="ctr"/>
            <a:r>
              <a:rPr lang="fr-FR" sz="1600" dirty="0"/>
              <a:t>Dilatation générale des artères responsable d’une baisse du débit </a:t>
            </a:r>
            <a:r>
              <a:rPr lang="fr-FR" sz="1600" dirty="0">
                <a:solidFill>
                  <a:schemeClr val="bg1"/>
                </a:solidFill>
              </a:rPr>
              <a:t>et de la pression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324600" y="1905000"/>
            <a:ext cx="2743200" cy="116840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fr-FR" sz="2000" b="1" u="sng">
                <a:solidFill>
                  <a:schemeClr val="bg1"/>
                </a:solidFill>
              </a:rPr>
              <a:t>SANG:</a:t>
            </a:r>
          </a:p>
          <a:p>
            <a:pPr algn="ctr"/>
            <a:r>
              <a:rPr lang="fr-FR" sz="1600">
                <a:solidFill>
                  <a:schemeClr val="bg1"/>
                </a:solidFill>
              </a:rPr>
              <a:t>Diminution du volume responsable d’une baisse du débit et de la pression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6200" y="1905000"/>
            <a:ext cx="3048000" cy="116840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fr-FR" sz="2000" b="1" u="sng">
                <a:solidFill>
                  <a:schemeClr val="bg1"/>
                </a:solidFill>
              </a:rPr>
              <a:t>POMPE CARDIAQUE:</a:t>
            </a:r>
          </a:p>
          <a:p>
            <a:pPr algn="ctr"/>
            <a:r>
              <a:rPr lang="fr-FR" sz="1600">
                <a:solidFill>
                  <a:schemeClr val="bg1"/>
                </a:solidFill>
              </a:rPr>
              <a:t>Défaillance cardiaque, impossibilité d’assurer un débit et une pression suffisante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4191000" y="1295400"/>
            <a:ext cx="920750" cy="366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Origine</a:t>
            </a:r>
          </a:p>
        </p:txBody>
      </p:sp>
      <p:sp>
        <p:nvSpPr>
          <p:cNvPr id="31767" name="Oval 23"/>
          <p:cNvSpPr>
            <a:spLocks noChangeArrowheads="1"/>
          </p:cNvSpPr>
          <p:nvPr/>
        </p:nvSpPr>
        <p:spPr bwMode="auto">
          <a:xfrm>
            <a:off x="2895600" y="22098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OU</a:t>
            </a:r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6096000" y="22860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OU</a:t>
            </a:r>
          </a:p>
        </p:txBody>
      </p:sp>
      <p:sp>
        <p:nvSpPr>
          <p:cNvPr id="31774" name="AutoShape 30"/>
          <p:cNvSpPr>
            <a:spLocks noChangeArrowheads="1"/>
          </p:cNvSpPr>
          <p:nvPr/>
        </p:nvSpPr>
        <p:spPr bwMode="auto">
          <a:xfrm>
            <a:off x="3962400" y="3276600"/>
            <a:ext cx="7620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775" name="Oval 31"/>
          <p:cNvSpPr>
            <a:spLocks noChangeArrowheads="1"/>
          </p:cNvSpPr>
          <p:nvPr/>
        </p:nvSpPr>
        <p:spPr bwMode="auto">
          <a:xfrm>
            <a:off x="2209800" y="3810000"/>
            <a:ext cx="42672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2590800" y="40386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Souffrance des organes par manque d’O2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914400" y="4953000"/>
            <a:ext cx="646555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dirty="0">
                <a:solidFill>
                  <a:schemeClr val="bg1"/>
                </a:solidFill>
              </a:rPr>
              <a:t>Mais les </a:t>
            </a:r>
            <a:r>
              <a:rPr lang="fr-FR" dirty="0">
                <a:solidFill>
                  <a:srgbClr val="002060"/>
                </a:solidFill>
              </a:rPr>
              <a:t>organes NOBLES </a:t>
            </a:r>
            <a:r>
              <a:rPr lang="fr-FR" dirty="0">
                <a:solidFill>
                  <a:schemeClr val="bg1"/>
                </a:solidFill>
              </a:rPr>
              <a:t>sont protégés pendant un certain temps</a:t>
            </a:r>
          </a:p>
          <a:p>
            <a:pPr>
              <a:buFontTx/>
              <a:buChar char="•"/>
            </a:pPr>
            <a:r>
              <a:rPr lang="fr-FR" dirty="0">
                <a:solidFill>
                  <a:schemeClr val="bg1"/>
                </a:solidFill>
              </a:rPr>
              <a:t>Mécanisme de compensation provisoire pour protéger :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3505200" y="5638800"/>
            <a:ext cx="18367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>
                <a:solidFill>
                  <a:srgbClr val="002060"/>
                </a:solidFill>
              </a:rPr>
              <a:t> LE CERVEAU</a:t>
            </a:r>
          </a:p>
          <a:p>
            <a:pPr>
              <a:buFont typeface="Wingdings" pitchFamily="2" charset="2"/>
              <a:buChar char="ü"/>
            </a:pPr>
            <a:r>
              <a:rPr lang="fr-FR" b="1" dirty="0">
                <a:solidFill>
                  <a:srgbClr val="002060"/>
                </a:solidFill>
              </a:rPr>
              <a:t> LE CŒUR</a:t>
            </a:r>
          </a:p>
          <a:p>
            <a:pPr>
              <a:buFont typeface="Wingdings" pitchFamily="2" charset="2"/>
              <a:buChar char="ü"/>
            </a:pPr>
            <a:r>
              <a:rPr lang="fr-FR" b="1" dirty="0">
                <a:solidFill>
                  <a:srgbClr val="002060"/>
                </a:solidFill>
              </a:rPr>
              <a:t> LES POUMONS</a:t>
            </a:r>
          </a:p>
        </p:txBody>
      </p: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357158" y="642918"/>
            <a:ext cx="621510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MÉCANISMES</a:t>
            </a:r>
            <a:endParaRPr lang="fr-F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 animBg="1"/>
      <p:bldP spid="31764" grpId="0" animBg="1"/>
      <p:bldP spid="31765" grpId="0" animBg="1"/>
      <p:bldP spid="31767" grpId="0" animBg="1"/>
      <p:bldP spid="31769" grpId="0" animBg="1"/>
      <p:bldP spid="31774" grpId="0" animBg="1"/>
      <p:bldP spid="31774" grpId="1" animBg="1"/>
      <p:bldP spid="31775" grpId="0" animBg="1"/>
      <p:bldP spid="31775" grpId="1" animBg="1"/>
      <p:bldP spid="31776" grpId="0"/>
      <p:bldP spid="31776" grpId="1"/>
      <p:bldP spid="31777" grpId="0" animBg="1"/>
      <p:bldP spid="317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3" name="Rectangle 7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/>
        </p:spPr>
        <p:txBody>
          <a:bodyPr/>
          <a:lstStyle/>
          <a:p>
            <a:endParaRPr lang="fr-FR" sz="2000" b="0" dirty="0"/>
          </a:p>
        </p:txBody>
      </p:sp>
      <p:pic>
        <p:nvPicPr>
          <p:cNvPr id="32779" name="Picture 11" descr="CCA 6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562600"/>
            <a:ext cx="1371600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2780" name="Picture 12" descr="scd_pic"/>
          <p:cNvPicPr>
            <a:picLocks noChangeAspect="1" noChangeArrowheads="1"/>
          </p:cNvPicPr>
          <p:nvPr/>
        </p:nvPicPr>
        <p:blipFill>
          <a:blip r:embed="rId4"/>
          <a:srcRect l="2040" t="2040" r="2040" b="4082"/>
          <a:stretch>
            <a:fillRect/>
          </a:stretch>
        </p:blipFill>
        <p:spPr bwMode="auto">
          <a:xfrm>
            <a:off x="5486400" y="4800600"/>
            <a:ext cx="1219200" cy="1192213"/>
          </a:xfrm>
          <a:prstGeom prst="rect">
            <a:avLst/>
          </a:prstGeom>
          <a:noFill/>
        </p:spPr>
      </p:pic>
      <p:pic>
        <p:nvPicPr>
          <p:cNvPr id="32781" name="Picture 13" descr="wm_frontview"/>
          <p:cNvPicPr>
            <a:picLocks noChangeAspect="1" noChangeArrowheads="1"/>
          </p:cNvPicPr>
          <p:nvPr/>
        </p:nvPicPr>
        <p:blipFill>
          <a:blip r:embed="rId5"/>
          <a:srcRect l="13248" t="19321" r="12599" b="15762"/>
          <a:stretch>
            <a:fillRect/>
          </a:stretch>
        </p:blipFill>
        <p:spPr bwMode="auto">
          <a:xfrm>
            <a:off x="1219200" y="4800600"/>
            <a:ext cx="1447800" cy="971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2782" name="Picture 14" descr="peeling_p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2514600"/>
            <a:ext cx="695325" cy="952500"/>
          </a:xfrm>
          <a:prstGeom prst="rect">
            <a:avLst/>
          </a:prstGeom>
          <a:noFill/>
        </p:spPr>
      </p:pic>
      <p:pic>
        <p:nvPicPr>
          <p:cNvPr id="32783" name="Picture 15" descr="eczem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3505200"/>
            <a:ext cx="687388" cy="914400"/>
          </a:xfrm>
          <a:prstGeom prst="rect">
            <a:avLst/>
          </a:prstGeom>
          <a:noFill/>
        </p:spPr>
      </p:pic>
      <p:pic>
        <p:nvPicPr>
          <p:cNvPr id="32784" name="Picture 16" descr="CCA 566"/>
          <p:cNvPicPr>
            <a:picLocks noChangeAspect="1" noChangeArrowheads="1"/>
          </p:cNvPicPr>
          <p:nvPr/>
        </p:nvPicPr>
        <p:blipFill>
          <a:blip r:embed="rId8" cstate="print"/>
          <a:srcRect l="3030" t="39215" r="70454" b="31374"/>
          <a:stretch>
            <a:fillRect/>
          </a:stretch>
        </p:blipFill>
        <p:spPr bwMode="auto">
          <a:xfrm>
            <a:off x="6248400" y="3048000"/>
            <a:ext cx="1295400" cy="1109663"/>
          </a:xfrm>
          <a:prstGeom prst="rect">
            <a:avLst/>
          </a:prstGeom>
          <a:noFill/>
        </p:spPr>
      </p:pic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4114800" y="3048000"/>
            <a:ext cx="0" cy="2819400"/>
          </a:xfrm>
          <a:prstGeom prst="line">
            <a:avLst/>
          </a:prstGeom>
          <a:noFill/>
          <a:ln w="1905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>
            <a:off x="4191000" y="3657600"/>
            <a:ext cx="2057400" cy="0"/>
          </a:xfrm>
          <a:prstGeom prst="line">
            <a:avLst/>
          </a:prstGeom>
          <a:noFill/>
          <a:ln w="1905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4191000" y="5257800"/>
            <a:ext cx="1371600" cy="0"/>
          </a:xfrm>
          <a:prstGeom prst="line">
            <a:avLst/>
          </a:prstGeom>
          <a:noFill/>
          <a:ln w="1905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96" name="Freeform 28"/>
          <p:cNvSpPr>
            <a:spLocks/>
          </p:cNvSpPr>
          <p:nvPr/>
        </p:nvSpPr>
        <p:spPr bwMode="auto">
          <a:xfrm>
            <a:off x="4114800" y="1600200"/>
            <a:ext cx="914400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96" y="32"/>
              </a:cxn>
              <a:cxn ang="0">
                <a:pos x="576" y="32"/>
              </a:cxn>
            </a:cxnLst>
            <a:rect l="0" t="0" r="r" b="b"/>
            <a:pathLst>
              <a:path w="576" h="224">
                <a:moveTo>
                  <a:pt x="0" y="224"/>
                </a:moveTo>
                <a:cubicBezTo>
                  <a:pt x="0" y="144"/>
                  <a:pt x="0" y="64"/>
                  <a:pt x="96" y="32"/>
                </a:cubicBezTo>
                <a:cubicBezTo>
                  <a:pt x="192" y="0"/>
                  <a:pt x="496" y="32"/>
                  <a:pt x="576" y="32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V="1">
            <a:off x="4648200" y="1295400"/>
            <a:ext cx="0" cy="5334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4343400" y="1447800"/>
            <a:ext cx="609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>
            <a:off x="4114800" y="1981200"/>
            <a:ext cx="0" cy="1066800"/>
          </a:xfrm>
          <a:prstGeom prst="line">
            <a:avLst/>
          </a:prstGeom>
          <a:noFill/>
          <a:ln w="1905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 flipH="1">
            <a:off x="1981200" y="3657600"/>
            <a:ext cx="2057400" cy="0"/>
          </a:xfrm>
          <a:prstGeom prst="line">
            <a:avLst/>
          </a:prstGeom>
          <a:noFill/>
          <a:ln w="1905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H="1">
            <a:off x="2667000" y="5257800"/>
            <a:ext cx="1371600" cy="0"/>
          </a:xfrm>
          <a:prstGeom prst="line">
            <a:avLst/>
          </a:prstGeom>
          <a:noFill/>
          <a:ln w="1905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42672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>
            <a:off x="39624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4267200" y="3810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3962400" y="3810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4267200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>
            <a:off x="3962400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18" name="Line 50"/>
          <p:cNvSpPr>
            <a:spLocks noChangeShapeType="1"/>
          </p:cNvSpPr>
          <p:nvPr/>
        </p:nvSpPr>
        <p:spPr bwMode="auto">
          <a:xfrm>
            <a:off x="4267200" y="3505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19" name="Line 51"/>
          <p:cNvSpPr>
            <a:spLocks noChangeShapeType="1"/>
          </p:cNvSpPr>
          <p:nvPr/>
        </p:nvSpPr>
        <p:spPr bwMode="auto">
          <a:xfrm>
            <a:off x="4267200" y="3810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20" name="Line 52"/>
          <p:cNvSpPr>
            <a:spLocks noChangeShapeType="1"/>
          </p:cNvSpPr>
          <p:nvPr/>
        </p:nvSpPr>
        <p:spPr bwMode="auto">
          <a:xfrm>
            <a:off x="1981200" y="3505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>
            <a:off x="1981200" y="3810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22" name="Line 54"/>
          <p:cNvSpPr>
            <a:spLocks noChangeShapeType="1"/>
          </p:cNvSpPr>
          <p:nvPr/>
        </p:nvSpPr>
        <p:spPr bwMode="auto">
          <a:xfrm>
            <a:off x="4267200" y="5105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>
            <a:off x="4267200" y="5410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>
            <a:off x="2667000" y="5105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25" name="Line 57"/>
          <p:cNvSpPr>
            <a:spLocks noChangeShapeType="1"/>
          </p:cNvSpPr>
          <p:nvPr/>
        </p:nvSpPr>
        <p:spPr bwMode="auto">
          <a:xfrm>
            <a:off x="2667000" y="5410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26" name="Text Box 58"/>
          <p:cNvSpPr txBox="1">
            <a:spLocks noChangeArrowheads="1"/>
          </p:cNvSpPr>
          <p:nvPr/>
        </p:nvSpPr>
        <p:spPr bwMode="auto">
          <a:xfrm>
            <a:off x="5241925" y="1335088"/>
            <a:ext cx="2192338" cy="466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État NORMAL</a:t>
            </a:r>
          </a:p>
        </p:txBody>
      </p:sp>
      <p:sp>
        <p:nvSpPr>
          <p:cNvPr id="32827" name="Text Box 59"/>
          <p:cNvSpPr txBox="1">
            <a:spLocks noChangeArrowheads="1"/>
          </p:cNvSpPr>
          <p:nvPr/>
        </p:nvSpPr>
        <p:spPr bwMode="auto">
          <a:xfrm>
            <a:off x="4343400" y="1905000"/>
            <a:ext cx="40671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Débit et pression adaptés aux besoins</a:t>
            </a:r>
          </a:p>
        </p:txBody>
      </p:sp>
      <p:sp>
        <p:nvSpPr>
          <p:cNvPr id="32828" name="Text Box 60"/>
          <p:cNvSpPr txBox="1">
            <a:spLocks noChangeArrowheads="1"/>
          </p:cNvSpPr>
          <p:nvPr/>
        </p:nvSpPr>
        <p:spPr bwMode="auto">
          <a:xfrm>
            <a:off x="914400" y="1905000"/>
            <a:ext cx="1600200" cy="37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Peau rosée</a:t>
            </a:r>
          </a:p>
        </p:txBody>
      </p:sp>
      <p:sp>
        <p:nvSpPr>
          <p:cNvPr id="32829" name="Text Box 61"/>
          <p:cNvSpPr txBox="1">
            <a:spLocks noChangeArrowheads="1"/>
          </p:cNvSpPr>
          <p:nvPr/>
        </p:nvSpPr>
        <p:spPr bwMode="auto">
          <a:xfrm>
            <a:off x="6172200" y="2590800"/>
            <a:ext cx="1514475" cy="37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Rein efficace</a:t>
            </a:r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>
            <a:off x="4267200" y="3048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31" name="Line 63"/>
          <p:cNvSpPr>
            <a:spLocks noChangeShapeType="1"/>
          </p:cNvSpPr>
          <p:nvPr/>
        </p:nvSpPr>
        <p:spPr bwMode="auto">
          <a:xfrm>
            <a:off x="4267200" y="2743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32" name="Line 64"/>
          <p:cNvSpPr>
            <a:spLocks noChangeShapeType="1"/>
          </p:cNvSpPr>
          <p:nvPr/>
        </p:nvSpPr>
        <p:spPr bwMode="auto">
          <a:xfrm>
            <a:off x="3048000" y="3048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33" name="Line 65"/>
          <p:cNvSpPr>
            <a:spLocks noChangeShapeType="1"/>
          </p:cNvSpPr>
          <p:nvPr/>
        </p:nvSpPr>
        <p:spPr bwMode="auto">
          <a:xfrm>
            <a:off x="3048000" y="2743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34" name="Line 66"/>
          <p:cNvSpPr>
            <a:spLocks noChangeShapeType="1"/>
          </p:cNvSpPr>
          <p:nvPr/>
        </p:nvSpPr>
        <p:spPr bwMode="auto">
          <a:xfrm>
            <a:off x="4267200" y="228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35" name="Line 67"/>
          <p:cNvSpPr>
            <a:spLocks noChangeShapeType="1"/>
          </p:cNvSpPr>
          <p:nvPr/>
        </p:nvSpPr>
        <p:spPr bwMode="auto">
          <a:xfrm>
            <a:off x="3962400" y="228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36" name="Line 68"/>
          <p:cNvSpPr>
            <a:spLocks noChangeShapeType="1"/>
          </p:cNvSpPr>
          <p:nvPr/>
        </p:nvSpPr>
        <p:spPr bwMode="auto">
          <a:xfrm flipH="1">
            <a:off x="4267200" y="2895600"/>
            <a:ext cx="914400" cy="0"/>
          </a:xfrm>
          <a:prstGeom prst="line">
            <a:avLst/>
          </a:prstGeom>
          <a:noFill/>
          <a:ln w="1905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37" name="Line 69"/>
          <p:cNvSpPr>
            <a:spLocks noChangeShapeType="1"/>
          </p:cNvSpPr>
          <p:nvPr/>
        </p:nvSpPr>
        <p:spPr bwMode="auto">
          <a:xfrm flipH="1">
            <a:off x="3048000" y="2895600"/>
            <a:ext cx="838200" cy="0"/>
          </a:xfrm>
          <a:prstGeom prst="line">
            <a:avLst/>
          </a:prstGeom>
          <a:noFill/>
          <a:ln w="1905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838" name="Text Box 70"/>
          <p:cNvSpPr txBox="1">
            <a:spLocks noChangeArrowheads="1"/>
          </p:cNvSpPr>
          <p:nvPr/>
        </p:nvSpPr>
        <p:spPr bwMode="auto">
          <a:xfrm>
            <a:off x="1143000" y="5791200"/>
            <a:ext cx="16002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/>
              <a:t>POUMONS</a:t>
            </a:r>
          </a:p>
        </p:txBody>
      </p:sp>
      <p:sp>
        <p:nvSpPr>
          <p:cNvPr id="32839" name="Text Box 71"/>
          <p:cNvSpPr txBox="1">
            <a:spLocks noChangeArrowheads="1"/>
          </p:cNvSpPr>
          <p:nvPr/>
        </p:nvSpPr>
        <p:spPr bwMode="auto">
          <a:xfrm>
            <a:off x="3352800" y="6481763"/>
            <a:ext cx="16002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/>
              <a:t>CERVEAU</a:t>
            </a:r>
          </a:p>
        </p:txBody>
      </p:sp>
      <p:sp>
        <p:nvSpPr>
          <p:cNvPr id="32840" name="Text Box 72"/>
          <p:cNvSpPr txBox="1">
            <a:spLocks noChangeArrowheads="1"/>
          </p:cNvSpPr>
          <p:nvPr/>
        </p:nvSpPr>
        <p:spPr bwMode="auto">
          <a:xfrm>
            <a:off x="5486400" y="5943600"/>
            <a:ext cx="16002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/>
              <a:t>COEUR</a:t>
            </a:r>
          </a:p>
        </p:txBody>
      </p:sp>
      <p:sp>
        <p:nvSpPr>
          <p:cNvPr id="32841" name="Text Box 73"/>
          <p:cNvSpPr txBox="1">
            <a:spLocks noChangeArrowheads="1"/>
          </p:cNvSpPr>
          <p:nvPr/>
        </p:nvSpPr>
        <p:spPr bwMode="auto">
          <a:xfrm>
            <a:off x="1143000" y="60960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Organe noble</a:t>
            </a:r>
          </a:p>
        </p:txBody>
      </p:sp>
      <p:sp>
        <p:nvSpPr>
          <p:cNvPr id="32842" name="Text Box 74"/>
          <p:cNvSpPr txBox="1">
            <a:spLocks noChangeArrowheads="1"/>
          </p:cNvSpPr>
          <p:nvPr/>
        </p:nvSpPr>
        <p:spPr bwMode="auto">
          <a:xfrm>
            <a:off x="5486400" y="62484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Organe noble</a:t>
            </a:r>
          </a:p>
        </p:txBody>
      </p:sp>
      <p:sp>
        <p:nvSpPr>
          <p:cNvPr id="32844" name="Text Box 76"/>
          <p:cNvSpPr txBox="1">
            <a:spLocks noChangeArrowheads="1"/>
          </p:cNvSpPr>
          <p:nvPr/>
        </p:nvSpPr>
        <p:spPr bwMode="auto">
          <a:xfrm>
            <a:off x="317501" y="671513"/>
            <a:ext cx="26828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MÉCANISMES</a:t>
            </a:r>
            <a:endParaRPr lang="fr-F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8" grpId="0" animBg="1"/>
      <p:bldP spid="32790" grpId="0" animBg="1"/>
      <p:bldP spid="32791" grpId="0" animBg="1"/>
      <p:bldP spid="32806" grpId="0" animBg="1"/>
      <p:bldP spid="32807" grpId="0" animBg="1"/>
      <p:bldP spid="32808" grpId="0" animBg="1"/>
      <p:bldP spid="32836" grpId="0" animBg="1"/>
      <p:bldP spid="328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424936" cy="5976664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/>
              <a:t>Défaillance de la Pompe cardiaque  ou des  vaisseaux ou du sang=souffrance des organes par manque </a:t>
            </a:r>
            <a:r>
              <a:rPr lang="fr-FR" b="1" dirty="0" smtClean="0"/>
              <a:t>d’o2</a:t>
            </a:r>
          </a:p>
          <a:p>
            <a:pPr marL="0" indent="0">
              <a:buNone/>
            </a:pPr>
            <a:endParaRPr lang="fr-FR" dirty="0" smtClean="0"/>
          </a:p>
          <a:p>
            <a:pPr lvl="0"/>
            <a:r>
              <a:rPr lang="fr-FR" dirty="0" smtClean="0"/>
              <a:t>   </a:t>
            </a:r>
            <a:r>
              <a:rPr lang="fr-FR" sz="3100" dirty="0" smtClean="0"/>
              <a:t>Mais les organes NOBLES sont protégés </a:t>
            </a:r>
            <a:r>
              <a:rPr lang="fr-FR" sz="3100" dirty="0" smtClean="0"/>
              <a:t>pendant un certain temps</a:t>
            </a:r>
          </a:p>
          <a:p>
            <a:pPr>
              <a:buNone/>
            </a:pPr>
            <a:r>
              <a:rPr lang="fr-FR" sz="3100" dirty="0" smtClean="0"/>
              <a:t>    </a:t>
            </a:r>
            <a:r>
              <a:rPr lang="fr-FR" sz="3100" b="1" dirty="0" smtClean="0"/>
              <a:t>Ces mécanismes compensateurs </a:t>
            </a:r>
            <a:r>
              <a:rPr lang="fr-FR" sz="3100" dirty="0" smtClean="0"/>
              <a:t>passent par </a:t>
            </a:r>
            <a:r>
              <a:rPr lang="fr-FR" sz="3100" b="1" dirty="0" smtClean="0"/>
              <a:t>une vasoconstriction périphérique </a:t>
            </a:r>
            <a:r>
              <a:rPr lang="fr-FR" sz="3100" dirty="0" smtClean="0"/>
              <a:t>(aboutissant à une redistribution des débits sanguins régionaux vers les territoires myocardique et cérébral, au détriment de la perfusion des territoires  splanchniques, rénaux et musculo-cutanés) et un maintien de la volémie efficace. </a:t>
            </a:r>
          </a:p>
          <a:p>
            <a:pPr>
              <a:buNone/>
            </a:pPr>
            <a:r>
              <a:rPr lang="fr-FR" sz="3100" dirty="0" smtClean="0"/>
              <a:t>    </a:t>
            </a:r>
            <a:r>
              <a:rPr lang="fr-FR" dirty="0" smtClean="0"/>
              <a:t>                </a:t>
            </a:r>
            <a:endParaRPr lang="fr-FR" dirty="0" smtClean="0"/>
          </a:p>
          <a:p>
            <a:r>
              <a:rPr lang="fr-FR" dirty="0" smtClean="0"/>
              <a:t>La vasoconstriction </a:t>
            </a:r>
            <a:r>
              <a:rPr lang="fr-FR" dirty="0" smtClean="0"/>
              <a:t>périphérique permet de conserver suffisamment de débit et de pression vers les organes </a:t>
            </a:r>
            <a:r>
              <a:rPr lang="fr-FR" dirty="0" smtClean="0"/>
              <a:t>nobles  pendant un certain temps d’où</a:t>
            </a:r>
            <a:r>
              <a:rPr lang="fr-FR" dirty="0" smtClean="0"/>
              <a:t> :</a:t>
            </a:r>
          </a:p>
          <a:p>
            <a:pPr lvl="0">
              <a:buFont typeface="Wingdings" pitchFamily="2" charset="2"/>
              <a:buChar char="q"/>
            </a:pPr>
            <a:r>
              <a:rPr lang="fr-FR" dirty="0" smtClean="0"/>
              <a:t>     </a:t>
            </a:r>
            <a:r>
              <a:rPr lang="fr-FR" b="1" dirty="0" smtClean="0"/>
              <a:t>PALEUR CUTANEE</a:t>
            </a:r>
          </a:p>
          <a:p>
            <a:pPr lvl="0">
              <a:buFont typeface="Wingdings" pitchFamily="2" charset="2"/>
              <a:buChar char="q"/>
            </a:pPr>
            <a:r>
              <a:rPr lang="fr-FR" b="1" dirty="0" smtClean="0"/>
              <a:t>     MARBRURES</a:t>
            </a:r>
          </a:p>
          <a:p>
            <a:pPr lvl="0">
              <a:buFont typeface="Wingdings" pitchFamily="2" charset="2"/>
              <a:buChar char="q"/>
            </a:pPr>
            <a:r>
              <a:rPr lang="fr-FR" b="1" dirty="0" smtClean="0"/>
              <a:t>     PEAU FROIDE</a:t>
            </a:r>
          </a:p>
          <a:p>
            <a:pPr lvl="0">
              <a:buFont typeface="Wingdings" pitchFamily="2" charset="2"/>
              <a:buChar char="q"/>
            </a:pPr>
            <a:r>
              <a:rPr lang="fr-FR" b="1" dirty="0" smtClean="0"/>
              <a:t>     DIMINUTION DE LA FILTRATION </a:t>
            </a:r>
            <a:r>
              <a:rPr lang="fr-FR" b="1" dirty="0" smtClean="0"/>
              <a:t>RENALE</a:t>
            </a:r>
          </a:p>
          <a:p>
            <a:pPr marL="0" lvl="0" indent="0">
              <a:buNone/>
            </a:pPr>
            <a:endParaRPr lang="fr-FR" dirty="0" smtClean="0"/>
          </a:p>
          <a:p>
            <a:pPr lvl="0"/>
            <a:r>
              <a:rPr lang="fr-FR" dirty="0" smtClean="0"/>
              <a:t>En l’absence de Traitement, apparition rapide d’une souffrance des organes nobles</a:t>
            </a:r>
          </a:p>
          <a:p>
            <a:pPr>
              <a:buNone/>
            </a:pPr>
            <a:r>
              <a:rPr lang="fr-FR" dirty="0" smtClean="0"/>
              <a:t>                              =  </a:t>
            </a:r>
            <a:r>
              <a:rPr lang="fr-FR" b="1" dirty="0" smtClean="0"/>
              <a:t>ARRET CARDIO-RESP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Text Box 7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55576" y="184866"/>
            <a:ext cx="7700392" cy="507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fr-F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MÉCANISMES</a:t>
            </a:r>
            <a:endParaRPr lang="fr-F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666</TotalTime>
  <Words>2041</Words>
  <Application>Microsoft Office PowerPoint</Application>
  <PresentationFormat>Affichage à l'écran (4:3)</PresentationFormat>
  <Paragraphs>344</Paragraphs>
  <Slides>30</Slides>
  <Notes>14</Notes>
  <HiddenSlides>2</HiddenSlides>
  <MMClips>2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3" baseType="lpstr">
      <vt:lpstr>Capitaux</vt:lpstr>
      <vt:lpstr>Image bitmap</vt:lpstr>
      <vt:lpstr>Image</vt:lpstr>
      <vt:lpstr>PYSIOPATHOLOGIE DE L’ETAT DE CHOC</vt:lpstr>
      <vt:lpstr>INTRODUCTION</vt:lpstr>
      <vt:lpstr>INTRODUCTION</vt:lpstr>
      <vt:lpstr>DEFINITION</vt:lpstr>
      <vt:lpstr>AU PLAN PHYSIOLOGIQUE</vt:lpstr>
      <vt:lpstr>AU PLAN PHYSIOLOGIQUE</vt:lpstr>
      <vt:lpstr>Présentation PowerPoint</vt:lpstr>
      <vt:lpstr>Présentation PowerPoint</vt:lpstr>
      <vt:lpstr>MÉCANISMES</vt:lpstr>
      <vt:lpstr>MÉCANISMES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DEFINITION du choc anaphylactique</vt:lpstr>
      <vt:lpstr>PHYSIOPATHOLOGIE</vt:lpstr>
      <vt:lpstr>PHYSIOPATHOLOGIE</vt:lpstr>
      <vt:lpstr>Prise en charge d’un choc anaphylactique </vt:lpstr>
      <vt:lpstr>Présentation PowerPoint</vt:lpstr>
      <vt:lpstr>CONDUITE À TENIR</vt:lpstr>
      <vt:lpstr>CONDUITE À TENIR</vt:lpstr>
      <vt:lpstr>Présentation PowerPoint</vt:lpstr>
      <vt:lpstr>Conclusion</vt:lpstr>
    </vt:vector>
  </TitlesOfParts>
  <Company>Sweet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DETRESSE CIRCULATOIRE AIGUE</dc:title>
  <dc:creator>usr</dc:creator>
  <cp:lastModifiedBy>hp</cp:lastModifiedBy>
  <cp:revision>53</cp:revision>
  <dcterms:created xsi:type="dcterms:W3CDTF">2014-05-06T12:45:15Z</dcterms:created>
  <dcterms:modified xsi:type="dcterms:W3CDTF">2017-01-29T13:05:02Z</dcterms:modified>
</cp:coreProperties>
</file>